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7"/>
  </p:notesMasterIdLst>
  <p:sldIdLst>
    <p:sldId id="257" r:id="rId2"/>
    <p:sldId id="258" r:id="rId3"/>
    <p:sldId id="260" r:id="rId4"/>
    <p:sldId id="259" r:id="rId5"/>
    <p:sldId id="262" r:id="rId6"/>
  </p:sldIdLst>
  <p:sldSz cx="6858000" cy="9144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79" autoAdjust="0"/>
  </p:normalViewPr>
  <p:slideViewPr>
    <p:cSldViewPr>
      <p:cViewPr varScale="1">
        <p:scale>
          <a:sx n="82" d="100"/>
          <a:sy n="82" d="100"/>
        </p:scale>
        <p:origin x="-3216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C3228-4AC9-4418-AEFF-1BC7EDBEDC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7BD95-04F0-49D4-9E40-115275F61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5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7BD95-04F0-49D4-9E40-115275F610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9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1" y="3251201"/>
            <a:ext cx="6756797" cy="1403351"/>
            <a:chOff x="0" y="1536"/>
            <a:chExt cx="5675" cy="663"/>
          </a:xfrm>
        </p:grpSpPr>
        <p:grpSp>
          <p:nvGrpSpPr>
            <p:cNvPr id="819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742950" y="2235200"/>
            <a:ext cx="5829300" cy="19494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742950" y="8331200"/>
            <a:ext cx="1428750" cy="609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2571750" y="8331200"/>
            <a:ext cx="2171700" cy="609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143500" y="8331200"/>
            <a:ext cx="1428750" cy="609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78904EC-5A5C-4F42-89B2-E4C2C8B8B5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02F1D-11BA-4EA8-BDBC-2D6C6EA3F8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53037" y="285751"/>
            <a:ext cx="1463279" cy="78909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204" y="285751"/>
            <a:ext cx="4275534" cy="78909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6E36B-051C-45DD-9203-5FC61E4339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0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E0096-642D-4C7E-B248-1E22E171DF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6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92C1B-E07C-41C4-9858-56C702F943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7016" y="2690284"/>
            <a:ext cx="28575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8816" y="2690284"/>
            <a:ext cx="28575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C2F25-4891-4AA9-B66D-BC620F663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9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3E181-6DD2-4032-861E-A9FA1F6621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9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151FD-237D-4194-8174-549930C5E0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6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029C5-C980-4D35-B54B-FA82C0EC12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72F79-86AE-49A3-853F-DF97258CFF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2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73231-90C9-4D97-808E-07D8D14245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313135" y="1464734"/>
            <a:ext cx="328613" cy="6328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600075" y="1464734"/>
            <a:ext cx="246460" cy="632884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406004" y="2027767"/>
            <a:ext cx="316706" cy="632884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683419" y="2027767"/>
            <a:ext cx="276225" cy="632884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95250" y="1930401"/>
            <a:ext cx="420291" cy="56303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571500" y="1320801"/>
            <a:ext cx="23813" cy="14033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332185" y="2374900"/>
            <a:ext cx="6169819" cy="4233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863204" y="285752"/>
            <a:ext cx="5844778" cy="1949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7016" y="2690284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1538" y="8324851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8324851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1613" y="8324851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AF4E66A-51C3-475D-A3B2-0BEC20B717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4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6324600" cy="787401"/>
          </a:xfrm>
        </p:spPr>
        <p:txBody>
          <a:bodyPr/>
          <a:lstStyle/>
          <a:p>
            <a:pPr algn="ctr"/>
            <a:r>
              <a:rPr lang="mn-MN" sz="2000" b="1" dirty="0" smtClean="0">
                <a:latin typeface="Arial" pitchFamily="34" charset="0"/>
                <a:cs typeface="Arial" pitchFamily="34" charset="0"/>
              </a:rPr>
              <a:t>МОНГОЛ УЛСЫН ХӨГЖЛИЙН БЭРХШЭЭЛТЭЙ ИРГЭДИЙН СТАТИСТИК, ТОО БАРИМТ 2019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04800"/>
            <a:ext cx="3563737" cy="838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43400" y="2563892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2000" b="1" dirty="0" smtClean="0">
                <a:latin typeface="Arial" pitchFamily="34" charset="0"/>
                <a:cs typeface="Arial" pitchFamily="34" charset="0"/>
              </a:rPr>
              <a:t>ИНФОГРАФИК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4648200" y="7543800"/>
            <a:ext cx="1896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Улаанбаатар </a:t>
            </a:r>
          </a:p>
          <a:p>
            <a:pPr algn="ctr"/>
            <a:r>
              <a:rPr lang="mn-MN" dirty="0" smtClean="0">
                <a:latin typeface="Arial" pitchFamily="34" charset="0"/>
                <a:cs typeface="Arial" pitchFamily="34" charset="0"/>
              </a:rPr>
              <a:t>2020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657600"/>
            <a:ext cx="2905125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64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204" y="1524000"/>
            <a:ext cx="5844778" cy="711201"/>
          </a:xfrm>
        </p:spPr>
        <p:txBody>
          <a:bodyPr/>
          <a:lstStyle/>
          <a:p>
            <a:r>
              <a:rPr lang="mn-MN" sz="1800" b="1" dirty="0" smtClean="0">
                <a:latin typeface="Arial" pitchFamily="34" charset="0"/>
                <a:cs typeface="Arial" pitchFamily="34" charset="0"/>
              </a:rPr>
              <a:t>МОНГОЛ УЛСЫН ХӨГЖЛИЙН БЭРХШЭЭЛТЭЙ ИРГЭДИЙН ТОО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, 2019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879" y="2602234"/>
            <a:ext cx="6132759" cy="668017"/>
          </a:xfrm>
        </p:spPr>
        <p:txBody>
          <a:bodyPr/>
          <a:lstStyle/>
          <a:p>
            <a:r>
              <a:rPr lang="mn-MN" sz="1600" dirty="0" smtClean="0"/>
              <a:t>Монгол улсын нийт хүн амын 3.3 хувь нь хөгжлийн бэрхшээлтэй иргэн байна. </a:t>
            </a:r>
            <a:endParaRPr lang="en-US" sz="1600" dirty="0"/>
          </a:p>
        </p:txBody>
      </p:sp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46" y="3200399"/>
            <a:ext cx="1230313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71797" y="5021462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45980</a:t>
            </a:r>
            <a:endParaRPr lang="en-US" dirty="0"/>
          </a:p>
        </p:txBody>
      </p:sp>
      <p:pic>
        <p:nvPicPr>
          <p:cNvPr id="1044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70251"/>
            <a:ext cx="1064064" cy="1704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417570" y="388727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=</a:t>
            </a:r>
            <a:endParaRPr lang="en-US" dirty="0"/>
          </a:p>
        </p:txBody>
      </p:sp>
      <p:pic>
        <p:nvPicPr>
          <p:cNvPr id="1044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270251"/>
            <a:ext cx="246062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709267" y="5031224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61095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730101" y="388727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Arial" pitchFamily="34" charset="0"/>
                <a:cs typeface="Arial" pitchFamily="34" charset="0"/>
              </a:rPr>
              <a:t>+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642618" y="5006661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107075</a:t>
            </a:r>
            <a:endParaRPr lang="en-US" dirty="0"/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943" y="5991562"/>
            <a:ext cx="650365" cy="650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320" y="6103485"/>
            <a:ext cx="37625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1235" y="6578364"/>
            <a:ext cx="6944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sz="900" b="1" dirty="0" smtClean="0"/>
              <a:t>0-16 нас</a:t>
            </a:r>
            <a:endParaRPr lang="en-US" sz="900" b="1" dirty="0"/>
          </a:p>
        </p:txBody>
      </p:sp>
      <p:sp>
        <p:nvSpPr>
          <p:cNvPr id="20" name="Rectangle 19"/>
          <p:cNvSpPr/>
          <p:nvPr/>
        </p:nvSpPr>
        <p:spPr>
          <a:xfrm>
            <a:off x="2788972" y="6587092"/>
            <a:ext cx="7681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sz="900" b="1" dirty="0" smtClean="0"/>
              <a:t>17-64 нас</a:t>
            </a:r>
            <a:endParaRPr lang="en-US" sz="900" b="1" dirty="0"/>
          </a:p>
        </p:txBody>
      </p:sp>
      <p:sp>
        <p:nvSpPr>
          <p:cNvPr id="21" name="Rectangle 20"/>
          <p:cNvSpPr/>
          <p:nvPr/>
        </p:nvSpPr>
        <p:spPr>
          <a:xfrm>
            <a:off x="4642618" y="6587092"/>
            <a:ext cx="115608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sz="900" b="1" dirty="0" smtClean="0"/>
              <a:t>65-аас дээш нас</a:t>
            </a:r>
            <a:endParaRPr lang="en-US" sz="9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811" y="6011944"/>
            <a:ext cx="647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757" y="6296505"/>
            <a:ext cx="9048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647" y="6296506"/>
            <a:ext cx="9048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 bwMode="auto">
          <a:xfrm>
            <a:off x="758187" y="6930824"/>
            <a:ext cx="1439133" cy="46395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9" name="Right Arrow 28"/>
          <p:cNvSpPr/>
          <p:nvPr/>
        </p:nvSpPr>
        <p:spPr bwMode="auto">
          <a:xfrm>
            <a:off x="2552033" y="6930824"/>
            <a:ext cx="1439133" cy="46395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30" name="Right Arrow 29"/>
          <p:cNvSpPr/>
          <p:nvPr/>
        </p:nvSpPr>
        <p:spPr bwMode="auto">
          <a:xfrm>
            <a:off x="4397382" y="6930824"/>
            <a:ext cx="1439133" cy="46395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1235" y="6993523"/>
            <a:ext cx="13754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10857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05101" y="6962745"/>
            <a:ext cx="922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89859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22464" y="6962745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6359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417570" y="5348022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  <p:sp>
        <p:nvSpPr>
          <p:cNvPr id="27" name="Rectangle 26"/>
          <p:cNvSpPr/>
          <p:nvPr/>
        </p:nvSpPr>
        <p:spPr>
          <a:xfrm>
            <a:off x="3465934" y="7543800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</p:spTree>
    <p:extLst>
      <p:ext uri="{BB962C8B-B14F-4D97-AF65-F5344CB8AC3E}">
        <p14:creationId xmlns:p14="http://schemas.microsoft.com/office/powerpoint/2010/main" val="334885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093" y="990600"/>
            <a:ext cx="16478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03" y="5767136"/>
            <a:ext cx="5320020" cy="2187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38200"/>
            <a:ext cx="3657600" cy="3773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612" y="4141204"/>
            <a:ext cx="8439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050" i="1" dirty="0"/>
              <a:t>төрөлхийн</a:t>
            </a:r>
            <a:endParaRPr lang="en-US" sz="900" i="1" dirty="0"/>
          </a:p>
        </p:txBody>
      </p:sp>
      <p:sp>
        <p:nvSpPr>
          <p:cNvPr id="3" name="Rectangle 2"/>
          <p:cNvSpPr/>
          <p:nvPr/>
        </p:nvSpPr>
        <p:spPr>
          <a:xfrm>
            <a:off x="3723392" y="4141204"/>
            <a:ext cx="64472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sz="1050" i="1" dirty="0" smtClean="0"/>
              <a:t>олдмол</a:t>
            </a:r>
            <a:endParaRPr lang="en-US" sz="1200" i="1" dirty="0"/>
          </a:p>
        </p:txBody>
      </p:sp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999" y="7140949"/>
            <a:ext cx="573055" cy="563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56" y="4761761"/>
            <a:ext cx="784860" cy="383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081" y="0"/>
            <a:ext cx="5619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16" y="366712"/>
            <a:ext cx="5905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198" y="672656"/>
            <a:ext cx="6762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866" y="4347031"/>
            <a:ext cx="5905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61" y="2724873"/>
            <a:ext cx="47625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517" y="4268162"/>
            <a:ext cx="7620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37" y="2895600"/>
            <a:ext cx="6191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552" y="4507375"/>
            <a:ext cx="581025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3580413" y="7934326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  <p:sp>
        <p:nvSpPr>
          <p:cNvPr id="28" name="Rectangle 27"/>
          <p:cNvSpPr/>
          <p:nvPr/>
        </p:nvSpPr>
        <p:spPr>
          <a:xfrm>
            <a:off x="3631176" y="5248959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</p:spTree>
    <p:extLst>
      <p:ext uri="{BB962C8B-B14F-4D97-AF65-F5344CB8AC3E}">
        <p14:creationId xmlns:p14="http://schemas.microsoft.com/office/powerpoint/2010/main" val="263136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9680" y="457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 smtClean="0">
                <a:solidFill>
                  <a:schemeClr val="bg1"/>
                </a:solidFill>
              </a:rPr>
              <a:t>Хөгжлийн бэрхшээлийн төрлөөр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7" y="7744172"/>
            <a:ext cx="1313733" cy="129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86" y="4734097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608" y="3277757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362" y="2765601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519" y="337185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699654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189" y="7058715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17" y="7825732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937" y="4110990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62" y="1526917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555" y="259080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8266534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" y="1123355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" y="629100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355" y="7962899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497" y="6543840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848" y="2533650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379" y="6543840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189" y="8266534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196" y="101620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401" y="1413566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506" y="525780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078" y="4439350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714" y="4590945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105" y="5572297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771" y="4327992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43" y="3286701"/>
            <a:ext cx="5447691" cy="2576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Rounded Rectangle 42"/>
          <p:cNvSpPr/>
          <p:nvPr/>
        </p:nvSpPr>
        <p:spPr bwMode="auto">
          <a:xfrm>
            <a:off x="3567589" y="2988462"/>
            <a:ext cx="1211580" cy="57859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5132070" y="4142160"/>
            <a:ext cx="1211580" cy="57859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3278493" y="5542241"/>
            <a:ext cx="1211580" cy="57859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695325" y="5024083"/>
            <a:ext cx="1211580" cy="57859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7" name="Rounded Rectangle 46"/>
          <p:cNvSpPr/>
          <p:nvPr/>
        </p:nvSpPr>
        <p:spPr bwMode="auto">
          <a:xfrm>
            <a:off x="1131069" y="3178021"/>
            <a:ext cx="1286852" cy="578589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184558" y="3780725"/>
            <a:ext cx="859156" cy="6917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736859" y="4472487"/>
            <a:ext cx="138613" cy="5515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4045029" y="4327992"/>
            <a:ext cx="109776" cy="12443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3" idx="2"/>
          </p:cNvCxnSpPr>
          <p:nvPr/>
        </p:nvCxnSpPr>
        <p:spPr bwMode="auto">
          <a:xfrm flipH="1">
            <a:off x="3916680" y="3567052"/>
            <a:ext cx="256699" cy="9054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5010269" y="4320540"/>
            <a:ext cx="104656" cy="74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3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880" y="5648819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362" y="5284995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823051" y="3467316"/>
            <a:ext cx="426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9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52" y="3094447"/>
            <a:ext cx="476250" cy="6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TextBox 70"/>
          <p:cNvSpPr txBox="1"/>
          <p:nvPr/>
        </p:nvSpPr>
        <p:spPr>
          <a:xfrm>
            <a:off x="670573" y="5064043"/>
            <a:ext cx="13137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b="1" dirty="0" smtClean="0">
                <a:solidFill>
                  <a:schemeClr val="bg1"/>
                </a:solidFill>
              </a:rPr>
              <a:t>Баруун бүс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18746</a:t>
            </a:r>
            <a:endParaRPr lang="mn-MN" sz="1400" b="1" dirty="0" smtClean="0">
              <a:solidFill>
                <a:schemeClr val="bg1"/>
              </a:solidFill>
            </a:endParaRPr>
          </a:p>
          <a:p>
            <a:endParaRPr lang="en-US" sz="1400" b="1" dirty="0" smtClean="0">
              <a:solidFill>
                <a:schemeClr val="bg1"/>
              </a:solidFill>
            </a:endParaRPr>
          </a:p>
          <a:p>
            <a:endParaRPr lang="mn-MN" sz="1400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093478" y="3178021"/>
            <a:ext cx="13620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400" b="1" dirty="0" smtClean="0">
                <a:solidFill>
                  <a:schemeClr val="bg1"/>
                </a:solidFill>
              </a:rPr>
              <a:t>Хангайн бүс</a:t>
            </a:r>
            <a:r>
              <a:rPr lang="en-US" sz="1400" b="1" dirty="0" smtClean="0">
                <a:solidFill>
                  <a:schemeClr val="bg1"/>
                </a:solidFill>
              </a:rPr>
              <a:t> 23557</a:t>
            </a:r>
            <a:endParaRPr lang="mn-MN" sz="1400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446550" y="3002518"/>
            <a:ext cx="14710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400" b="1" dirty="0" smtClean="0">
                <a:solidFill>
                  <a:schemeClr val="bg1"/>
                </a:solidFill>
              </a:rPr>
              <a:t>Төвийн бүс</a:t>
            </a:r>
            <a:r>
              <a:rPr lang="en-US" sz="1400" b="1" dirty="0" smtClean="0">
                <a:solidFill>
                  <a:schemeClr val="bg1"/>
                </a:solidFill>
              </a:rPr>
              <a:t> 19763</a:t>
            </a:r>
            <a:endParaRPr lang="mn-MN" sz="1400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181600" y="5608101"/>
            <a:ext cx="1438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b="1" dirty="0" smtClean="0">
                <a:solidFill>
                  <a:schemeClr val="bg1"/>
                </a:solidFill>
              </a:rPr>
              <a:t>Улаанбаатар</a:t>
            </a:r>
          </a:p>
          <a:p>
            <a:pPr algn="ctr"/>
            <a:r>
              <a:rPr lang="mn-MN" sz="1400" b="1" dirty="0" smtClean="0">
                <a:solidFill>
                  <a:schemeClr val="bg1"/>
                </a:solidFill>
              </a:rPr>
              <a:t>34860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00774" y="4182104"/>
            <a:ext cx="13137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400" b="1" dirty="0" smtClean="0">
                <a:solidFill>
                  <a:schemeClr val="bg1"/>
                </a:solidFill>
              </a:rPr>
              <a:t>Зүүн бүс</a:t>
            </a:r>
            <a:r>
              <a:rPr lang="en-US" sz="1400" b="1" dirty="0" smtClean="0">
                <a:solidFill>
                  <a:schemeClr val="bg1"/>
                </a:solidFill>
              </a:rPr>
              <a:t> 10149</a:t>
            </a:r>
            <a:endParaRPr lang="mn-MN" sz="1400" b="1" dirty="0" smtClean="0">
              <a:solidFill>
                <a:schemeClr val="bg1"/>
              </a:solidFill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662263" y="6184509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</p:spTree>
    <p:extLst>
      <p:ext uri="{BB962C8B-B14F-4D97-AF65-F5344CB8AC3E}">
        <p14:creationId xmlns:p14="http://schemas.microsoft.com/office/powerpoint/2010/main" val="27644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9680" y="457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 smtClean="0">
                <a:solidFill>
                  <a:schemeClr val="bg1"/>
                </a:solidFill>
              </a:rPr>
              <a:t>Хөгжлийн бэрхшээлийн төрлөөр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86" y="4734097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362" y="2765601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629100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189" y="7058715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684" y="7573065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651" y="5399934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62" y="1526917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60" y="627858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55" y="646908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" y="629100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8" y="7903258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478" y="8209827"/>
            <a:ext cx="466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848" y="2533650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322" y="5753660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335" y="5976675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817" y="84258"/>
            <a:ext cx="4667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101" y="4530090"/>
            <a:ext cx="495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631" y="366009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254" y="4312306"/>
            <a:ext cx="4762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823051" y="3467316"/>
            <a:ext cx="426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9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52" y="3094447"/>
            <a:ext cx="476250" cy="6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" y="1449400"/>
            <a:ext cx="6454139" cy="2547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997" y="4627909"/>
            <a:ext cx="53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Rectangle 63"/>
          <p:cNvSpPr/>
          <p:nvPr/>
        </p:nvSpPr>
        <p:spPr>
          <a:xfrm>
            <a:off x="615318" y="1272060"/>
            <a:ext cx="328649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050" b="1" dirty="0" smtClean="0">
                <a:latin typeface="Arial" pitchFamily="34" charset="0"/>
                <a:cs typeface="Arial" pitchFamily="34" charset="0"/>
              </a:rPr>
              <a:t>Хөгжлийн бэрхшээлтэй иргэдийн тоо, өсөлт</a:t>
            </a:r>
            <a:endParaRPr lang="en-US" sz="105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23" y="1159294"/>
            <a:ext cx="3048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Rectangle 67"/>
          <p:cNvSpPr/>
          <p:nvPr/>
        </p:nvSpPr>
        <p:spPr>
          <a:xfrm>
            <a:off x="3299195" y="3906085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  <p:pic>
        <p:nvPicPr>
          <p:cNvPr id="7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62" y="4418094"/>
            <a:ext cx="4953000" cy="3372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063" y="8205245"/>
            <a:ext cx="523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" name="Rectangle 76"/>
          <p:cNvSpPr/>
          <p:nvPr/>
        </p:nvSpPr>
        <p:spPr>
          <a:xfrm>
            <a:off x="351424" y="4287289"/>
            <a:ext cx="480301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100" b="1" dirty="0">
                <a:latin typeface="Arial" pitchFamily="34" charset="0"/>
                <a:cs typeface="Arial" pitchFamily="34" charset="0"/>
              </a:rPr>
              <a:t>Хөгжлийн бэрхшээлтэй иргэдийн тоо</a:t>
            </a:r>
            <a:r>
              <a:rPr lang="mn-MN" sz="1100" b="1" dirty="0" smtClean="0">
                <a:latin typeface="Arial" pitchFamily="34" charset="0"/>
                <a:cs typeface="Arial" pitchFamily="34" charset="0"/>
              </a:rPr>
              <a:t>, 2019 он /аймгаар/</a:t>
            </a:r>
            <a:endParaRPr lang="en-US" sz="1100" b="1" dirty="0"/>
          </a:p>
        </p:txBody>
      </p:sp>
      <p:sp>
        <p:nvSpPr>
          <p:cNvPr id="78" name="Rectangle 77"/>
          <p:cNvSpPr/>
          <p:nvPr/>
        </p:nvSpPr>
        <p:spPr>
          <a:xfrm>
            <a:off x="3204210" y="7790205"/>
            <a:ext cx="29396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800" i="1" dirty="0" smtClean="0">
                <a:latin typeface="Arial" pitchFamily="34" charset="0"/>
                <a:cs typeface="Arial" pitchFamily="34" charset="0"/>
              </a:rPr>
              <a:t>Эх сурвалж: Үндэсний статистикийн хороо, 2019 он</a:t>
            </a:r>
            <a:endParaRPr lang="en-US" sz="800" i="1" dirty="0"/>
          </a:p>
        </p:txBody>
      </p:sp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903" y="2677361"/>
            <a:ext cx="3048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72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 design template">
  <a:themeElements>
    <a:clrScheme name="Office Them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 design template</Template>
  <TotalTime>986</TotalTime>
  <Words>151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Blends design template</vt:lpstr>
      <vt:lpstr>МОНГОЛ УЛСЫН ХӨГЖЛИЙН БЭРХШЭЭЛТЭЙ ИРГЭДИЙН СТАТИСТИК, ТОО БАРИМТ 2019</vt:lpstr>
      <vt:lpstr>МОНГОЛ УЛСЫН ХӨГЖЛИЙН БЭРХШЭЭЛТЭЙ ИРГЭДИЙН ТОО, 2019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38</cp:revision>
  <cp:lastPrinted>1601-01-01T00:00:00Z</cp:lastPrinted>
  <dcterms:created xsi:type="dcterms:W3CDTF">2020-05-25T07:05:58Z</dcterms:created>
  <dcterms:modified xsi:type="dcterms:W3CDTF">2020-05-29T01:16:34Z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TC102037591033</vt:lpwstr>
  </property>
</Properties>
</file>