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sldIdLst>
    <p:sldId id="260" r:id="rId2"/>
    <p:sldId id="262" r:id="rId3"/>
    <p:sldId id="259" r:id="rId4"/>
    <p:sldId id="257" r:id="rId5"/>
    <p:sldId id="261" r:id="rId6"/>
    <p:sldId id="263" r:id="rId7"/>
    <p:sldId id="264" r:id="rId8"/>
    <p:sldId id="265" r:id="rId9"/>
    <p:sldId id="266" r:id="rId10"/>
    <p:sldId id="269" r:id="rId11"/>
    <p:sldId id="270" r:id="rId12"/>
    <p:sldId id="809" r:id="rId13"/>
    <p:sldId id="267" r:id="rId14"/>
    <p:sldId id="272" r:id="rId15"/>
    <p:sldId id="1076" r:id="rId16"/>
    <p:sldId id="1065" r:id="rId17"/>
    <p:sldId id="271" r:id="rId18"/>
    <p:sldId id="1071" r:id="rId19"/>
    <p:sldId id="1062" r:id="rId20"/>
    <p:sldId id="1072" r:id="rId21"/>
    <p:sldId id="1070" r:id="rId22"/>
    <p:sldId id="1080" r:id="rId23"/>
    <p:sldId id="1081" r:id="rId24"/>
    <p:sldId id="1082" r:id="rId25"/>
    <p:sldId id="1083" r:id="rId26"/>
    <p:sldId id="273" r:id="rId27"/>
    <p:sldId id="1059" r:id="rId28"/>
    <p:sldId id="274" r:id="rId29"/>
    <p:sldId id="268" r:id="rId30"/>
    <p:sldId id="275" r:id="rId31"/>
    <p:sldId id="1054" r:id="rId32"/>
    <p:sldId id="1055" r:id="rId33"/>
    <p:sldId id="1058" r:id="rId34"/>
    <p:sldId id="281" r:id="rId35"/>
    <p:sldId id="1066" r:id="rId36"/>
    <p:sldId id="1063" r:id="rId37"/>
    <p:sldId id="1077" r:id="rId38"/>
    <p:sldId id="1073" r:id="rId39"/>
    <p:sldId id="1079" r:id="rId40"/>
    <p:sldId id="1074" r:id="rId41"/>
    <p:sldId id="295" r:id="rId42"/>
    <p:sldId id="1075" r:id="rId43"/>
  </p:sldIdLst>
  <p:sldSz cx="6858000" cy="9906000" type="A4"/>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94673" autoAdjust="0"/>
  </p:normalViewPr>
  <p:slideViewPr>
    <p:cSldViewPr snapToGrid="0">
      <p:cViewPr varScale="1">
        <p:scale>
          <a:sx n="73" d="100"/>
          <a:sy n="73" d="100"/>
        </p:scale>
        <p:origin x="3090"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363758A-C063-4875-9A9F-CD81108EE634}" type="datetimeFigureOut">
              <a:rPr lang="en-US" smtClean="0"/>
              <a:t>10/9/2024</a:t>
            </a:fld>
            <a:endParaRPr lang="en-US"/>
          </a:p>
        </p:txBody>
      </p:sp>
      <p:sp>
        <p:nvSpPr>
          <p:cNvPr id="4" name="Slide Image Placeholder 3"/>
          <p:cNvSpPr>
            <a:spLocks noGrp="1" noRot="1" noChangeAspect="1"/>
          </p:cNvSpPr>
          <p:nvPr>
            <p:ph type="sldImg" idx="2"/>
          </p:nvPr>
        </p:nvSpPr>
        <p:spPr>
          <a:xfrm>
            <a:off x="2419350" y="1162050"/>
            <a:ext cx="21717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3D30447-1FB0-41E3-873D-801076C03F18}" type="slidenum">
              <a:rPr lang="en-US" smtClean="0"/>
              <a:t>‹#›</a:t>
            </a:fld>
            <a:endParaRPr lang="en-US"/>
          </a:p>
        </p:txBody>
      </p:sp>
    </p:spTree>
    <p:extLst>
      <p:ext uri="{BB962C8B-B14F-4D97-AF65-F5344CB8AC3E}">
        <p14:creationId xmlns:p14="http://schemas.microsoft.com/office/powerpoint/2010/main" val="355838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D30447-1FB0-41E3-873D-801076C03F18}" type="slidenum">
              <a:rPr lang="en-US" smtClean="0"/>
              <a:t>12</a:t>
            </a:fld>
            <a:endParaRPr lang="en-US"/>
          </a:p>
        </p:txBody>
      </p:sp>
    </p:spTree>
    <p:extLst>
      <p:ext uri="{BB962C8B-B14F-4D97-AF65-F5344CB8AC3E}">
        <p14:creationId xmlns:p14="http://schemas.microsoft.com/office/powerpoint/2010/main" val="3262337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D30447-1FB0-41E3-873D-801076C03F18}" type="slidenum">
              <a:rPr lang="en-US" smtClean="0"/>
              <a:t>14</a:t>
            </a:fld>
            <a:endParaRPr lang="en-US"/>
          </a:p>
        </p:txBody>
      </p:sp>
    </p:spTree>
    <p:extLst>
      <p:ext uri="{BB962C8B-B14F-4D97-AF65-F5344CB8AC3E}">
        <p14:creationId xmlns:p14="http://schemas.microsoft.com/office/powerpoint/2010/main" val="1297477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D30447-1FB0-41E3-873D-801076C03F18}" type="slidenum">
              <a:rPr lang="en-US" smtClean="0"/>
              <a:t>15</a:t>
            </a:fld>
            <a:endParaRPr lang="en-US"/>
          </a:p>
        </p:txBody>
      </p:sp>
    </p:spTree>
    <p:extLst>
      <p:ext uri="{BB962C8B-B14F-4D97-AF65-F5344CB8AC3E}">
        <p14:creationId xmlns:p14="http://schemas.microsoft.com/office/powerpoint/2010/main" val="2028320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6c8ab1097d_0_18:notes"/>
          <p:cNvSpPr>
            <a:spLocks noGrp="1" noRot="1" noChangeAspect="1"/>
          </p:cNvSpPr>
          <p:nvPr>
            <p:ph type="sldImg" idx="2"/>
          </p:nvPr>
        </p:nvSpPr>
        <p:spPr>
          <a:xfrm>
            <a:off x="2298700" y="696913"/>
            <a:ext cx="24130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6c8ab1097d_0_1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D30447-1FB0-41E3-873D-801076C03F18}" type="slidenum">
              <a:rPr lang="en-US" smtClean="0"/>
              <a:t>34</a:t>
            </a:fld>
            <a:endParaRPr lang="en-US"/>
          </a:p>
        </p:txBody>
      </p:sp>
    </p:spTree>
    <p:extLst>
      <p:ext uri="{BB962C8B-B14F-4D97-AF65-F5344CB8AC3E}">
        <p14:creationId xmlns:p14="http://schemas.microsoft.com/office/powerpoint/2010/main" val="3382968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31852-F28E-40C6-9C5D-D4E6951A4282}"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EAD93-4975-41B6-BB67-11CA8435C26C}" type="slidenum">
              <a:rPr lang="en-US" smtClean="0"/>
              <a:t>‹#›</a:t>
            </a:fld>
            <a:endParaRPr lang="en-US"/>
          </a:p>
        </p:txBody>
      </p:sp>
    </p:spTree>
    <p:extLst>
      <p:ext uri="{BB962C8B-B14F-4D97-AF65-F5344CB8AC3E}">
        <p14:creationId xmlns:p14="http://schemas.microsoft.com/office/powerpoint/2010/main" val="969401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D31852-F28E-40C6-9C5D-D4E6951A4282}"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EAD93-4975-41B6-BB67-11CA8435C26C}" type="slidenum">
              <a:rPr lang="en-US" smtClean="0"/>
              <a:t>‹#›</a:t>
            </a:fld>
            <a:endParaRPr lang="en-US"/>
          </a:p>
        </p:txBody>
      </p:sp>
    </p:spTree>
    <p:extLst>
      <p:ext uri="{BB962C8B-B14F-4D97-AF65-F5344CB8AC3E}">
        <p14:creationId xmlns:p14="http://schemas.microsoft.com/office/powerpoint/2010/main" val="3670444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D31852-F28E-40C6-9C5D-D4E6951A4282}"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EAD93-4975-41B6-BB67-11CA8435C26C}" type="slidenum">
              <a:rPr lang="en-US" smtClean="0"/>
              <a:t>‹#›</a:t>
            </a:fld>
            <a:endParaRPr lang="en-US"/>
          </a:p>
        </p:txBody>
      </p:sp>
    </p:spTree>
    <p:extLst>
      <p:ext uri="{BB962C8B-B14F-4D97-AF65-F5344CB8AC3E}">
        <p14:creationId xmlns:p14="http://schemas.microsoft.com/office/powerpoint/2010/main" val="2545893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181986" y="490402"/>
            <a:ext cx="6509923" cy="1046135"/>
          </a:xfrm>
          <a:prstGeom prst="rect">
            <a:avLst/>
          </a:prstGeom>
        </p:spPr>
        <p:txBody>
          <a:bodyPr anchor="ctr"/>
          <a:lstStyle>
            <a:lvl1pPr marL="0" indent="0" algn="ctr">
              <a:buNone/>
              <a:defRPr sz="3038"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35707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6669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968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81986" y="490402"/>
            <a:ext cx="6509923" cy="1046135"/>
          </a:xfrm>
          <a:prstGeom prst="rect">
            <a:avLst/>
          </a:prstGeom>
        </p:spPr>
        <p:txBody>
          <a:bodyPr anchor="ctr"/>
          <a:lstStyle>
            <a:lvl1pPr marL="0" indent="0" algn="ctr">
              <a:buNone/>
              <a:defRPr sz="3038"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212063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D31852-F28E-40C6-9C5D-D4E6951A4282}"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EAD93-4975-41B6-BB67-11CA8435C26C}" type="slidenum">
              <a:rPr lang="en-US" smtClean="0"/>
              <a:t>‹#›</a:t>
            </a:fld>
            <a:endParaRPr lang="en-US"/>
          </a:p>
        </p:txBody>
      </p:sp>
    </p:spTree>
    <p:extLst>
      <p:ext uri="{BB962C8B-B14F-4D97-AF65-F5344CB8AC3E}">
        <p14:creationId xmlns:p14="http://schemas.microsoft.com/office/powerpoint/2010/main" val="4127599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D31852-F28E-40C6-9C5D-D4E6951A4282}"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EAD93-4975-41B6-BB67-11CA8435C26C}" type="slidenum">
              <a:rPr lang="en-US" smtClean="0"/>
              <a:t>‹#›</a:t>
            </a:fld>
            <a:endParaRPr lang="en-US"/>
          </a:p>
        </p:txBody>
      </p:sp>
    </p:spTree>
    <p:extLst>
      <p:ext uri="{BB962C8B-B14F-4D97-AF65-F5344CB8AC3E}">
        <p14:creationId xmlns:p14="http://schemas.microsoft.com/office/powerpoint/2010/main" val="1905033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D31852-F28E-40C6-9C5D-D4E6951A4282}"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EAD93-4975-41B6-BB67-11CA8435C26C}" type="slidenum">
              <a:rPr lang="en-US" smtClean="0"/>
              <a:t>‹#›</a:t>
            </a:fld>
            <a:endParaRPr lang="en-US"/>
          </a:p>
        </p:txBody>
      </p:sp>
    </p:spTree>
    <p:extLst>
      <p:ext uri="{BB962C8B-B14F-4D97-AF65-F5344CB8AC3E}">
        <p14:creationId xmlns:p14="http://schemas.microsoft.com/office/powerpoint/2010/main" val="2698235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D31852-F28E-40C6-9C5D-D4E6951A4282}" type="datetimeFigureOut">
              <a:rPr lang="en-US" smtClean="0"/>
              <a:t>10/9/2024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0EAD93-4975-41B6-BB67-11CA8435C26C}" type="slidenum">
              <a:rPr lang="en-US" smtClean="0"/>
              <a:t>‹#›</a:t>
            </a:fld>
            <a:endParaRPr lang="en-US"/>
          </a:p>
        </p:txBody>
      </p:sp>
    </p:spTree>
    <p:extLst>
      <p:ext uri="{BB962C8B-B14F-4D97-AF65-F5344CB8AC3E}">
        <p14:creationId xmlns:p14="http://schemas.microsoft.com/office/powerpoint/2010/main" val="540510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D31852-F28E-40C6-9C5D-D4E6951A4282}" type="datetimeFigureOut">
              <a:rPr lang="en-US" smtClean="0"/>
              <a:t>10/9/2024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0EAD93-4975-41B6-BB67-11CA8435C26C}" type="slidenum">
              <a:rPr lang="en-US" smtClean="0"/>
              <a:t>‹#›</a:t>
            </a:fld>
            <a:endParaRPr lang="en-US"/>
          </a:p>
        </p:txBody>
      </p:sp>
    </p:spTree>
    <p:extLst>
      <p:ext uri="{BB962C8B-B14F-4D97-AF65-F5344CB8AC3E}">
        <p14:creationId xmlns:p14="http://schemas.microsoft.com/office/powerpoint/2010/main" val="3105323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31852-F28E-40C6-9C5D-D4E6951A4282}" type="datetimeFigureOut">
              <a:rPr lang="en-US" smtClean="0"/>
              <a:t>10/9/2024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0EAD93-4975-41B6-BB67-11CA8435C26C}" type="slidenum">
              <a:rPr lang="en-US" smtClean="0"/>
              <a:t>‹#›</a:t>
            </a:fld>
            <a:endParaRPr lang="en-US"/>
          </a:p>
        </p:txBody>
      </p:sp>
    </p:spTree>
    <p:extLst>
      <p:ext uri="{BB962C8B-B14F-4D97-AF65-F5344CB8AC3E}">
        <p14:creationId xmlns:p14="http://schemas.microsoft.com/office/powerpoint/2010/main" val="2702882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BD31852-F28E-40C6-9C5D-D4E6951A4282}"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EAD93-4975-41B6-BB67-11CA8435C26C}" type="slidenum">
              <a:rPr lang="en-US" smtClean="0"/>
              <a:t>‹#›</a:t>
            </a:fld>
            <a:endParaRPr lang="en-US"/>
          </a:p>
        </p:txBody>
      </p:sp>
    </p:spTree>
    <p:extLst>
      <p:ext uri="{BB962C8B-B14F-4D97-AF65-F5344CB8AC3E}">
        <p14:creationId xmlns:p14="http://schemas.microsoft.com/office/powerpoint/2010/main" val="2915974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BD31852-F28E-40C6-9C5D-D4E6951A4282}"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EAD93-4975-41B6-BB67-11CA8435C26C}" type="slidenum">
              <a:rPr lang="en-US" smtClean="0"/>
              <a:t>‹#›</a:t>
            </a:fld>
            <a:endParaRPr lang="en-US"/>
          </a:p>
        </p:txBody>
      </p:sp>
    </p:spTree>
    <p:extLst>
      <p:ext uri="{BB962C8B-B14F-4D97-AF65-F5344CB8AC3E}">
        <p14:creationId xmlns:p14="http://schemas.microsoft.com/office/powerpoint/2010/main" val="3771578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BD31852-F28E-40C6-9C5D-D4E6951A4282}" type="datetimeFigureOut">
              <a:rPr lang="en-US" smtClean="0"/>
              <a:t>10/9/2024</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60EAD93-4975-41B6-BB67-11CA8435C26C}" type="slidenum">
              <a:rPr lang="en-US" smtClean="0"/>
              <a:t>‹#›</a:t>
            </a:fld>
            <a:endParaRPr lang="en-US"/>
          </a:p>
        </p:txBody>
      </p:sp>
    </p:spTree>
    <p:extLst>
      <p:ext uri="{BB962C8B-B14F-4D97-AF65-F5344CB8AC3E}">
        <p14:creationId xmlns:p14="http://schemas.microsoft.com/office/powerpoint/2010/main" val="39962453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info@nrc.gov.mn" TargetMode="External"/><Relationship Id="rId7" Type="http://schemas.openxmlformats.org/officeDocument/2006/relationships/image" Target="../media/image5.png"/><Relationship Id="rId2" Type="http://schemas.openxmlformats.org/officeDocument/2006/relationships/hyperlink" Target="http://Example@gmail.com/" TargetMode="Externa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image" Target="../media/image33.png"/><Relationship Id="rId4" Type="http://schemas.openxmlformats.org/officeDocument/2006/relationships/hyperlink" Target="https://l.facebook.com/l.php?u=http://nrc.gov.mn/&amp;h=AT2Zkwprt_vsDQnuyb_G0hLFC8rEu7SKF9Sq8vvpZtstn7L9Zy7vange5OglgrI5mcnNH7u0IQjdKWoP375Q7VKMSlGqZjr7Ha23CEHFR2S4ORW2Ld2rSoLQmc1GapdcAcYqFChPpQKwU9r8gwIB2A"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hyperlink" Target="mailto:info@gadpwd.gov.mn" TargetMode="External"/><Relationship Id="rId5" Type="http://schemas.openxmlformats.org/officeDocument/2006/relationships/hyperlink" Target="http://www.gadpwd.gov.mn/"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1.jfif"/><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1.jfif"/><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AD5863D-B3E6-41AC-BB4A-17B37D32C5EB}"/>
              </a:ext>
            </a:extLst>
          </p:cNvPr>
          <p:cNvCxnSpPr>
            <a:cxnSpLocks/>
          </p:cNvCxnSpPr>
          <p:nvPr/>
        </p:nvCxnSpPr>
        <p:spPr>
          <a:xfrm>
            <a:off x="600075" y="833587"/>
            <a:ext cx="5813425" cy="4613"/>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673070" y="4121507"/>
            <a:ext cx="3537230" cy="1569660"/>
          </a:xfrm>
          <a:prstGeom prst="rect">
            <a:avLst/>
          </a:prstGeom>
        </p:spPr>
        <p:txBody>
          <a:bodyPr wrap="square">
            <a:spAutoFit/>
          </a:bodyPr>
          <a:lstStyle/>
          <a:p>
            <a:pPr algn="ctr"/>
            <a:r>
              <a:rPr lang="mn-MN" sz="2400" b="1" dirty="0">
                <a:solidFill>
                  <a:schemeClr val="accent1">
                    <a:lumMod val="50000"/>
                  </a:schemeClr>
                </a:solidFill>
                <a:latin typeface="Times New Roman" panose="02020603050405020304" pitchFamily="18" charset="0"/>
                <a:cs typeface="Times New Roman" panose="02020603050405020304" pitchFamily="18" charset="0"/>
              </a:rPr>
              <a:t>ХӨГЖЛИЙН БЭРХШЭЭЛТЭЙ ХҮНИЙ ХӨГЖЛИЙН ЕРӨНХИЙ ГАЗАР</a:t>
            </a:r>
            <a:endParaRPr lang="en-US" sz="24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2">
            <a:alphaModFix amt="85000"/>
          </a:blip>
          <a:stretch>
            <a:fillRect/>
          </a:stretch>
        </p:blipFill>
        <p:spPr>
          <a:xfrm>
            <a:off x="0" y="833587"/>
            <a:ext cx="2436450" cy="8835080"/>
          </a:xfrm>
          <a:prstGeom prst="rect">
            <a:avLst/>
          </a:prstGeom>
          <a:solidFill>
            <a:schemeClr val="accent1">
              <a:lumMod val="40000"/>
              <a:lumOff val="60000"/>
            </a:schemeClr>
          </a:solidFill>
        </p:spPr>
      </p:pic>
      <p:pic>
        <p:nvPicPr>
          <p:cNvPr id="11" name="Picture 2" descr="C:\Users\Naya\Desktop\Backup_of_PUJE NUURыбөйыбөйыбө.png"/>
          <p:cNvPicPr>
            <a:picLocks noChangeAspect="1" noChangeArrowheads="1"/>
          </p:cNvPicPr>
          <p:nvPr/>
        </p:nvPicPr>
        <p:blipFill>
          <a:blip r:embed="rId3"/>
          <a:srcRect/>
          <a:stretch>
            <a:fillRect/>
          </a:stretch>
        </p:blipFill>
        <p:spPr bwMode="auto">
          <a:xfrm>
            <a:off x="0" y="8610600"/>
            <a:ext cx="6858000" cy="1295400"/>
          </a:xfrm>
          <a:prstGeom prst="rect">
            <a:avLst/>
          </a:prstGeom>
          <a:noFill/>
          <a:ln w="9525">
            <a:noFill/>
            <a:miter lim="800000"/>
            <a:headEnd/>
            <a:tailEnd/>
          </a:ln>
        </p:spPr>
      </p:pic>
      <p:sp>
        <p:nvSpPr>
          <p:cNvPr id="13" name="Rectangle 12"/>
          <p:cNvSpPr/>
          <p:nvPr/>
        </p:nvSpPr>
        <p:spPr>
          <a:xfrm>
            <a:off x="5562600" y="922560"/>
            <a:ext cx="1295400" cy="369332"/>
          </a:xfrm>
          <a:prstGeom prst="rect">
            <a:avLst/>
          </a:prstGeom>
        </p:spPr>
        <p:txBody>
          <a:bodyPr wrap="square">
            <a:spAutoFit/>
          </a:bodyPr>
          <a:lstStyle/>
          <a:p>
            <a:pPr algn="ctr"/>
            <a:r>
              <a:rPr lang="mn-MN"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2018-2024 </a:t>
            </a:r>
            <a:endParaRPr lang="en-US"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BB2D60AB-B860-4FBE-91B9-9E209C7AE602}"/>
              </a:ext>
            </a:extLst>
          </p:cNvPr>
          <p:cNvCxnSpPr>
            <a:cxnSpLocks/>
          </p:cNvCxnSpPr>
          <p:nvPr/>
        </p:nvCxnSpPr>
        <p:spPr>
          <a:xfrm flipH="1" flipV="1">
            <a:off x="5461000" y="1380864"/>
            <a:ext cx="1335621" cy="846"/>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pic>
        <p:nvPicPr>
          <p:cNvPr id="9" name="Picture 8">
            <a:extLst>
              <a:ext uri="{FF2B5EF4-FFF2-40B4-BE49-F238E27FC236}">
                <a16:creationId xmlns:a16="http://schemas.microsoft.com/office/drawing/2014/main" id="{26FEC701-4912-AC75-AE64-218E2212A0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7911"/>
            <a:ext cx="2598640" cy="606488"/>
          </a:xfrm>
          <a:prstGeom prst="rect">
            <a:avLst/>
          </a:prstGeom>
        </p:spPr>
      </p:pic>
    </p:spTree>
    <p:extLst>
      <p:ext uri="{BB962C8B-B14F-4D97-AF65-F5344CB8AC3E}">
        <p14:creationId xmlns:p14="http://schemas.microsoft.com/office/powerpoint/2010/main" val="200570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AD5863D-B3E6-41AC-BB4A-17B37D32C5EB}"/>
              </a:ext>
            </a:extLst>
          </p:cNvPr>
          <p:cNvCxnSpPr>
            <a:cxnSpLocks/>
          </p:cNvCxnSpPr>
          <p:nvPr/>
        </p:nvCxnSpPr>
        <p:spPr>
          <a:xfrm>
            <a:off x="638827" y="542019"/>
            <a:ext cx="5752448"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772" y="184602"/>
            <a:ext cx="857457" cy="798847"/>
          </a:xfrm>
          <a:prstGeom prst="rect">
            <a:avLst/>
          </a:prstGeom>
        </p:spPr>
      </p:pic>
      <p:cxnSp>
        <p:nvCxnSpPr>
          <p:cNvPr id="6" name="Straight Connector 5">
            <a:extLst>
              <a:ext uri="{FF2B5EF4-FFF2-40B4-BE49-F238E27FC236}">
                <a16:creationId xmlns:a16="http://schemas.microsoft.com/office/drawing/2014/main" id="{2304BB16-95CA-45EE-BA3D-6D491B13F9DC}"/>
              </a:ext>
            </a:extLst>
          </p:cNvPr>
          <p:cNvCxnSpPr>
            <a:cxnSpLocks/>
          </p:cNvCxnSpPr>
          <p:nvPr/>
        </p:nvCxnSpPr>
        <p:spPr>
          <a:xfrm flipH="1">
            <a:off x="1034613" y="819677"/>
            <a:ext cx="5352723" cy="5784"/>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522ED2E4-E67E-4275-B15A-941BC45A09DD}"/>
              </a:ext>
            </a:extLst>
          </p:cNvPr>
          <p:cNvCxnSpPr>
            <a:cxnSpLocks/>
          </p:cNvCxnSpPr>
          <p:nvPr/>
        </p:nvCxnSpPr>
        <p:spPr>
          <a:xfrm flipH="1">
            <a:off x="381181" y="1518308"/>
            <a:ext cx="6005333" cy="14982"/>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8" name="Rectangle 7"/>
          <p:cNvSpPr/>
          <p:nvPr/>
        </p:nvSpPr>
        <p:spPr>
          <a:xfrm>
            <a:off x="793171" y="897448"/>
            <a:ext cx="5499100" cy="584775"/>
          </a:xfrm>
          <a:prstGeom prst="rect">
            <a:avLst/>
          </a:prstGeom>
        </p:spPr>
        <p:txBody>
          <a:bodyPr wrap="square">
            <a:spAutoFit/>
          </a:bodyPr>
          <a:lstStyle/>
          <a:p>
            <a:pPr algn="ctr"/>
            <a:r>
              <a:rPr lang="mn-MN" sz="1600" dirty="0">
                <a:solidFill>
                  <a:srgbClr val="002060"/>
                </a:solidFill>
                <a:latin typeface="Times New Roman" panose="02020603050405020304" pitchFamily="18" charset="0"/>
                <a:cs typeface="Times New Roman" panose="02020603050405020304" pitchFamily="18" charset="0"/>
              </a:rPr>
              <a:t>“ХӨГЖЛИЙН БЭРХШЭЭЛТЭЙ ХҮНИЙ ЭРХИЙГ ХАНГАХ ЗӨВЛӨЛ”-ИЙН АЖЛЫН АЛБА </a:t>
            </a:r>
            <a:endParaRPr lang="en-US" sz="1600" dirty="0">
              <a:solidFill>
                <a:srgbClr val="00206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365186" y="1551311"/>
            <a:ext cx="3192363" cy="1877437"/>
          </a:xfrm>
          <a:prstGeom prst="rect">
            <a:avLst/>
          </a:prstGeom>
        </p:spPr>
        <p:txBody>
          <a:bodyPr wrap="square">
            <a:spAutoFit/>
          </a:bodyPr>
          <a:lstStyle/>
          <a:p>
            <a:pPr algn="just"/>
            <a:r>
              <a:rPr lang="mn-MN" sz="1600" dirty="0">
                <a:solidFill>
                  <a:srgbClr val="002060"/>
                </a:solidFill>
                <a:latin typeface="Arial" panose="020B0604020202020204" pitchFamily="34" charset="0"/>
                <a:cs typeface="Arial" panose="020B0604020202020204" pitchFamily="34" charset="0"/>
              </a:rPr>
              <a:t>	</a:t>
            </a:r>
            <a:r>
              <a:rPr lang="mn-MN" sz="1400" dirty="0">
                <a:solidFill>
                  <a:srgbClr val="002060"/>
                </a:solidFill>
                <a:latin typeface="Arial" panose="020B0604020202020204" pitchFamily="34" charset="0"/>
                <a:cs typeface="Arial" panose="020B0604020202020204" pitchFamily="34" charset="0"/>
              </a:rPr>
              <a:t>“Хөгжлийн бэрхшээлтэй хүний эрхийг хангах зөвлөлийн бүрэлдэхүүн", Засгийн газрын 2023 оны 402 дугаар тогтоолоор Хөгжлийн бэрхшээлтэй хүний эрхийг хангах орон тооны бус зөвлөлийн ажиллах журмыг шинэчлэн баталсан</a:t>
            </a:r>
            <a:r>
              <a:rPr lang="mn-MN" sz="1600" dirty="0">
                <a:solidFill>
                  <a:srgbClr val="002060"/>
                </a:solidFill>
                <a:latin typeface="Arial" panose="020B0604020202020204" pitchFamily="34" charset="0"/>
                <a:cs typeface="Arial" panose="020B0604020202020204" pitchFamily="34" charset="0"/>
              </a:rPr>
              <a:t>.</a:t>
            </a:r>
          </a:p>
        </p:txBody>
      </p:sp>
      <p:pic>
        <p:nvPicPr>
          <p:cNvPr id="10" name="Picture 9" descr="http://www.gadpwd.gov.mn/uploads/files/IMG_253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698" y="1725943"/>
            <a:ext cx="2710993" cy="2543696"/>
          </a:xfrm>
          <a:prstGeom prst="rect">
            <a:avLst/>
          </a:prstGeom>
          <a:noFill/>
          <a:ln>
            <a:noFill/>
          </a:ln>
        </p:spPr>
      </p:pic>
      <p:cxnSp>
        <p:nvCxnSpPr>
          <p:cNvPr id="12" name="Straight Connector 11">
            <a:extLst>
              <a:ext uri="{FF2B5EF4-FFF2-40B4-BE49-F238E27FC236}">
                <a16:creationId xmlns:a16="http://schemas.microsoft.com/office/drawing/2014/main" id="{0AD5863D-B3E6-41AC-BB4A-17B37D32C5EB}"/>
              </a:ext>
            </a:extLst>
          </p:cNvPr>
          <p:cNvCxnSpPr>
            <a:cxnSpLocks/>
          </p:cNvCxnSpPr>
          <p:nvPr/>
        </p:nvCxnSpPr>
        <p:spPr>
          <a:xfrm>
            <a:off x="417528" y="4507297"/>
            <a:ext cx="5950327" cy="0"/>
          </a:xfrm>
          <a:prstGeom prst="line">
            <a:avLst/>
          </a:prstGeom>
          <a:ln w="19050" cap="flat" cmpd="sng" algn="ctr">
            <a:solidFill>
              <a:srgbClr val="002060"/>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2304BB16-95CA-45EE-BA3D-6D491B13F9DC}"/>
              </a:ext>
            </a:extLst>
          </p:cNvPr>
          <p:cNvCxnSpPr>
            <a:cxnSpLocks/>
          </p:cNvCxnSpPr>
          <p:nvPr/>
        </p:nvCxnSpPr>
        <p:spPr>
          <a:xfrm>
            <a:off x="3278589" y="1632386"/>
            <a:ext cx="8374" cy="2531559"/>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0AD5863D-B3E6-41AC-BB4A-17B37D32C5EB}"/>
              </a:ext>
            </a:extLst>
          </p:cNvPr>
          <p:cNvCxnSpPr>
            <a:cxnSpLocks/>
          </p:cNvCxnSpPr>
          <p:nvPr/>
        </p:nvCxnSpPr>
        <p:spPr>
          <a:xfrm>
            <a:off x="381181" y="5464662"/>
            <a:ext cx="6005333" cy="0"/>
          </a:xfrm>
          <a:prstGeom prst="line">
            <a:avLst/>
          </a:prstGeom>
          <a:ln w="19050" cap="flat" cmpd="sng" algn="ctr">
            <a:solidFill>
              <a:srgbClr val="002060"/>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Rectangle 17"/>
          <p:cNvSpPr/>
          <p:nvPr/>
        </p:nvSpPr>
        <p:spPr>
          <a:xfrm>
            <a:off x="3334641" y="3326618"/>
            <a:ext cx="3192363" cy="1169551"/>
          </a:xfrm>
          <a:prstGeom prst="rect">
            <a:avLst/>
          </a:prstGeom>
        </p:spPr>
        <p:txBody>
          <a:bodyPr wrap="square">
            <a:spAutoFit/>
          </a:bodyPr>
          <a:lstStyle/>
          <a:p>
            <a:pPr algn="just"/>
            <a:r>
              <a:rPr lang="mn-MN" sz="1400" dirty="0">
                <a:solidFill>
                  <a:srgbClr val="002060"/>
                </a:solidFill>
                <a:latin typeface="Arial" panose="020B0604020202020204" pitchFamily="34" charset="0"/>
                <a:ea typeface="Calibri" panose="020F0502020204030204" pitchFamily="34" charset="0"/>
              </a:rPr>
              <a:t>       Зөвлөлийн Ажлын алба нь хөгжлийн бэрхшээлтэй хүний асуудал хариуцсан төрийн захиргааны байгууллага байхаар журамд заасан.</a:t>
            </a:r>
            <a:endParaRPr lang="en-US" sz="1400" dirty="0">
              <a:solidFill>
                <a:srgbClr val="002060"/>
              </a:solidFill>
            </a:endParaRP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47" y="4620808"/>
            <a:ext cx="696371" cy="666421"/>
          </a:xfrm>
          <a:prstGeom prst="rect">
            <a:avLst/>
          </a:prstGeom>
        </p:spPr>
      </p:pic>
      <p:sp>
        <p:nvSpPr>
          <p:cNvPr id="2" name="Rectangle 1">
            <a:extLst>
              <a:ext uri="{FF2B5EF4-FFF2-40B4-BE49-F238E27FC236}">
                <a16:creationId xmlns:a16="http://schemas.microsoft.com/office/drawing/2014/main" id="{772ACC86-6C1F-4FE3-4F33-6A5FD6B12A72}"/>
              </a:ext>
            </a:extLst>
          </p:cNvPr>
          <p:cNvSpPr/>
          <p:nvPr/>
        </p:nvSpPr>
        <p:spPr>
          <a:xfrm>
            <a:off x="6195851" y="9532790"/>
            <a:ext cx="459940" cy="276999"/>
          </a:xfrm>
          <a:prstGeom prst="rect">
            <a:avLst/>
          </a:prstGeom>
        </p:spPr>
        <p:txBody>
          <a:bodyPr wrap="square">
            <a:spAutoFit/>
          </a:bodyPr>
          <a:lstStyle/>
          <a:p>
            <a:pPr algn="ctr" fontAlgn="ctr"/>
            <a:r>
              <a:rPr lang="en-US" sz="1200" b="1" dirty="0">
                <a:solidFill>
                  <a:schemeClr val="accent1">
                    <a:lumMod val="75000"/>
                  </a:schemeClr>
                </a:solidFill>
                <a:latin typeface="Times New Roman" panose="02020603050405020304" pitchFamily="18" charset="0"/>
                <a:cs typeface="Times New Roman" panose="02020603050405020304" pitchFamily="18" charset="0"/>
              </a:rPr>
              <a:t>8</a:t>
            </a:r>
            <a:endParaRPr lang="mn-MN" sz="1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1" name="Oval 50">
            <a:extLst>
              <a:ext uri="{FF2B5EF4-FFF2-40B4-BE49-F238E27FC236}">
                <a16:creationId xmlns:a16="http://schemas.microsoft.com/office/drawing/2014/main" id="{050673AD-A951-8847-8335-1534D393E410}"/>
              </a:ext>
            </a:extLst>
          </p:cNvPr>
          <p:cNvSpPr/>
          <p:nvPr/>
        </p:nvSpPr>
        <p:spPr bwMode="auto">
          <a:xfrm>
            <a:off x="1531501" y="7023183"/>
            <a:ext cx="1778744" cy="1747832"/>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vert="horz" wrap="none" lIns="68579" tIns="34289" rIns="68579" bIns="34289" numCol="1" rtlCol="0" anchor="ctr" anchorCtr="1" compatLnSpc="1">
            <a:prstTxWarp prst="textNoShape">
              <a:avLst/>
            </a:prstTxWarp>
          </a:bodyPr>
          <a:lstStyle/>
          <a:p>
            <a:pPr algn="ctr"/>
            <a:endParaRPr lang="en-US" sz="900" b="1" dirty="0">
              <a:solidFill>
                <a:schemeClr val="tx1">
                  <a:lumMod val="75000"/>
                  <a:lumOff val="25000"/>
                </a:schemeClr>
              </a:solidFill>
            </a:endParaRPr>
          </a:p>
        </p:txBody>
      </p:sp>
      <p:grpSp>
        <p:nvGrpSpPr>
          <p:cNvPr id="52" name="Group 459">
            <a:extLst>
              <a:ext uri="{FF2B5EF4-FFF2-40B4-BE49-F238E27FC236}">
                <a16:creationId xmlns:a16="http://schemas.microsoft.com/office/drawing/2014/main" id="{29769B71-0A49-DED6-917D-BEA66C0A7F5B}"/>
              </a:ext>
            </a:extLst>
          </p:cNvPr>
          <p:cNvGrpSpPr/>
          <p:nvPr/>
        </p:nvGrpSpPr>
        <p:grpSpPr>
          <a:xfrm>
            <a:off x="2004386" y="7378997"/>
            <a:ext cx="833268" cy="576186"/>
            <a:chOff x="2365376" y="2352675"/>
            <a:chExt cx="488950" cy="406401"/>
          </a:xfrm>
          <a:solidFill>
            <a:schemeClr val="tx1">
              <a:lumMod val="75000"/>
              <a:lumOff val="25000"/>
            </a:schemeClr>
          </a:solidFill>
        </p:grpSpPr>
        <p:sp>
          <p:nvSpPr>
            <p:cNvPr id="53" name="Freeform 9">
              <a:extLst>
                <a:ext uri="{FF2B5EF4-FFF2-40B4-BE49-F238E27FC236}">
                  <a16:creationId xmlns:a16="http://schemas.microsoft.com/office/drawing/2014/main" id="{376C0C8E-3006-171C-AB3C-F79B4F096897}"/>
                </a:ext>
              </a:extLst>
            </p:cNvPr>
            <p:cNvSpPr>
              <a:spLocks/>
            </p:cNvSpPr>
            <p:nvPr/>
          </p:nvSpPr>
          <p:spPr bwMode="auto">
            <a:xfrm>
              <a:off x="2582863" y="2411413"/>
              <a:ext cx="271463" cy="296863"/>
            </a:xfrm>
            <a:custGeom>
              <a:avLst/>
              <a:gdLst/>
              <a:ahLst/>
              <a:cxnLst>
                <a:cxn ang="0">
                  <a:pos x="0" y="0"/>
                </a:cxn>
                <a:cxn ang="0">
                  <a:pos x="2" y="11"/>
                </a:cxn>
                <a:cxn ang="0">
                  <a:pos x="25" y="56"/>
                </a:cxn>
                <a:cxn ang="0">
                  <a:pos x="473" y="56"/>
                </a:cxn>
                <a:cxn ang="0">
                  <a:pos x="473" y="525"/>
                </a:cxn>
                <a:cxn ang="0">
                  <a:pos x="127" y="525"/>
                </a:cxn>
                <a:cxn ang="0">
                  <a:pos x="127" y="581"/>
                </a:cxn>
                <a:cxn ang="0">
                  <a:pos x="529" y="581"/>
                </a:cxn>
                <a:cxn ang="0">
                  <a:pos x="529" y="0"/>
                </a:cxn>
                <a:cxn ang="0">
                  <a:pos x="0" y="0"/>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w="9525">
              <a:noFill/>
              <a:round/>
              <a:headEnd/>
              <a:tailEnd/>
            </a:ln>
          </p:spPr>
          <p:txBody>
            <a:bodyPr vert="horz" wrap="square" lIns="68579" tIns="34289" rIns="68579" bIns="34289" numCol="1" anchor="t" anchorCtr="0" compatLnSpc="1">
              <a:prstTxWarp prst="textNoShape">
                <a:avLst/>
              </a:prstTxWarp>
            </a:bodyPr>
            <a:lstStyle/>
            <a:p>
              <a:endParaRPr lang="en-US" sz="3600"/>
            </a:p>
          </p:txBody>
        </p:sp>
        <p:sp>
          <p:nvSpPr>
            <p:cNvPr id="54" name="Freeform 10">
              <a:extLst>
                <a:ext uri="{FF2B5EF4-FFF2-40B4-BE49-F238E27FC236}">
                  <a16:creationId xmlns:a16="http://schemas.microsoft.com/office/drawing/2014/main" id="{9E04B65F-CB16-9EBC-90B6-FCE9625CD82E}"/>
                </a:ext>
              </a:extLst>
            </p:cNvPr>
            <p:cNvSpPr>
              <a:spLocks/>
            </p:cNvSpPr>
            <p:nvPr/>
          </p:nvSpPr>
          <p:spPr bwMode="auto">
            <a:xfrm>
              <a:off x="2414588" y="2352675"/>
              <a:ext cx="169863" cy="187325"/>
            </a:xfrm>
            <a:custGeom>
              <a:avLst/>
              <a:gdLst/>
              <a:ahLst/>
              <a:cxnLst>
                <a:cxn ang="0">
                  <a:pos x="45" y="243"/>
                </a:cxn>
                <a:cxn ang="0">
                  <a:pos x="170" y="367"/>
                </a:cxn>
                <a:cxn ang="0">
                  <a:pos x="289" y="243"/>
                </a:cxn>
                <a:cxn ang="0">
                  <a:pos x="326" y="203"/>
                </a:cxn>
                <a:cxn ang="0">
                  <a:pos x="306" y="142"/>
                </a:cxn>
                <a:cxn ang="0">
                  <a:pos x="166" y="0"/>
                </a:cxn>
                <a:cxn ang="0">
                  <a:pos x="26" y="142"/>
                </a:cxn>
                <a:cxn ang="0">
                  <a:pos x="7" y="203"/>
                </a:cxn>
                <a:cxn ang="0">
                  <a:pos x="45" y="243"/>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w="9525">
              <a:noFill/>
              <a:round/>
              <a:headEnd/>
              <a:tailEnd/>
            </a:ln>
          </p:spPr>
          <p:txBody>
            <a:bodyPr vert="horz" wrap="square" lIns="68579" tIns="34289" rIns="68579" bIns="34289" numCol="1" anchor="t" anchorCtr="0" compatLnSpc="1">
              <a:prstTxWarp prst="textNoShape">
                <a:avLst/>
              </a:prstTxWarp>
            </a:bodyPr>
            <a:lstStyle/>
            <a:p>
              <a:endParaRPr lang="en-US" sz="3600"/>
            </a:p>
          </p:txBody>
        </p:sp>
        <p:sp>
          <p:nvSpPr>
            <p:cNvPr id="55" name="Freeform 11">
              <a:extLst>
                <a:ext uri="{FF2B5EF4-FFF2-40B4-BE49-F238E27FC236}">
                  <a16:creationId xmlns:a16="http://schemas.microsoft.com/office/drawing/2014/main" id="{2B1BB317-207D-CB48-C779-54AF62EE9402}"/>
                </a:ext>
              </a:extLst>
            </p:cNvPr>
            <p:cNvSpPr>
              <a:spLocks/>
            </p:cNvSpPr>
            <p:nvPr/>
          </p:nvSpPr>
          <p:spPr bwMode="auto">
            <a:xfrm>
              <a:off x="2628901" y="2478088"/>
              <a:ext cx="177800" cy="138113"/>
            </a:xfrm>
            <a:custGeom>
              <a:avLst/>
              <a:gdLst/>
              <a:ahLst/>
              <a:cxnLst>
                <a:cxn ang="0">
                  <a:pos x="41" y="111"/>
                </a:cxn>
                <a:cxn ang="0">
                  <a:pos x="0" y="151"/>
                </a:cxn>
                <a:cxn ang="0">
                  <a:pos x="90" y="268"/>
                </a:cxn>
                <a:cxn ang="0">
                  <a:pos x="254" y="125"/>
                </a:cxn>
                <a:cxn ang="0">
                  <a:pos x="284" y="158"/>
                </a:cxn>
                <a:cxn ang="0">
                  <a:pos x="346" y="0"/>
                </a:cxn>
                <a:cxn ang="0">
                  <a:pos x="184" y="50"/>
                </a:cxn>
                <a:cxn ang="0">
                  <a:pos x="218" y="87"/>
                </a:cxn>
                <a:cxn ang="0">
                  <a:pos x="99" y="190"/>
                </a:cxn>
                <a:cxn ang="0">
                  <a:pos x="41" y="111"/>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w="9525">
              <a:noFill/>
              <a:round/>
              <a:headEnd/>
              <a:tailEnd/>
            </a:ln>
          </p:spPr>
          <p:txBody>
            <a:bodyPr vert="horz" wrap="square" lIns="68579" tIns="34289" rIns="68579" bIns="34289" numCol="1" anchor="t" anchorCtr="0" compatLnSpc="1">
              <a:prstTxWarp prst="textNoShape">
                <a:avLst/>
              </a:prstTxWarp>
            </a:bodyPr>
            <a:lstStyle/>
            <a:p>
              <a:endParaRPr lang="en-US" sz="3600"/>
            </a:p>
          </p:txBody>
        </p:sp>
        <p:sp>
          <p:nvSpPr>
            <p:cNvPr id="56" name="Freeform 12">
              <a:extLst>
                <a:ext uri="{FF2B5EF4-FFF2-40B4-BE49-F238E27FC236}">
                  <a16:creationId xmlns:a16="http://schemas.microsoft.com/office/drawing/2014/main" id="{790E1C09-21A6-A4C8-1C69-A24486632BB9}"/>
                </a:ext>
              </a:extLst>
            </p:cNvPr>
            <p:cNvSpPr>
              <a:spLocks/>
            </p:cNvSpPr>
            <p:nvPr/>
          </p:nvSpPr>
          <p:spPr bwMode="auto">
            <a:xfrm>
              <a:off x="2365376" y="2532063"/>
              <a:ext cx="268288" cy="227013"/>
            </a:xfrm>
            <a:custGeom>
              <a:avLst/>
              <a:gdLst/>
              <a:ahLst/>
              <a:cxnLst>
                <a:cxn ang="0">
                  <a:pos x="407" y="0"/>
                </a:cxn>
                <a:cxn ang="0">
                  <a:pos x="294" y="190"/>
                </a:cxn>
                <a:cxn ang="0">
                  <a:pos x="280" y="105"/>
                </a:cxn>
                <a:cxn ang="0">
                  <a:pos x="295" y="77"/>
                </a:cxn>
                <a:cxn ang="0">
                  <a:pos x="263" y="44"/>
                </a:cxn>
                <a:cxn ang="0">
                  <a:pos x="230" y="77"/>
                </a:cxn>
                <a:cxn ang="0">
                  <a:pos x="246" y="105"/>
                </a:cxn>
                <a:cxn ang="0">
                  <a:pos x="232" y="189"/>
                </a:cxn>
                <a:cxn ang="0">
                  <a:pos x="120" y="0"/>
                </a:cxn>
                <a:cxn ang="0">
                  <a:pos x="2" y="125"/>
                </a:cxn>
                <a:cxn ang="0">
                  <a:pos x="0" y="125"/>
                </a:cxn>
                <a:cxn ang="0">
                  <a:pos x="0" y="402"/>
                </a:cxn>
                <a:cxn ang="0">
                  <a:pos x="1" y="402"/>
                </a:cxn>
                <a:cxn ang="0">
                  <a:pos x="263" y="443"/>
                </a:cxn>
                <a:cxn ang="0">
                  <a:pos x="526" y="402"/>
                </a:cxn>
                <a:cxn ang="0">
                  <a:pos x="527" y="402"/>
                </a:cxn>
                <a:cxn ang="0">
                  <a:pos x="527" y="125"/>
                </a:cxn>
                <a:cxn ang="0">
                  <a:pos x="525" y="125"/>
                </a:cxn>
                <a:cxn ang="0">
                  <a:pos x="407" y="0"/>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w="9525">
              <a:noFill/>
              <a:round/>
              <a:headEnd/>
              <a:tailEnd/>
            </a:ln>
          </p:spPr>
          <p:txBody>
            <a:bodyPr vert="horz" wrap="square" lIns="68579" tIns="34289" rIns="68579" bIns="34289" numCol="1" anchor="t" anchorCtr="0" compatLnSpc="1">
              <a:prstTxWarp prst="textNoShape">
                <a:avLst/>
              </a:prstTxWarp>
            </a:bodyPr>
            <a:lstStyle/>
            <a:p>
              <a:endParaRPr lang="en-US" sz="3600"/>
            </a:p>
          </p:txBody>
        </p:sp>
        <p:sp>
          <p:nvSpPr>
            <p:cNvPr id="57" name="Freeform 13">
              <a:extLst>
                <a:ext uri="{FF2B5EF4-FFF2-40B4-BE49-F238E27FC236}">
                  <a16:creationId xmlns:a16="http://schemas.microsoft.com/office/drawing/2014/main" id="{FF3EACFC-D6A2-8ECD-DDAD-B37FA8C6E61C}"/>
                </a:ext>
              </a:extLst>
            </p:cNvPr>
            <p:cNvSpPr>
              <a:spLocks/>
            </p:cNvSpPr>
            <p:nvPr/>
          </p:nvSpPr>
          <p:spPr bwMode="auto">
            <a:xfrm>
              <a:off x="2717801" y="2616200"/>
              <a:ext cx="41275" cy="50800"/>
            </a:xfrm>
            <a:custGeom>
              <a:avLst/>
              <a:gdLst/>
              <a:ahLst/>
              <a:cxnLst>
                <a:cxn ang="0">
                  <a:pos x="0" y="0"/>
                </a:cxn>
                <a:cxn ang="0">
                  <a:pos x="0" y="55"/>
                </a:cxn>
                <a:cxn ang="0">
                  <a:pos x="40" y="101"/>
                </a:cxn>
                <a:cxn ang="0">
                  <a:pos x="81" y="56"/>
                </a:cxn>
                <a:cxn ang="0">
                  <a:pos x="81" y="0"/>
                </a:cxn>
                <a:cxn ang="0">
                  <a:pos x="59" y="0"/>
                </a:cxn>
                <a:cxn ang="0">
                  <a:pos x="59" y="57"/>
                </a:cxn>
                <a:cxn ang="0">
                  <a:pos x="40" y="83"/>
                </a:cxn>
                <a:cxn ang="0">
                  <a:pos x="22" y="57"/>
                </a:cxn>
                <a:cxn ang="0">
                  <a:pos x="22" y="0"/>
                </a:cxn>
                <a:cxn ang="0">
                  <a:pos x="0" y="0"/>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w="9525">
              <a:noFill/>
              <a:round/>
              <a:headEnd/>
              <a:tailEnd/>
            </a:ln>
          </p:spPr>
          <p:txBody>
            <a:bodyPr vert="horz" wrap="square" lIns="68579" tIns="34289" rIns="68579" bIns="34289" numCol="1" anchor="t" anchorCtr="0" compatLnSpc="1">
              <a:prstTxWarp prst="textNoShape">
                <a:avLst/>
              </a:prstTxWarp>
            </a:bodyPr>
            <a:lstStyle/>
            <a:p>
              <a:endParaRPr lang="en-US" sz="3600"/>
            </a:p>
          </p:txBody>
        </p:sp>
        <p:sp>
          <p:nvSpPr>
            <p:cNvPr id="58" name="Freeform 14">
              <a:extLst>
                <a:ext uri="{FF2B5EF4-FFF2-40B4-BE49-F238E27FC236}">
                  <a16:creationId xmlns:a16="http://schemas.microsoft.com/office/drawing/2014/main" id="{35173E1A-9722-9A5D-44AA-44E80E434ABC}"/>
                </a:ext>
              </a:extLst>
            </p:cNvPr>
            <p:cNvSpPr>
              <a:spLocks noEditPoints="1"/>
            </p:cNvSpPr>
            <p:nvPr/>
          </p:nvSpPr>
          <p:spPr bwMode="auto">
            <a:xfrm>
              <a:off x="2768601" y="2614613"/>
              <a:ext cx="36513" cy="52388"/>
            </a:xfrm>
            <a:custGeom>
              <a:avLst/>
              <a:gdLst/>
              <a:ahLst/>
              <a:cxnLst>
                <a:cxn ang="0">
                  <a:pos x="31" y="0"/>
                </a:cxn>
                <a:cxn ang="0">
                  <a:pos x="0" y="2"/>
                </a:cxn>
                <a:cxn ang="0">
                  <a:pos x="0" y="100"/>
                </a:cxn>
                <a:cxn ang="0">
                  <a:pos x="23" y="100"/>
                </a:cxn>
                <a:cxn ang="0">
                  <a:pos x="23" y="65"/>
                </a:cxn>
                <a:cxn ang="0">
                  <a:pos x="30" y="65"/>
                </a:cxn>
                <a:cxn ang="0">
                  <a:pos x="62" y="55"/>
                </a:cxn>
                <a:cxn ang="0">
                  <a:pos x="71" y="31"/>
                </a:cxn>
                <a:cxn ang="0">
                  <a:pos x="61" y="8"/>
                </a:cxn>
                <a:cxn ang="0">
                  <a:pos x="31" y="0"/>
                </a:cxn>
                <a:cxn ang="0">
                  <a:pos x="30" y="48"/>
                </a:cxn>
                <a:cxn ang="0">
                  <a:pos x="23" y="47"/>
                </a:cxn>
                <a:cxn ang="0">
                  <a:pos x="23" y="18"/>
                </a:cxn>
                <a:cxn ang="0">
                  <a:pos x="32" y="17"/>
                </a:cxn>
                <a:cxn ang="0">
                  <a:pos x="49" y="32"/>
                </a:cxn>
                <a:cxn ang="0">
                  <a:pos x="30" y="48"/>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w="9525">
              <a:noFill/>
              <a:round/>
              <a:headEnd/>
              <a:tailEnd/>
            </a:ln>
          </p:spPr>
          <p:txBody>
            <a:bodyPr vert="horz" wrap="square" lIns="68579" tIns="34289" rIns="68579" bIns="34289" numCol="1" anchor="t" anchorCtr="0" compatLnSpc="1">
              <a:prstTxWarp prst="textNoShape">
                <a:avLst/>
              </a:prstTxWarp>
            </a:bodyPr>
            <a:lstStyle/>
            <a:p>
              <a:endParaRPr lang="en-US" sz="3600"/>
            </a:p>
          </p:txBody>
        </p:sp>
      </p:grpSp>
      <p:sp>
        <p:nvSpPr>
          <p:cNvPr id="60" name="Oval 59">
            <a:extLst>
              <a:ext uri="{FF2B5EF4-FFF2-40B4-BE49-F238E27FC236}">
                <a16:creationId xmlns:a16="http://schemas.microsoft.com/office/drawing/2014/main" id="{F6F2279D-5231-48F8-8179-0383F4D94D5F}"/>
              </a:ext>
            </a:extLst>
          </p:cNvPr>
          <p:cNvSpPr/>
          <p:nvPr/>
        </p:nvSpPr>
        <p:spPr bwMode="auto">
          <a:xfrm>
            <a:off x="3419395" y="6621792"/>
            <a:ext cx="716577" cy="678167"/>
          </a:xfrm>
          <a:prstGeom prst="ellipse">
            <a:avLst/>
          </a:prstGeom>
          <a:noFill/>
          <a:ln w="19050">
            <a:solidFill>
              <a:schemeClr val="accent1"/>
            </a:solidFill>
            <a:round/>
            <a:headEnd/>
            <a:tailEnd/>
          </a:ln>
        </p:spPr>
        <p:txBody>
          <a:bodyPr vert="horz" wrap="none" lIns="68579" tIns="34289" rIns="68579" bIns="34289" numCol="1" rtlCol="0" anchor="ctr" anchorCtr="1" compatLnSpc="1">
            <a:prstTxWarp prst="textNoShape">
              <a:avLst/>
            </a:prstTxWarp>
          </a:bodyPr>
          <a:lstStyle/>
          <a:p>
            <a:pPr algn="ctr"/>
            <a:endParaRPr lang="en-US" sz="900" b="1" dirty="0">
              <a:solidFill>
                <a:schemeClr val="tx1">
                  <a:lumMod val="75000"/>
                  <a:lumOff val="25000"/>
                </a:schemeClr>
              </a:solidFill>
            </a:endParaRPr>
          </a:p>
        </p:txBody>
      </p:sp>
      <p:sp>
        <p:nvSpPr>
          <p:cNvPr id="61" name="Oval 60">
            <a:extLst>
              <a:ext uri="{FF2B5EF4-FFF2-40B4-BE49-F238E27FC236}">
                <a16:creationId xmlns:a16="http://schemas.microsoft.com/office/drawing/2014/main" id="{3203C87A-88DD-7D57-2676-DA594E2F3169}"/>
              </a:ext>
            </a:extLst>
          </p:cNvPr>
          <p:cNvSpPr/>
          <p:nvPr/>
        </p:nvSpPr>
        <p:spPr bwMode="auto">
          <a:xfrm>
            <a:off x="3164201" y="6789295"/>
            <a:ext cx="361780" cy="335950"/>
          </a:xfrm>
          <a:prstGeom prst="ellipse">
            <a:avLst/>
          </a:prstGeom>
          <a:solidFill>
            <a:schemeClr val="bg1"/>
          </a:solidFill>
          <a:ln w="19050">
            <a:solidFill>
              <a:schemeClr val="accent1"/>
            </a:solidFill>
            <a:round/>
            <a:headEnd/>
            <a:tailEnd/>
          </a:ln>
        </p:spPr>
        <p:txBody>
          <a:bodyPr vert="horz" wrap="none" lIns="68579" tIns="34289" rIns="68579" bIns="34289" numCol="1" rtlCol="0" anchor="ctr" anchorCtr="1" compatLnSpc="1">
            <a:prstTxWarp prst="textNoShape">
              <a:avLst/>
            </a:prstTxWarp>
          </a:bodyPr>
          <a:lstStyle/>
          <a:p>
            <a:pPr algn="ctr"/>
            <a:r>
              <a:rPr lang="en-US" sz="1200" b="1" dirty="0">
                <a:solidFill>
                  <a:schemeClr val="tx1">
                    <a:lumMod val="75000"/>
                    <a:lumOff val="25000"/>
                  </a:schemeClr>
                </a:solidFill>
                <a:latin typeface="Arial" panose="020B0604020202020204" pitchFamily="34" charset="0"/>
                <a:cs typeface="Arial" panose="020B0604020202020204" pitchFamily="34" charset="0"/>
              </a:rPr>
              <a:t>1</a:t>
            </a:r>
          </a:p>
        </p:txBody>
      </p:sp>
      <p:grpSp>
        <p:nvGrpSpPr>
          <p:cNvPr id="64" name="Group 407">
            <a:extLst>
              <a:ext uri="{FF2B5EF4-FFF2-40B4-BE49-F238E27FC236}">
                <a16:creationId xmlns:a16="http://schemas.microsoft.com/office/drawing/2014/main" id="{736EF5FE-4D34-DD64-7526-CAF96546C0FC}"/>
              </a:ext>
            </a:extLst>
          </p:cNvPr>
          <p:cNvGrpSpPr/>
          <p:nvPr/>
        </p:nvGrpSpPr>
        <p:grpSpPr>
          <a:xfrm>
            <a:off x="3648486" y="6725170"/>
            <a:ext cx="261767" cy="389491"/>
            <a:chOff x="2390776" y="361951"/>
            <a:chExt cx="249238" cy="403226"/>
          </a:xfrm>
          <a:solidFill>
            <a:schemeClr val="accent1"/>
          </a:solidFill>
        </p:grpSpPr>
        <p:sp>
          <p:nvSpPr>
            <p:cNvPr id="65" name="Freeform 260">
              <a:extLst>
                <a:ext uri="{FF2B5EF4-FFF2-40B4-BE49-F238E27FC236}">
                  <a16:creationId xmlns:a16="http://schemas.microsoft.com/office/drawing/2014/main" id="{55138718-1D65-327C-72A0-472ABCE1EA1E}"/>
                </a:ext>
              </a:extLst>
            </p:cNvPr>
            <p:cNvSpPr>
              <a:spLocks noEditPoints="1"/>
            </p:cNvSpPr>
            <p:nvPr/>
          </p:nvSpPr>
          <p:spPr bwMode="auto">
            <a:xfrm>
              <a:off x="2427288" y="361951"/>
              <a:ext cx="168275" cy="217488"/>
            </a:xfrm>
            <a:custGeom>
              <a:avLst/>
              <a:gdLst/>
              <a:ahLst/>
              <a:cxnLst>
                <a:cxn ang="0">
                  <a:pos x="6" y="65"/>
                </a:cxn>
                <a:cxn ang="0">
                  <a:pos x="13" y="74"/>
                </a:cxn>
                <a:cxn ang="0">
                  <a:pos x="41" y="103"/>
                </a:cxn>
                <a:cxn ang="0">
                  <a:pos x="69" y="74"/>
                </a:cxn>
                <a:cxn ang="0">
                  <a:pos x="70" y="74"/>
                </a:cxn>
                <a:cxn ang="0">
                  <a:pos x="77" y="65"/>
                </a:cxn>
                <a:cxn ang="0">
                  <a:pos x="71" y="56"/>
                </a:cxn>
                <a:cxn ang="0">
                  <a:pos x="62" y="22"/>
                </a:cxn>
                <a:cxn ang="0">
                  <a:pos x="21" y="17"/>
                </a:cxn>
                <a:cxn ang="0">
                  <a:pos x="10" y="57"/>
                </a:cxn>
                <a:cxn ang="0">
                  <a:pos x="10" y="57"/>
                </a:cxn>
                <a:cxn ang="0">
                  <a:pos x="6" y="65"/>
                </a:cxn>
                <a:cxn ang="0">
                  <a:pos x="13" y="58"/>
                </a:cxn>
                <a:cxn ang="0">
                  <a:pos x="14" y="58"/>
                </a:cxn>
                <a:cxn ang="0">
                  <a:pos x="14" y="58"/>
                </a:cxn>
                <a:cxn ang="0">
                  <a:pos x="14" y="56"/>
                </a:cxn>
                <a:cxn ang="0">
                  <a:pos x="16" y="43"/>
                </a:cxn>
                <a:cxn ang="0">
                  <a:pos x="19" y="40"/>
                </a:cxn>
                <a:cxn ang="0">
                  <a:pos x="51" y="32"/>
                </a:cxn>
                <a:cxn ang="0">
                  <a:pos x="67" y="58"/>
                </a:cxn>
                <a:cxn ang="0">
                  <a:pos x="67" y="58"/>
                </a:cxn>
                <a:cxn ang="0">
                  <a:pos x="69" y="58"/>
                </a:cxn>
                <a:cxn ang="0">
                  <a:pos x="70" y="58"/>
                </a:cxn>
                <a:cxn ang="0">
                  <a:pos x="73" y="60"/>
                </a:cxn>
                <a:cxn ang="0">
                  <a:pos x="75" y="65"/>
                </a:cxn>
                <a:cxn ang="0">
                  <a:pos x="73" y="70"/>
                </a:cxn>
                <a:cxn ang="0">
                  <a:pos x="70" y="72"/>
                </a:cxn>
                <a:cxn ang="0">
                  <a:pos x="69" y="72"/>
                </a:cxn>
                <a:cxn ang="0">
                  <a:pos x="67" y="72"/>
                </a:cxn>
                <a:cxn ang="0">
                  <a:pos x="67" y="74"/>
                </a:cxn>
                <a:cxn ang="0">
                  <a:pos x="58" y="94"/>
                </a:cxn>
                <a:cxn ang="0">
                  <a:pos x="50" y="99"/>
                </a:cxn>
                <a:cxn ang="0">
                  <a:pos x="41" y="101"/>
                </a:cxn>
                <a:cxn ang="0">
                  <a:pos x="32" y="99"/>
                </a:cxn>
                <a:cxn ang="0">
                  <a:pos x="24" y="94"/>
                </a:cxn>
                <a:cxn ang="0">
                  <a:pos x="15" y="74"/>
                </a:cxn>
                <a:cxn ang="0">
                  <a:pos x="15" y="72"/>
                </a:cxn>
                <a:cxn ang="0">
                  <a:pos x="13" y="72"/>
                </a:cxn>
                <a:cxn ang="0">
                  <a:pos x="8" y="65"/>
                </a:cxn>
                <a:cxn ang="0">
                  <a:pos x="10" y="60"/>
                </a:cxn>
                <a:cxn ang="0">
                  <a:pos x="13" y="58"/>
                </a:cxn>
              </a:cxnLst>
              <a:rect l="0" t="0" r="r" b="b"/>
              <a:pathLst>
                <a:path w="79" h="103">
                  <a:moveTo>
                    <a:pt x="6" y="65"/>
                  </a:moveTo>
                  <a:cubicBezTo>
                    <a:pt x="6" y="70"/>
                    <a:pt x="9" y="74"/>
                    <a:pt x="13" y="74"/>
                  </a:cubicBezTo>
                  <a:cubicBezTo>
                    <a:pt x="16" y="91"/>
                    <a:pt x="27" y="103"/>
                    <a:pt x="41" y="103"/>
                  </a:cubicBezTo>
                  <a:cubicBezTo>
                    <a:pt x="55" y="103"/>
                    <a:pt x="66" y="91"/>
                    <a:pt x="69" y="74"/>
                  </a:cubicBezTo>
                  <a:cubicBezTo>
                    <a:pt x="69" y="74"/>
                    <a:pt x="69" y="74"/>
                    <a:pt x="70" y="74"/>
                  </a:cubicBezTo>
                  <a:cubicBezTo>
                    <a:pt x="74" y="74"/>
                    <a:pt x="77" y="70"/>
                    <a:pt x="77" y="65"/>
                  </a:cubicBezTo>
                  <a:cubicBezTo>
                    <a:pt x="77" y="60"/>
                    <a:pt x="74" y="57"/>
                    <a:pt x="71" y="56"/>
                  </a:cubicBezTo>
                  <a:cubicBezTo>
                    <a:pt x="71" y="56"/>
                    <a:pt x="79" y="30"/>
                    <a:pt x="62" y="22"/>
                  </a:cubicBezTo>
                  <a:cubicBezTo>
                    <a:pt x="60" y="0"/>
                    <a:pt x="21" y="17"/>
                    <a:pt x="21" y="17"/>
                  </a:cubicBezTo>
                  <a:cubicBezTo>
                    <a:pt x="0" y="28"/>
                    <a:pt x="10" y="57"/>
                    <a:pt x="10" y="57"/>
                  </a:cubicBezTo>
                  <a:cubicBezTo>
                    <a:pt x="10" y="57"/>
                    <a:pt x="10" y="57"/>
                    <a:pt x="10" y="57"/>
                  </a:cubicBezTo>
                  <a:cubicBezTo>
                    <a:pt x="8" y="58"/>
                    <a:pt x="6" y="61"/>
                    <a:pt x="6" y="65"/>
                  </a:cubicBezTo>
                  <a:close/>
                  <a:moveTo>
                    <a:pt x="13" y="58"/>
                  </a:moveTo>
                  <a:cubicBezTo>
                    <a:pt x="13" y="58"/>
                    <a:pt x="13" y="58"/>
                    <a:pt x="14" y="58"/>
                  </a:cubicBezTo>
                  <a:cubicBezTo>
                    <a:pt x="14" y="58"/>
                    <a:pt x="14" y="58"/>
                    <a:pt x="14" y="58"/>
                  </a:cubicBezTo>
                  <a:cubicBezTo>
                    <a:pt x="14" y="56"/>
                    <a:pt x="14" y="56"/>
                    <a:pt x="14" y="56"/>
                  </a:cubicBezTo>
                  <a:cubicBezTo>
                    <a:pt x="16" y="43"/>
                    <a:pt x="16" y="43"/>
                    <a:pt x="16" y="43"/>
                  </a:cubicBezTo>
                  <a:cubicBezTo>
                    <a:pt x="18" y="41"/>
                    <a:pt x="19" y="40"/>
                    <a:pt x="19" y="40"/>
                  </a:cubicBezTo>
                  <a:cubicBezTo>
                    <a:pt x="37" y="41"/>
                    <a:pt x="51" y="32"/>
                    <a:pt x="51" y="32"/>
                  </a:cubicBezTo>
                  <a:cubicBezTo>
                    <a:pt x="63" y="23"/>
                    <a:pt x="67" y="58"/>
                    <a:pt x="67" y="58"/>
                  </a:cubicBezTo>
                  <a:cubicBezTo>
                    <a:pt x="67" y="58"/>
                    <a:pt x="67" y="58"/>
                    <a:pt x="67" y="58"/>
                  </a:cubicBezTo>
                  <a:cubicBezTo>
                    <a:pt x="69" y="58"/>
                    <a:pt x="69" y="58"/>
                    <a:pt x="69" y="58"/>
                  </a:cubicBezTo>
                  <a:cubicBezTo>
                    <a:pt x="69" y="58"/>
                    <a:pt x="69" y="58"/>
                    <a:pt x="70" y="58"/>
                  </a:cubicBezTo>
                  <a:cubicBezTo>
                    <a:pt x="71" y="58"/>
                    <a:pt x="72" y="58"/>
                    <a:pt x="73" y="60"/>
                  </a:cubicBezTo>
                  <a:cubicBezTo>
                    <a:pt x="74" y="61"/>
                    <a:pt x="75" y="63"/>
                    <a:pt x="75" y="65"/>
                  </a:cubicBezTo>
                  <a:cubicBezTo>
                    <a:pt x="75" y="67"/>
                    <a:pt x="74" y="69"/>
                    <a:pt x="73" y="70"/>
                  </a:cubicBezTo>
                  <a:cubicBezTo>
                    <a:pt x="72" y="71"/>
                    <a:pt x="71" y="72"/>
                    <a:pt x="70" y="72"/>
                  </a:cubicBezTo>
                  <a:cubicBezTo>
                    <a:pt x="70" y="72"/>
                    <a:pt x="69" y="72"/>
                    <a:pt x="69" y="72"/>
                  </a:cubicBezTo>
                  <a:cubicBezTo>
                    <a:pt x="67" y="72"/>
                    <a:pt x="67" y="72"/>
                    <a:pt x="67" y="72"/>
                  </a:cubicBezTo>
                  <a:cubicBezTo>
                    <a:pt x="67" y="74"/>
                    <a:pt x="67" y="74"/>
                    <a:pt x="67" y="74"/>
                  </a:cubicBezTo>
                  <a:cubicBezTo>
                    <a:pt x="66" y="81"/>
                    <a:pt x="63" y="89"/>
                    <a:pt x="58" y="94"/>
                  </a:cubicBezTo>
                  <a:cubicBezTo>
                    <a:pt x="56" y="96"/>
                    <a:pt x="53" y="98"/>
                    <a:pt x="50" y="99"/>
                  </a:cubicBezTo>
                  <a:cubicBezTo>
                    <a:pt x="47" y="101"/>
                    <a:pt x="44" y="101"/>
                    <a:pt x="41" y="101"/>
                  </a:cubicBezTo>
                  <a:cubicBezTo>
                    <a:pt x="38" y="101"/>
                    <a:pt x="35" y="101"/>
                    <a:pt x="32" y="99"/>
                  </a:cubicBezTo>
                  <a:cubicBezTo>
                    <a:pt x="29" y="98"/>
                    <a:pt x="27" y="96"/>
                    <a:pt x="24" y="94"/>
                  </a:cubicBezTo>
                  <a:cubicBezTo>
                    <a:pt x="19" y="89"/>
                    <a:pt x="16" y="81"/>
                    <a:pt x="15" y="74"/>
                  </a:cubicBezTo>
                  <a:cubicBezTo>
                    <a:pt x="15" y="72"/>
                    <a:pt x="15" y="72"/>
                    <a:pt x="15" y="72"/>
                  </a:cubicBezTo>
                  <a:cubicBezTo>
                    <a:pt x="13" y="72"/>
                    <a:pt x="13" y="72"/>
                    <a:pt x="13" y="72"/>
                  </a:cubicBezTo>
                  <a:cubicBezTo>
                    <a:pt x="10" y="72"/>
                    <a:pt x="8" y="69"/>
                    <a:pt x="8" y="65"/>
                  </a:cubicBezTo>
                  <a:cubicBezTo>
                    <a:pt x="8" y="63"/>
                    <a:pt x="9" y="61"/>
                    <a:pt x="10" y="60"/>
                  </a:cubicBezTo>
                  <a:cubicBezTo>
                    <a:pt x="11" y="58"/>
                    <a:pt x="12" y="58"/>
                    <a:pt x="13" y="58"/>
                  </a:cubicBezTo>
                  <a:close/>
                </a:path>
              </a:pathLst>
            </a:custGeom>
            <a:grpFill/>
            <a:ln w="9525">
              <a:noFill/>
              <a:round/>
              <a:headEnd/>
              <a:tailEnd/>
            </a:ln>
          </p:spPr>
          <p:txBody>
            <a:bodyPr vert="horz" wrap="square" lIns="68579" tIns="34289" rIns="68579" bIns="34289" numCol="1" anchor="t" anchorCtr="0" compatLnSpc="1">
              <a:prstTxWarp prst="textNoShape">
                <a:avLst/>
              </a:prstTxWarp>
            </a:bodyPr>
            <a:lstStyle/>
            <a:p>
              <a:endParaRPr lang="en-US" sz="3600"/>
            </a:p>
          </p:txBody>
        </p:sp>
        <p:sp>
          <p:nvSpPr>
            <p:cNvPr id="66" name="Freeform 261">
              <a:extLst>
                <a:ext uri="{FF2B5EF4-FFF2-40B4-BE49-F238E27FC236}">
                  <a16:creationId xmlns:a16="http://schemas.microsoft.com/office/drawing/2014/main" id="{5941968C-3A2F-F63E-FEFE-BAE0CFC750D3}"/>
                </a:ext>
              </a:extLst>
            </p:cNvPr>
            <p:cNvSpPr>
              <a:spLocks noEditPoints="1"/>
            </p:cNvSpPr>
            <p:nvPr/>
          </p:nvSpPr>
          <p:spPr bwMode="auto">
            <a:xfrm>
              <a:off x="2463801" y="469901"/>
              <a:ext cx="100013" cy="33338"/>
            </a:xfrm>
            <a:custGeom>
              <a:avLst/>
              <a:gdLst/>
              <a:ahLst/>
              <a:cxnLst>
                <a:cxn ang="0">
                  <a:pos x="5" y="16"/>
                </a:cxn>
                <a:cxn ang="0">
                  <a:pos x="17" y="16"/>
                </a:cxn>
                <a:cxn ang="0">
                  <a:pos x="21" y="12"/>
                </a:cxn>
                <a:cxn ang="0">
                  <a:pos x="21" y="8"/>
                </a:cxn>
                <a:cxn ang="0">
                  <a:pos x="26" y="8"/>
                </a:cxn>
                <a:cxn ang="0">
                  <a:pos x="26" y="12"/>
                </a:cxn>
                <a:cxn ang="0">
                  <a:pos x="30" y="16"/>
                </a:cxn>
                <a:cxn ang="0">
                  <a:pos x="42" y="16"/>
                </a:cxn>
                <a:cxn ang="0">
                  <a:pos x="47" y="12"/>
                </a:cxn>
                <a:cxn ang="0">
                  <a:pos x="47" y="4"/>
                </a:cxn>
                <a:cxn ang="0">
                  <a:pos x="42" y="0"/>
                </a:cxn>
                <a:cxn ang="0">
                  <a:pos x="30" y="0"/>
                </a:cxn>
                <a:cxn ang="0">
                  <a:pos x="26" y="4"/>
                </a:cxn>
                <a:cxn ang="0">
                  <a:pos x="26" y="7"/>
                </a:cxn>
                <a:cxn ang="0">
                  <a:pos x="21" y="7"/>
                </a:cxn>
                <a:cxn ang="0">
                  <a:pos x="21" y="4"/>
                </a:cxn>
                <a:cxn ang="0">
                  <a:pos x="17" y="0"/>
                </a:cxn>
                <a:cxn ang="0">
                  <a:pos x="5" y="0"/>
                </a:cxn>
                <a:cxn ang="0">
                  <a:pos x="0" y="4"/>
                </a:cxn>
                <a:cxn ang="0">
                  <a:pos x="0" y="12"/>
                </a:cxn>
                <a:cxn ang="0">
                  <a:pos x="5" y="16"/>
                </a:cxn>
                <a:cxn ang="0">
                  <a:pos x="27" y="4"/>
                </a:cxn>
                <a:cxn ang="0">
                  <a:pos x="30" y="1"/>
                </a:cxn>
                <a:cxn ang="0">
                  <a:pos x="42" y="1"/>
                </a:cxn>
                <a:cxn ang="0">
                  <a:pos x="46" y="4"/>
                </a:cxn>
                <a:cxn ang="0">
                  <a:pos x="46" y="12"/>
                </a:cxn>
                <a:cxn ang="0">
                  <a:pos x="42" y="15"/>
                </a:cxn>
                <a:cxn ang="0">
                  <a:pos x="30" y="15"/>
                </a:cxn>
                <a:cxn ang="0">
                  <a:pos x="27" y="12"/>
                </a:cxn>
                <a:cxn ang="0">
                  <a:pos x="27" y="4"/>
                </a:cxn>
                <a:cxn ang="0">
                  <a:pos x="1" y="4"/>
                </a:cxn>
                <a:cxn ang="0">
                  <a:pos x="5" y="1"/>
                </a:cxn>
                <a:cxn ang="0">
                  <a:pos x="17" y="1"/>
                </a:cxn>
                <a:cxn ang="0">
                  <a:pos x="20" y="4"/>
                </a:cxn>
                <a:cxn ang="0">
                  <a:pos x="20" y="7"/>
                </a:cxn>
                <a:cxn ang="0">
                  <a:pos x="20" y="8"/>
                </a:cxn>
                <a:cxn ang="0">
                  <a:pos x="20" y="12"/>
                </a:cxn>
                <a:cxn ang="0">
                  <a:pos x="17" y="15"/>
                </a:cxn>
                <a:cxn ang="0">
                  <a:pos x="5" y="15"/>
                </a:cxn>
                <a:cxn ang="0">
                  <a:pos x="1" y="12"/>
                </a:cxn>
                <a:cxn ang="0">
                  <a:pos x="1" y="4"/>
                </a:cxn>
              </a:cxnLst>
              <a:rect l="0" t="0" r="r" b="b"/>
              <a:pathLst>
                <a:path w="47" h="16">
                  <a:moveTo>
                    <a:pt x="5" y="16"/>
                  </a:moveTo>
                  <a:cubicBezTo>
                    <a:pt x="17" y="16"/>
                    <a:pt x="17" y="16"/>
                    <a:pt x="17" y="16"/>
                  </a:cubicBezTo>
                  <a:cubicBezTo>
                    <a:pt x="19" y="16"/>
                    <a:pt x="21" y="14"/>
                    <a:pt x="21" y="12"/>
                  </a:cubicBezTo>
                  <a:cubicBezTo>
                    <a:pt x="21" y="8"/>
                    <a:pt x="21" y="8"/>
                    <a:pt x="21" y="8"/>
                  </a:cubicBezTo>
                  <a:cubicBezTo>
                    <a:pt x="26" y="8"/>
                    <a:pt x="26" y="8"/>
                    <a:pt x="26" y="8"/>
                  </a:cubicBezTo>
                  <a:cubicBezTo>
                    <a:pt x="26" y="12"/>
                    <a:pt x="26" y="12"/>
                    <a:pt x="26" y="12"/>
                  </a:cubicBezTo>
                  <a:cubicBezTo>
                    <a:pt x="26" y="14"/>
                    <a:pt x="28" y="16"/>
                    <a:pt x="30" y="16"/>
                  </a:cubicBezTo>
                  <a:cubicBezTo>
                    <a:pt x="42" y="16"/>
                    <a:pt x="42" y="16"/>
                    <a:pt x="42" y="16"/>
                  </a:cubicBezTo>
                  <a:cubicBezTo>
                    <a:pt x="45" y="16"/>
                    <a:pt x="47" y="14"/>
                    <a:pt x="47" y="12"/>
                  </a:cubicBezTo>
                  <a:cubicBezTo>
                    <a:pt x="47" y="4"/>
                    <a:pt x="47" y="4"/>
                    <a:pt x="47" y="4"/>
                  </a:cubicBezTo>
                  <a:cubicBezTo>
                    <a:pt x="47" y="2"/>
                    <a:pt x="45" y="0"/>
                    <a:pt x="42" y="0"/>
                  </a:cubicBezTo>
                  <a:cubicBezTo>
                    <a:pt x="30" y="0"/>
                    <a:pt x="30" y="0"/>
                    <a:pt x="30" y="0"/>
                  </a:cubicBezTo>
                  <a:cubicBezTo>
                    <a:pt x="28" y="0"/>
                    <a:pt x="26" y="2"/>
                    <a:pt x="26" y="4"/>
                  </a:cubicBezTo>
                  <a:cubicBezTo>
                    <a:pt x="26" y="7"/>
                    <a:pt x="26" y="7"/>
                    <a:pt x="26" y="7"/>
                  </a:cubicBezTo>
                  <a:cubicBezTo>
                    <a:pt x="21" y="7"/>
                    <a:pt x="21" y="7"/>
                    <a:pt x="21" y="7"/>
                  </a:cubicBezTo>
                  <a:cubicBezTo>
                    <a:pt x="21" y="4"/>
                    <a:pt x="21" y="4"/>
                    <a:pt x="21" y="4"/>
                  </a:cubicBezTo>
                  <a:cubicBezTo>
                    <a:pt x="21" y="2"/>
                    <a:pt x="19" y="0"/>
                    <a:pt x="17" y="0"/>
                  </a:cubicBezTo>
                  <a:cubicBezTo>
                    <a:pt x="5" y="0"/>
                    <a:pt x="5" y="0"/>
                    <a:pt x="5" y="0"/>
                  </a:cubicBezTo>
                  <a:cubicBezTo>
                    <a:pt x="2" y="0"/>
                    <a:pt x="0" y="2"/>
                    <a:pt x="0" y="4"/>
                  </a:cubicBezTo>
                  <a:cubicBezTo>
                    <a:pt x="0" y="12"/>
                    <a:pt x="0" y="12"/>
                    <a:pt x="0" y="12"/>
                  </a:cubicBezTo>
                  <a:cubicBezTo>
                    <a:pt x="0" y="14"/>
                    <a:pt x="2" y="16"/>
                    <a:pt x="5" y="16"/>
                  </a:cubicBezTo>
                  <a:close/>
                  <a:moveTo>
                    <a:pt x="27" y="4"/>
                  </a:moveTo>
                  <a:cubicBezTo>
                    <a:pt x="27" y="2"/>
                    <a:pt x="28" y="1"/>
                    <a:pt x="30" y="1"/>
                  </a:cubicBezTo>
                  <a:cubicBezTo>
                    <a:pt x="42" y="1"/>
                    <a:pt x="42" y="1"/>
                    <a:pt x="42" y="1"/>
                  </a:cubicBezTo>
                  <a:cubicBezTo>
                    <a:pt x="44" y="1"/>
                    <a:pt x="46" y="2"/>
                    <a:pt x="46" y="4"/>
                  </a:cubicBezTo>
                  <a:cubicBezTo>
                    <a:pt x="46" y="12"/>
                    <a:pt x="46" y="12"/>
                    <a:pt x="46" y="12"/>
                  </a:cubicBezTo>
                  <a:cubicBezTo>
                    <a:pt x="46" y="14"/>
                    <a:pt x="44" y="15"/>
                    <a:pt x="42" y="15"/>
                  </a:cubicBezTo>
                  <a:cubicBezTo>
                    <a:pt x="30" y="15"/>
                    <a:pt x="30" y="15"/>
                    <a:pt x="30" y="15"/>
                  </a:cubicBezTo>
                  <a:cubicBezTo>
                    <a:pt x="28" y="15"/>
                    <a:pt x="27" y="14"/>
                    <a:pt x="27" y="12"/>
                  </a:cubicBezTo>
                  <a:lnTo>
                    <a:pt x="27" y="4"/>
                  </a:lnTo>
                  <a:close/>
                  <a:moveTo>
                    <a:pt x="1" y="4"/>
                  </a:moveTo>
                  <a:cubicBezTo>
                    <a:pt x="1" y="2"/>
                    <a:pt x="3" y="1"/>
                    <a:pt x="5" y="1"/>
                  </a:cubicBezTo>
                  <a:cubicBezTo>
                    <a:pt x="17" y="1"/>
                    <a:pt x="17" y="1"/>
                    <a:pt x="17" y="1"/>
                  </a:cubicBezTo>
                  <a:cubicBezTo>
                    <a:pt x="19" y="1"/>
                    <a:pt x="20" y="2"/>
                    <a:pt x="20" y="4"/>
                  </a:cubicBezTo>
                  <a:cubicBezTo>
                    <a:pt x="20" y="7"/>
                    <a:pt x="20" y="7"/>
                    <a:pt x="20" y="7"/>
                  </a:cubicBezTo>
                  <a:cubicBezTo>
                    <a:pt x="20" y="8"/>
                    <a:pt x="20" y="8"/>
                    <a:pt x="20" y="8"/>
                  </a:cubicBezTo>
                  <a:cubicBezTo>
                    <a:pt x="20" y="12"/>
                    <a:pt x="20" y="12"/>
                    <a:pt x="20" y="12"/>
                  </a:cubicBezTo>
                  <a:cubicBezTo>
                    <a:pt x="20" y="14"/>
                    <a:pt x="19" y="15"/>
                    <a:pt x="17" y="15"/>
                  </a:cubicBezTo>
                  <a:cubicBezTo>
                    <a:pt x="5" y="15"/>
                    <a:pt x="5" y="15"/>
                    <a:pt x="5" y="15"/>
                  </a:cubicBezTo>
                  <a:cubicBezTo>
                    <a:pt x="3" y="15"/>
                    <a:pt x="1" y="14"/>
                    <a:pt x="1" y="12"/>
                  </a:cubicBezTo>
                  <a:lnTo>
                    <a:pt x="1" y="4"/>
                  </a:lnTo>
                  <a:close/>
                </a:path>
              </a:pathLst>
            </a:custGeom>
            <a:grpFill/>
            <a:ln w="9525">
              <a:noFill/>
              <a:round/>
              <a:headEnd/>
              <a:tailEnd/>
            </a:ln>
          </p:spPr>
          <p:txBody>
            <a:bodyPr vert="horz" wrap="square" lIns="68579" tIns="34289" rIns="68579" bIns="34289" numCol="1" anchor="t" anchorCtr="0" compatLnSpc="1">
              <a:prstTxWarp prst="textNoShape">
                <a:avLst/>
              </a:prstTxWarp>
            </a:bodyPr>
            <a:lstStyle/>
            <a:p>
              <a:endParaRPr lang="en-US" sz="3600"/>
            </a:p>
          </p:txBody>
        </p:sp>
        <p:sp>
          <p:nvSpPr>
            <p:cNvPr id="67" name="Freeform 262">
              <a:extLst>
                <a:ext uri="{FF2B5EF4-FFF2-40B4-BE49-F238E27FC236}">
                  <a16:creationId xmlns:a16="http://schemas.microsoft.com/office/drawing/2014/main" id="{F6F6EE0D-2A88-44DD-18C4-66118E161F43}"/>
                </a:ext>
              </a:extLst>
            </p:cNvPr>
            <p:cNvSpPr>
              <a:spLocks/>
            </p:cNvSpPr>
            <p:nvPr/>
          </p:nvSpPr>
          <p:spPr bwMode="auto">
            <a:xfrm>
              <a:off x="2390776" y="579439"/>
              <a:ext cx="249238" cy="185738"/>
            </a:xfrm>
            <a:custGeom>
              <a:avLst/>
              <a:gdLst/>
              <a:ahLst/>
              <a:cxnLst>
                <a:cxn ang="0">
                  <a:pos x="117" y="28"/>
                </a:cxn>
                <a:cxn ang="0">
                  <a:pos x="116" y="28"/>
                </a:cxn>
                <a:cxn ang="0">
                  <a:pos x="90" y="0"/>
                </a:cxn>
                <a:cxn ang="0">
                  <a:pos x="65" y="42"/>
                </a:cxn>
                <a:cxn ang="0">
                  <a:pos x="62" y="23"/>
                </a:cxn>
                <a:cxn ang="0">
                  <a:pos x="66" y="17"/>
                </a:cxn>
                <a:cxn ang="0">
                  <a:pos x="58" y="10"/>
                </a:cxn>
                <a:cxn ang="0">
                  <a:pos x="51" y="17"/>
                </a:cxn>
                <a:cxn ang="0">
                  <a:pos x="55" y="23"/>
                </a:cxn>
                <a:cxn ang="0">
                  <a:pos x="52" y="42"/>
                </a:cxn>
                <a:cxn ang="0">
                  <a:pos x="27" y="0"/>
                </a:cxn>
                <a:cxn ang="0">
                  <a:pos x="1" y="28"/>
                </a:cxn>
                <a:cxn ang="0">
                  <a:pos x="0" y="28"/>
                </a:cxn>
                <a:cxn ang="0">
                  <a:pos x="0" y="64"/>
                </a:cxn>
                <a:cxn ang="0">
                  <a:pos x="1" y="64"/>
                </a:cxn>
                <a:cxn ang="0">
                  <a:pos x="0" y="64"/>
                </a:cxn>
                <a:cxn ang="0">
                  <a:pos x="58" y="87"/>
                </a:cxn>
                <a:cxn ang="0">
                  <a:pos x="117" y="64"/>
                </a:cxn>
                <a:cxn ang="0">
                  <a:pos x="116" y="64"/>
                </a:cxn>
                <a:cxn ang="0">
                  <a:pos x="117" y="64"/>
                </a:cxn>
                <a:cxn ang="0">
                  <a:pos x="117" y="28"/>
                </a:cxn>
              </a:cxnLst>
              <a:rect l="0" t="0" r="r" b="b"/>
              <a:pathLst>
                <a:path w="117" h="87">
                  <a:moveTo>
                    <a:pt x="117" y="28"/>
                  </a:moveTo>
                  <a:cubicBezTo>
                    <a:pt x="116" y="28"/>
                    <a:pt x="116" y="28"/>
                    <a:pt x="116" y="28"/>
                  </a:cubicBezTo>
                  <a:cubicBezTo>
                    <a:pt x="114" y="16"/>
                    <a:pt x="104" y="6"/>
                    <a:pt x="90" y="0"/>
                  </a:cubicBezTo>
                  <a:cubicBezTo>
                    <a:pt x="65" y="42"/>
                    <a:pt x="65" y="42"/>
                    <a:pt x="65" y="42"/>
                  </a:cubicBezTo>
                  <a:cubicBezTo>
                    <a:pt x="62" y="23"/>
                    <a:pt x="62" y="23"/>
                    <a:pt x="62" y="23"/>
                  </a:cubicBezTo>
                  <a:cubicBezTo>
                    <a:pt x="64" y="22"/>
                    <a:pt x="66" y="20"/>
                    <a:pt x="66" y="17"/>
                  </a:cubicBezTo>
                  <a:cubicBezTo>
                    <a:pt x="66" y="13"/>
                    <a:pt x="62" y="10"/>
                    <a:pt x="58" y="10"/>
                  </a:cubicBezTo>
                  <a:cubicBezTo>
                    <a:pt x="54" y="10"/>
                    <a:pt x="51" y="13"/>
                    <a:pt x="51" y="17"/>
                  </a:cubicBezTo>
                  <a:cubicBezTo>
                    <a:pt x="51" y="20"/>
                    <a:pt x="53" y="22"/>
                    <a:pt x="55" y="23"/>
                  </a:cubicBezTo>
                  <a:cubicBezTo>
                    <a:pt x="52" y="42"/>
                    <a:pt x="52" y="42"/>
                    <a:pt x="52" y="42"/>
                  </a:cubicBezTo>
                  <a:cubicBezTo>
                    <a:pt x="27" y="0"/>
                    <a:pt x="27" y="0"/>
                    <a:pt x="27" y="0"/>
                  </a:cubicBezTo>
                  <a:cubicBezTo>
                    <a:pt x="13" y="6"/>
                    <a:pt x="3" y="16"/>
                    <a:pt x="1" y="28"/>
                  </a:cubicBezTo>
                  <a:cubicBezTo>
                    <a:pt x="0" y="28"/>
                    <a:pt x="0" y="28"/>
                    <a:pt x="0" y="28"/>
                  </a:cubicBezTo>
                  <a:cubicBezTo>
                    <a:pt x="0" y="64"/>
                    <a:pt x="0" y="64"/>
                    <a:pt x="0" y="64"/>
                  </a:cubicBezTo>
                  <a:cubicBezTo>
                    <a:pt x="1" y="64"/>
                    <a:pt x="1" y="64"/>
                    <a:pt x="1" y="64"/>
                  </a:cubicBezTo>
                  <a:cubicBezTo>
                    <a:pt x="0" y="64"/>
                    <a:pt x="0" y="64"/>
                    <a:pt x="0" y="64"/>
                  </a:cubicBezTo>
                  <a:cubicBezTo>
                    <a:pt x="0" y="77"/>
                    <a:pt x="26" y="87"/>
                    <a:pt x="58" y="87"/>
                  </a:cubicBezTo>
                  <a:cubicBezTo>
                    <a:pt x="91" y="87"/>
                    <a:pt x="117" y="77"/>
                    <a:pt x="117" y="64"/>
                  </a:cubicBezTo>
                  <a:cubicBezTo>
                    <a:pt x="117" y="64"/>
                    <a:pt x="117" y="64"/>
                    <a:pt x="116" y="64"/>
                  </a:cubicBezTo>
                  <a:cubicBezTo>
                    <a:pt x="117" y="64"/>
                    <a:pt x="117" y="64"/>
                    <a:pt x="117" y="64"/>
                  </a:cubicBezTo>
                  <a:lnTo>
                    <a:pt x="117" y="28"/>
                  </a:lnTo>
                  <a:close/>
                </a:path>
              </a:pathLst>
            </a:custGeom>
            <a:grpFill/>
            <a:ln w="9525">
              <a:noFill/>
              <a:round/>
              <a:headEnd/>
              <a:tailEnd/>
            </a:ln>
          </p:spPr>
          <p:txBody>
            <a:bodyPr vert="horz" wrap="square" lIns="68579" tIns="34289" rIns="68579" bIns="34289" numCol="1" anchor="t" anchorCtr="0" compatLnSpc="1">
              <a:prstTxWarp prst="textNoShape">
                <a:avLst/>
              </a:prstTxWarp>
            </a:bodyPr>
            <a:lstStyle/>
            <a:p>
              <a:endParaRPr lang="en-US" sz="3600" dirty="0"/>
            </a:p>
          </p:txBody>
        </p:sp>
      </p:grpSp>
      <p:sp>
        <p:nvSpPr>
          <p:cNvPr id="85" name="TextBox 84">
            <a:extLst>
              <a:ext uri="{FF2B5EF4-FFF2-40B4-BE49-F238E27FC236}">
                <a16:creationId xmlns:a16="http://schemas.microsoft.com/office/drawing/2014/main" id="{ABD56EE0-DAFF-179F-E88C-82E60BC7B871}"/>
              </a:ext>
            </a:extLst>
          </p:cNvPr>
          <p:cNvSpPr txBox="1"/>
          <p:nvPr/>
        </p:nvSpPr>
        <p:spPr>
          <a:xfrm>
            <a:off x="4326480" y="6784274"/>
            <a:ext cx="1642680" cy="246221"/>
          </a:xfrm>
          <a:prstGeom prst="rect">
            <a:avLst/>
          </a:prstGeom>
          <a:noFill/>
        </p:spPr>
        <p:txBody>
          <a:bodyPr wrap="square" lIns="0" tIns="0" rIns="0" bIns="0" rtlCol="0" anchor="t">
            <a:spAutoFit/>
          </a:bodyPr>
          <a:lstStyle/>
          <a:p>
            <a:pPr defTabSz="685764">
              <a:spcBef>
                <a:spcPct val="20000"/>
              </a:spcBef>
              <a:defRPr/>
            </a:pPr>
            <a:r>
              <a:rPr lang="mn-MN" sz="1600" b="1" dirty="0">
                <a:solidFill>
                  <a:srgbClr val="002060"/>
                </a:solidFill>
                <a:latin typeface="Arial" panose="020B0604020202020204" pitchFamily="34" charset="0"/>
                <a:cs typeface="Arial" panose="020B0604020202020204" pitchFamily="34" charset="0"/>
              </a:rPr>
              <a:t>Дэд зөвлөл</a:t>
            </a:r>
            <a:endParaRPr lang="en-US" sz="1600" b="1" dirty="0">
              <a:solidFill>
                <a:srgbClr val="002060"/>
              </a:solidFill>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14AC72E5-0034-D82F-1EE0-0550C4997900}"/>
              </a:ext>
            </a:extLst>
          </p:cNvPr>
          <p:cNvSpPr txBox="1"/>
          <p:nvPr/>
        </p:nvSpPr>
        <p:spPr>
          <a:xfrm>
            <a:off x="4723832" y="8267075"/>
            <a:ext cx="1642680" cy="246221"/>
          </a:xfrm>
          <a:prstGeom prst="rect">
            <a:avLst/>
          </a:prstGeom>
          <a:noFill/>
        </p:spPr>
        <p:txBody>
          <a:bodyPr wrap="square" lIns="0" tIns="0" rIns="0" bIns="0" rtlCol="0" anchor="t">
            <a:spAutoFit/>
          </a:bodyPr>
          <a:lstStyle/>
          <a:p>
            <a:pPr defTabSz="685764">
              <a:spcBef>
                <a:spcPct val="20000"/>
              </a:spcBef>
              <a:defRPr/>
            </a:pPr>
            <a:r>
              <a:rPr lang="mn-MN" sz="1600" b="1" dirty="0">
                <a:solidFill>
                  <a:srgbClr val="002060"/>
                </a:solidFill>
                <a:latin typeface="Arial" panose="020B0604020202020204" pitchFamily="34" charset="0"/>
                <a:cs typeface="Arial" panose="020B0604020202020204" pitchFamily="34" charset="0"/>
              </a:rPr>
              <a:t>Салбар зөвлөл</a:t>
            </a:r>
            <a:endParaRPr lang="en-US" sz="1600" b="1" dirty="0">
              <a:solidFill>
                <a:srgbClr val="002060"/>
              </a:solidFill>
              <a:latin typeface="Arial" panose="020B0604020202020204" pitchFamily="34" charset="0"/>
              <a:cs typeface="Arial" panose="020B0604020202020204" pitchFamily="34" charset="0"/>
            </a:endParaRPr>
          </a:p>
        </p:txBody>
      </p:sp>
      <p:sp>
        <p:nvSpPr>
          <p:cNvPr id="88" name="Oval 87">
            <a:extLst>
              <a:ext uri="{FF2B5EF4-FFF2-40B4-BE49-F238E27FC236}">
                <a16:creationId xmlns:a16="http://schemas.microsoft.com/office/drawing/2014/main" id="{B00CDF94-A262-2192-3BA8-C7EAB720E29D}"/>
              </a:ext>
            </a:extLst>
          </p:cNvPr>
          <p:cNvSpPr/>
          <p:nvPr/>
        </p:nvSpPr>
        <p:spPr bwMode="auto">
          <a:xfrm>
            <a:off x="3982714" y="7229957"/>
            <a:ext cx="726429" cy="678131"/>
          </a:xfrm>
          <a:prstGeom prst="ellipse">
            <a:avLst/>
          </a:prstGeom>
          <a:noFill/>
          <a:ln w="19050">
            <a:solidFill>
              <a:schemeClr val="accent2"/>
            </a:solidFill>
            <a:round/>
            <a:headEnd/>
            <a:tailEnd/>
          </a:ln>
        </p:spPr>
        <p:txBody>
          <a:bodyPr vert="horz" wrap="none" lIns="68579" tIns="34289" rIns="68579" bIns="34289" numCol="1" rtlCol="0" anchor="ctr" anchorCtr="1" compatLnSpc="1">
            <a:prstTxWarp prst="textNoShape">
              <a:avLst/>
            </a:prstTxWarp>
          </a:bodyPr>
          <a:lstStyle/>
          <a:p>
            <a:pPr algn="ctr"/>
            <a:endParaRPr lang="en-US" sz="900" b="1" dirty="0">
              <a:solidFill>
                <a:schemeClr val="tx1">
                  <a:lumMod val="75000"/>
                  <a:lumOff val="25000"/>
                </a:schemeClr>
              </a:solidFill>
            </a:endParaRPr>
          </a:p>
        </p:txBody>
      </p:sp>
      <p:sp>
        <p:nvSpPr>
          <p:cNvPr id="89" name="Oval 88">
            <a:extLst>
              <a:ext uri="{FF2B5EF4-FFF2-40B4-BE49-F238E27FC236}">
                <a16:creationId xmlns:a16="http://schemas.microsoft.com/office/drawing/2014/main" id="{1D17F280-DA25-A416-9B94-0C69C1CE1AA7}"/>
              </a:ext>
            </a:extLst>
          </p:cNvPr>
          <p:cNvSpPr/>
          <p:nvPr/>
        </p:nvSpPr>
        <p:spPr bwMode="auto">
          <a:xfrm>
            <a:off x="3724237" y="7419648"/>
            <a:ext cx="349097" cy="341177"/>
          </a:xfrm>
          <a:prstGeom prst="ellipse">
            <a:avLst/>
          </a:prstGeom>
          <a:solidFill>
            <a:schemeClr val="bg1"/>
          </a:solidFill>
          <a:ln w="19050">
            <a:solidFill>
              <a:schemeClr val="accent2"/>
            </a:solidFill>
            <a:round/>
            <a:headEnd/>
            <a:tailEnd/>
          </a:ln>
        </p:spPr>
        <p:txBody>
          <a:bodyPr vert="horz" wrap="none" lIns="68579" tIns="34289" rIns="68579" bIns="34289" numCol="1" rtlCol="0" anchor="ctr" anchorCtr="1" compatLnSpc="1">
            <a:prstTxWarp prst="textNoShape">
              <a:avLst/>
            </a:prstTxWarp>
          </a:bodyPr>
          <a:lstStyle/>
          <a:p>
            <a:pPr algn="ctr"/>
            <a:r>
              <a:rPr lang="mn-MN" sz="1200" b="1" dirty="0">
                <a:solidFill>
                  <a:schemeClr val="tx1">
                    <a:lumMod val="75000"/>
                    <a:lumOff val="25000"/>
                  </a:schemeClr>
                </a:solidFill>
                <a:latin typeface="Arial" panose="020B0604020202020204" pitchFamily="34" charset="0"/>
                <a:cs typeface="Arial" panose="020B0604020202020204" pitchFamily="34" charset="0"/>
              </a:rPr>
              <a:t>1.1</a:t>
            </a:r>
            <a:endParaRPr lang="en-US" sz="1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90" name="Group 454">
            <a:extLst>
              <a:ext uri="{FF2B5EF4-FFF2-40B4-BE49-F238E27FC236}">
                <a16:creationId xmlns:a16="http://schemas.microsoft.com/office/drawing/2014/main" id="{1CAE507A-E7C2-F831-247E-B5F40C06A15E}"/>
              </a:ext>
            </a:extLst>
          </p:cNvPr>
          <p:cNvGrpSpPr/>
          <p:nvPr/>
        </p:nvGrpSpPr>
        <p:grpSpPr>
          <a:xfrm>
            <a:off x="4173729" y="7409187"/>
            <a:ext cx="349097" cy="285391"/>
            <a:chOff x="5229226" y="4214813"/>
            <a:chExt cx="473075" cy="406400"/>
          </a:xfrm>
          <a:solidFill>
            <a:schemeClr val="accent2"/>
          </a:solidFill>
        </p:grpSpPr>
        <p:sp>
          <p:nvSpPr>
            <p:cNvPr id="91" name="Freeform 5">
              <a:extLst>
                <a:ext uri="{FF2B5EF4-FFF2-40B4-BE49-F238E27FC236}">
                  <a16:creationId xmlns:a16="http://schemas.microsoft.com/office/drawing/2014/main" id="{A18CCB62-9933-6423-8906-739C1025CBE0}"/>
                </a:ext>
              </a:extLst>
            </p:cNvPr>
            <p:cNvSpPr>
              <a:spLocks/>
            </p:cNvSpPr>
            <p:nvPr/>
          </p:nvSpPr>
          <p:spPr bwMode="auto">
            <a:xfrm>
              <a:off x="5481638" y="4214813"/>
              <a:ext cx="169863" cy="187325"/>
            </a:xfrm>
            <a:custGeom>
              <a:avLst/>
              <a:gdLst/>
              <a:ahLst/>
              <a:cxnLst>
                <a:cxn ang="0">
                  <a:pos x="46" y="243"/>
                </a:cxn>
                <a:cxn ang="0">
                  <a:pos x="170" y="367"/>
                </a:cxn>
                <a:cxn ang="0">
                  <a:pos x="289" y="243"/>
                </a:cxn>
                <a:cxn ang="0">
                  <a:pos x="326" y="202"/>
                </a:cxn>
                <a:cxn ang="0">
                  <a:pos x="307" y="142"/>
                </a:cxn>
                <a:cxn ang="0">
                  <a:pos x="167" y="0"/>
                </a:cxn>
                <a:cxn ang="0">
                  <a:pos x="27" y="142"/>
                </a:cxn>
                <a:cxn ang="0">
                  <a:pos x="7" y="202"/>
                </a:cxn>
                <a:cxn ang="0">
                  <a:pos x="46" y="243"/>
                </a:cxn>
              </a:cxnLst>
              <a:rect l="0" t="0" r="r" b="b"/>
              <a:pathLst>
                <a:path w="333" h="367">
                  <a:moveTo>
                    <a:pt x="46" y="243"/>
                  </a:moveTo>
                  <a:cubicBezTo>
                    <a:pt x="71" y="307"/>
                    <a:pt x="118" y="367"/>
                    <a:pt x="170" y="367"/>
                  </a:cubicBezTo>
                  <a:cubicBezTo>
                    <a:pt x="222" y="367"/>
                    <a:pt x="266" y="307"/>
                    <a:pt x="289" y="243"/>
                  </a:cubicBezTo>
                  <a:cubicBezTo>
                    <a:pt x="305" y="241"/>
                    <a:pt x="320" y="225"/>
                    <a:pt x="326" y="202"/>
                  </a:cubicBezTo>
                  <a:cubicBezTo>
                    <a:pt x="333" y="175"/>
                    <a:pt x="325" y="148"/>
                    <a:pt x="307" y="142"/>
                  </a:cubicBezTo>
                  <a:cubicBezTo>
                    <a:pt x="302" y="63"/>
                    <a:pt x="241" y="0"/>
                    <a:pt x="167" y="0"/>
                  </a:cubicBezTo>
                  <a:cubicBezTo>
                    <a:pt x="92" y="0"/>
                    <a:pt x="31" y="63"/>
                    <a:pt x="27" y="142"/>
                  </a:cubicBezTo>
                  <a:cubicBezTo>
                    <a:pt x="9" y="148"/>
                    <a:pt x="0" y="175"/>
                    <a:pt x="7" y="202"/>
                  </a:cubicBezTo>
                  <a:cubicBezTo>
                    <a:pt x="13" y="226"/>
                    <a:pt x="30" y="242"/>
                    <a:pt x="46" y="243"/>
                  </a:cubicBezTo>
                  <a:close/>
                </a:path>
              </a:pathLst>
            </a:custGeom>
            <a:grpFill/>
            <a:ln w="9525">
              <a:noFill/>
              <a:round/>
              <a:headEnd/>
              <a:tailEnd/>
            </a:ln>
          </p:spPr>
          <p:txBody>
            <a:bodyPr vert="horz" wrap="square" lIns="68579" tIns="34289" rIns="68579" bIns="34289" numCol="1" anchor="t" anchorCtr="0" compatLnSpc="1">
              <a:prstTxWarp prst="textNoShape">
                <a:avLst/>
              </a:prstTxWarp>
            </a:bodyPr>
            <a:lstStyle/>
            <a:p>
              <a:endParaRPr lang="en-US" sz="3600"/>
            </a:p>
          </p:txBody>
        </p:sp>
        <p:sp>
          <p:nvSpPr>
            <p:cNvPr id="92" name="Freeform 6">
              <a:extLst>
                <a:ext uri="{FF2B5EF4-FFF2-40B4-BE49-F238E27FC236}">
                  <a16:creationId xmlns:a16="http://schemas.microsoft.com/office/drawing/2014/main" id="{67957F30-796F-8C90-7E4B-7B67632A219A}"/>
                </a:ext>
              </a:extLst>
            </p:cNvPr>
            <p:cNvSpPr>
              <a:spLocks/>
            </p:cNvSpPr>
            <p:nvPr/>
          </p:nvSpPr>
          <p:spPr bwMode="auto">
            <a:xfrm>
              <a:off x="5280026" y="4214813"/>
              <a:ext cx="169863" cy="187325"/>
            </a:xfrm>
            <a:custGeom>
              <a:avLst/>
              <a:gdLst/>
              <a:ahLst/>
              <a:cxnLst>
                <a:cxn ang="0">
                  <a:pos x="46" y="243"/>
                </a:cxn>
                <a:cxn ang="0">
                  <a:pos x="170" y="367"/>
                </a:cxn>
                <a:cxn ang="0">
                  <a:pos x="290" y="243"/>
                </a:cxn>
                <a:cxn ang="0">
                  <a:pos x="326" y="202"/>
                </a:cxn>
                <a:cxn ang="0">
                  <a:pos x="307" y="142"/>
                </a:cxn>
                <a:cxn ang="0">
                  <a:pos x="167" y="0"/>
                </a:cxn>
                <a:cxn ang="0">
                  <a:pos x="27" y="142"/>
                </a:cxn>
                <a:cxn ang="0">
                  <a:pos x="7" y="202"/>
                </a:cxn>
                <a:cxn ang="0">
                  <a:pos x="46" y="243"/>
                </a:cxn>
              </a:cxnLst>
              <a:rect l="0" t="0" r="r" b="b"/>
              <a:pathLst>
                <a:path w="333" h="367">
                  <a:moveTo>
                    <a:pt x="46" y="243"/>
                  </a:moveTo>
                  <a:cubicBezTo>
                    <a:pt x="71" y="307"/>
                    <a:pt x="118" y="367"/>
                    <a:pt x="170" y="367"/>
                  </a:cubicBezTo>
                  <a:cubicBezTo>
                    <a:pt x="223" y="367"/>
                    <a:pt x="267" y="307"/>
                    <a:pt x="290" y="243"/>
                  </a:cubicBezTo>
                  <a:cubicBezTo>
                    <a:pt x="305" y="241"/>
                    <a:pt x="320" y="225"/>
                    <a:pt x="326" y="202"/>
                  </a:cubicBezTo>
                  <a:cubicBezTo>
                    <a:pt x="333" y="175"/>
                    <a:pt x="325" y="148"/>
                    <a:pt x="307" y="142"/>
                  </a:cubicBezTo>
                  <a:cubicBezTo>
                    <a:pt x="302" y="63"/>
                    <a:pt x="241" y="0"/>
                    <a:pt x="167" y="0"/>
                  </a:cubicBezTo>
                  <a:cubicBezTo>
                    <a:pt x="92" y="0"/>
                    <a:pt x="31" y="63"/>
                    <a:pt x="27" y="142"/>
                  </a:cubicBezTo>
                  <a:cubicBezTo>
                    <a:pt x="9" y="148"/>
                    <a:pt x="0" y="175"/>
                    <a:pt x="7" y="202"/>
                  </a:cubicBezTo>
                  <a:cubicBezTo>
                    <a:pt x="13" y="226"/>
                    <a:pt x="30" y="242"/>
                    <a:pt x="46" y="243"/>
                  </a:cubicBezTo>
                  <a:close/>
                </a:path>
              </a:pathLst>
            </a:custGeom>
            <a:grpFill/>
            <a:ln w="9525">
              <a:noFill/>
              <a:round/>
              <a:headEnd/>
              <a:tailEnd/>
            </a:ln>
          </p:spPr>
          <p:txBody>
            <a:bodyPr vert="horz" wrap="square" lIns="68579" tIns="34289" rIns="68579" bIns="34289" numCol="1" anchor="t" anchorCtr="0" compatLnSpc="1">
              <a:prstTxWarp prst="textNoShape">
                <a:avLst/>
              </a:prstTxWarp>
            </a:bodyPr>
            <a:lstStyle/>
            <a:p>
              <a:endParaRPr lang="en-US" sz="3600"/>
            </a:p>
          </p:txBody>
        </p:sp>
        <p:sp>
          <p:nvSpPr>
            <p:cNvPr id="93" name="Freeform 7">
              <a:extLst>
                <a:ext uri="{FF2B5EF4-FFF2-40B4-BE49-F238E27FC236}">
                  <a16:creationId xmlns:a16="http://schemas.microsoft.com/office/drawing/2014/main" id="{309F46DD-38E3-7130-A2F6-3BB4A34C5FBB}"/>
                </a:ext>
              </a:extLst>
            </p:cNvPr>
            <p:cNvSpPr>
              <a:spLocks/>
            </p:cNvSpPr>
            <p:nvPr/>
          </p:nvSpPr>
          <p:spPr bwMode="auto">
            <a:xfrm>
              <a:off x="5478463" y="4394200"/>
              <a:ext cx="223838" cy="227013"/>
            </a:xfrm>
            <a:custGeom>
              <a:avLst/>
              <a:gdLst/>
              <a:ahLst/>
              <a:cxnLst>
                <a:cxn ang="0">
                  <a:pos x="435" y="125"/>
                </a:cxn>
                <a:cxn ang="0">
                  <a:pos x="317" y="0"/>
                </a:cxn>
                <a:cxn ang="0">
                  <a:pos x="204" y="191"/>
                </a:cxn>
                <a:cxn ang="0">
                  <a:pos x="190" y="105"/>
                </a:cxn>
                <a:cxn ang="0">
                  <a:pos x="206" y="77"/>
                </a:cxn>
                <a:cxn ang="0">
                  <a:pos x="173" y="45"/>
                </a:cxn>
                <a:cxn ang="0">
                  <a:pos x="141" y="77"/>
                </a:cxn>
                <a:cxn ang="0">
                  <a:pos x="156" y="105"/>
                </a:cxn>
                <a:cxn ang="0">
                  <a:pos x="142" y="189"/>
                </a:cxn>
                <a:cxn ang="0">
                  <a:pos x="30" y="0"/>
                </a:cxn>
                <a:cxn ang="0">
                  <a:pos x="0" y="15"/>
                </a:cxn>
                <a:cxn ang="0">
                  <a:pos x="67" y="120"/>
                </a:cxn>
                <a:cxn ang="0">
                  <a:pos x="67" y="123"/>
                </a:cxn>
                <a:cxn ang="0">
                  <a:pos x="69" y="430"/>
                </a:cxn>
                <a:cxn ang="0">
                  <a:pos x="174" y="444"/>
                </a:cxn>
                <a:cxn ang="0">
                  <a:pos x="436" y="402"/>
                </a:cxn>
                <a:cxn ang="0">
                  <a:pos x="437" y="402"/>
                </a:cxn>
                <a:cxn ang="0">
                  <a:pos x="437" y="125"/>
                </a:cxn>
                <a:cxn ang="0">
                  <a:pos x="435" y="125"/>
                </a:cxn>
              </a:cxnLst>
              <a:rect l="0" t="0" r="r" b="b"/>
              <a:pathLst>
                <a:path w="437" h="444">
                  <a:moveTo>
                    <a:pt x="435" y="125"/>
                  </a:moveTo>
                  <a:cubicBezTo>
                    <a:pt x="425" y="73"/>
                    <a:pt x="381" y="28"/>
                    <a:pt x="317" y="0"/>
                  </a:cubicBezTo>
                  <a:cubicBezTo>
                    <a:pt x="204" y="191"/>
                    <a:pt x="204" y="191"/>
                    <a:pt x="204" y="191"/>
                  </a:cubicBezTo>
                  <a:cubicBezTo>
                    <a:pt x="190" y="105"/>
                    <a:pt x="190" y="105"/>
                    <a:pt x="190" y="105"/>
                  </a:cubicBezTo>
                  <a:cubicBezTo>
                    <a:pt x="199" y="99"/>
                    <a:pt x="206" y="89"/>
                    <a:pt x="206" y="77"/>
                  </a:cubicBezTo>
                  <a:cubicBezTo>
                    <a:pt x="206" y="60"/>
                    <a:pt x="191" y="45"/>
                    <a:pt x="173" y="45"/>
                  </a:cubicBezTo>
                  <a:cubicBezTo>
                    <a:pt x="155" y="45"/>
                    <a:pt x="141" y="60"/>
                    <a:pt x="141" y="77"/>
                  </a:cubicBezTo>
                  <a:cubicBezTo>
                    <a:pt x="141" y="89"/>
                    <a:pt x="147" y="99"/>
                    <a:pt x="156" y="105"/>
                  </a:cubicBezTo>
                  <a:cubicBezTo>
                    <a:pt x="142" y="189"/>
                    <a:pt x="142" y="189"/>
                    <a:pt x="142" y="189"/>
                  </a:cubicBezTo>
                  <a:cubicBezTo>
                    <a:pt x="30" y="0"/>
                    <a:pt x="30" y="0"/>
                    <a:pt x="30" y="0"/>
                  </a:cubicBezTo>
                  <a:cubicBezTo>
                    <a:pt x="20" y="5"/>
                    <a:pt x="10" y="10"/>
                    <a:pt x="0" y="15"/>
                  </a:cubicBezTo>
                  <a:cubicBezTo>
                    <a:pt x="36" y="45"/>
                    <a:pt x="59" y="81"/>
                    <a:pt x="67" y="120"/>
                  </a:cubicBezTo>
                  <a:cubicBezTo>
                    <a:pt x="67" y="123"/>
                    <a:pt x="67" y="123"/>
                    <a:pt x="67" y="123"/>
                  </a:cubicBezTo>
                  <a:cubicBezTo>
                    <a:pt x="69" y="430"/>
                    <a:pt x="69" y="430"/>
                    <a:pt x="69" y="430"/>
                  </a:cubicBezTo>
                  <a:cubicBezTo>
                    <a:pt x="69" y="430"/>
                    <a:pt x="125" y="444"/>
                    <a:pt x="174" y="444"/>
                  </a:cubicBezTo>
                  <a:cubicBezTo>
                    <a:pt x="311" y="444"/>
                    <a:pt x="424" y="426"/>
                    <a:pt x="436" y="402"/>
                  </a:cubicBezTo>
                  <a:cubicBezTo>
                    <a:pt x="437" y="402"/>
                    <a:pt x="437" y="402"/>
                    <a:pt x="437" y="402"/>
                  </a:cubicBezTo>
                  <a:cubicBezTo>
                    <a:pt x="437" y="125"/>
                    <a:pt x="437" y="125"/>
                    <a:pt x="437" y="125"/>
                  </a:cubicBezTo>
                  <a:lnTo>
                    <a:pt x="435" y="125"/>
                  </a:lnTo>
                  <a:close/>
                </a:path>
              </a:pathLst>
            </a:custGeom>
            <a:grpFill/>
            <a:ln w="9525">
              <a:noFill/>
              <a:round/>
              <a:headEnd/>
              <a:tailEnd/>
            </a:ln>
          </p:spPr>
          <p:txBody>
            <a:bodyPr vert="horz" wrap="square" lIns="68579" tIns="34289" rIns="68579" bIns="34289" numCol="1" anchor="t" anchorCtr="0" compatLnSpc="1">
              <a:prstTxWarp prst="textNoShape">
                <a:avLst/>
              </a:prstTxWarp>
            </a:bodyPr>
            <a:lstStyle/>
            <a:p>
              <a:endParaRPr lang="en-US" sz="3600"/>
            </a:p>
          </p:txBody>
        </p:sp>
        <p:sp>
          <p:nvSpPr>
            <p:cNvPr id="94" name="Freeform 8">
              <a:extLst>
                <a:ext uri="{FF2B5EF4-FFF2-40B4-BE49-F238E27FC236}">
                  <a16:creationId xmlns:a16="http://schemas.microsoft.com/office/drawing/2014/main" id="{991AE91C-7FC6-8A3D-F8DD-BDCADE654F07}"/>
                </a:ext>
              </a:extLst>
            </p:cNvPr>
            <p:cNvSpPr>
              <a:spLocks/>
            </p:cNvSpPr>
            <p:nvPr/>
          </p:nvSpPr>
          <p:spPr bwMode="auto">
            <a:xfrm>
              <a:off x="5229226" y="4394200"/>
              <a:ext cx="269875" cy="227013"/>
            </a:xfrm>
            <a:custGeom>
              <a:avLst/>
              <a:gdLst/>
              <a:ahLst/>
              <a:cxnLst>
                <a:cxn ang="0">
                  <a:pos x="407" y="0"/>
                </a:cxn>
                <a:cxn ang="0">
                  <a:pos x="294" y="191"/>
                </a:cxn>
                <a:cxn ang="0">
                  <a:pos x="280" y="105"/>
                </a:cxn>
                <a:cxn ang="0">
                  <a:pos x="296" y="77"/>
                </a:cxn>
                <a:cxn ang="0">
                  <a:pos x="263" y="45"/>
                </a:cxn>
                <a:cxn ang="0">
                  <a:pos x="231" y="77"/>
                </a:cxn>
                <a:cxn ang="0">
                  <a:pos x="246" y="105"/>
                </a:cxn>
                <a:cxn ang="0">
                  <a:pos x="233" y="189"/>
                </a:cxn>
                <a:cxn ang="0">
                  <a:pos x="120" y="0"/>
                </a:cxn>
                <a:cxn ang="0">
                  <a:pos x="2" y="125"/>
                </a:cxn>
                <a:cxn ang="0">
                  <a:pos x="0" y="125"/>
                </a:cxn>
                <a:cxn ang="0">
                  <a:pos x="0" y="402"/>
                </a:cxn>
                <a:cxn ang="0">
                  <a:pos x="2" y="402"/>
                </a:cxn>
                <a:cxn ang="0">
                  <a:pos x="264" y="444"/>
                </a:cxn>
                <a:cxn ang="0">
                  <a:pos x="526" y="402"/>
                </a:cxn>
                <a:cxn ang="0">
                  <a:pos x="527" y="402"/>
                </a:cxn>
                <a:cxn ang="0">
                  <a:pos x="525" y="125"/>
                </a:cxn>
                <a:cxn ang="0">
                  <a:pos x="407" y="0"/>
                </a:cxn>
              </a:cxnLst>
              <a:rect l="0" t="0" r="r" b="b"/>
              <a:pathLst>
                <a:path w="527" h="444">
                  <a:moveTo>
                    <a:pt x="407" y="0"/>
                  </a:moveTo>
                  <a:cubicBezTo>
                    <a:pt x="294" y="191"/>
                    <a:pt x="294" y="191"/>
                    <a:pt x="294" y="191"/>
                  </a:cubicBezTo>
                  <a:cubicBezTo>
                    <a:pt x="280" y="105"/>
                    <a:pt x="280" y="105"/>
                    <a:pt x="280" y="105"/>
                  </a:cubicBezTo>
                  <a:cubicBezTo>
                    <a:pt x="290" y="99"/>
                    <a:pt x="296" y="89"/>
                    <a:pt x="296" y="77"/>
                  </a:cubicBezTo>
                  <a:cubicBezTo>
                    <a:pt x="296" y="60"/>
                    <a:pt x="281" y="45"/>
                    <a:pt x="263" y="45"/>
                  </a:cubicBezTo>
                  <a:cubicBezTo>
                    <a:pt x="245" y="45"/>
                    <a:pt x="231" y="60"/>
                    <a:pt x="231" y="77"/>
                  </a:cubicBezTo>
                  <a:cubicBezTo>
                    <a:pt x="231" y="89"/>
                    <a:pt x="237" y="99"/>
                    <a:pt x="246" y="105"/>
                  </a:cubicBezTo>
                  <a:cubicBezTo>
                    <a:pt x="233" y="189"/>
                    <a:pt x="233" y="189"/>
                    <a:pt x="233" y="189"/>
                  </a:cubicBezTo>
                  <a:cubicBezTo>
                    <a:pt x="120" y="0"/>
                    <a:pt x="120" y="0"/>
                    <a:pt x="120" y="0"/>
                  </a:cubicBezTo>
                  <a:cubicBezTo>
                    <a:pt x="57" y="28"/>
                    <a:pt x="12" y="73"/>
                    <a:pt x="2" y="125"/>
                  </a:cubicBezTo>
                  <a:cubicBezTo>
                    <a:pt x="0" y="125"/>
                    <a:pt x="0" y="125"/>
                    <a:pt x="0" y="125"/>
                  </a:cubicBezTo>
                  <a:cubicBezTo>
                    <a:pt x="0" y="402"/>
                    <a:pt x="0" y="402"/>
                    <a:pt x="0" y="402"/>
                  </a:cubicBezTo>
                  <a:cubicBezTo>
                    <a:pt x="2" y="402"/>
                    <a:pt x="2" y="402"/>
                    <a:pt x="2" y="402"/>
                  </a:cubicBezTo>
                  <a:cubicBezTo>
                    <a:pt x="14" y="426"/>
                    <a:pt x="127" y="444"/>
                    <a:pt x="264" y="444"/>
                  </a:cubicBezTo>
                  <a:cubicBezTo>
                    <a:pt x="401" y="444"/>
                    <a:pt x="514" y="426"/>
                    <a:pt x="526" y="402"/>
                  </a:cubicBezTo>
                  <a:cubicBezTo>
                    <a:pt x="527" y="402"/>
                    <a:pt x="527" y="402"/>
                    <a:pt x="527" y="402"/>
                  </a:cubicBezTo>
                  <a:cubicBezTo>
                    <a:pt x="525" y="125"/>
                    <a:pt x="525" y="125"/>
                    <a:pt x="525" y="125"/>
                  </a:cubicBezTo>
                  <a:cubicBezTo>
                    <a:pt x="516" y="73"/>
                    <a:pt x="471" y="28"/>
                    <a:pt x="407" y="0"/>
                  </a:cubicBezTo>
                  <a:close/>
                </a:path>
              </a:pathLst>
            </a:custGeom>
            <a:grpFill/>
            <a:ln w="9525">
              <a:noFill/>
              <a:round/>
              <a:headEnd/>
              <a:tailEnd/>
            </a:ln>
          </p:spPr>
          <p:txBody>
            <a:bodyPr vert="horz" wrap="square" lIns="68579" tIns="34289" rIns="68579" bIns="34289" numCol="1" anchor="t" anchorCtr="0" compatLnSpc="1">
              <a:prstTxWarp prst="textNoShape">
                <a:avLst/>
              </a:prstTxWarp>
            </a:bodyPr>
            <a:lstStyle/>
            <a:p>
              <a:endParaRPr lang="en-US" sz="3600"/>
            </a:p>
          </p:txBody>
        </p:sp>
      </p:grpSp>
      <p:sp>
        <p:nvSpPr>
          <p:cNvPr id="100" name="Oval 99">
            <a:extLst>
              <a:ext uri="{FF2B5EF4-FFF2-40B4-BE49-F238E27FC236}">
                <a16:creationId xmlns:a16="http://schemas.microsoft.com/office/drawing/2014/main" id="{D2BF5DE4-7CDC-31EE-5DCD-969FA9598E22}"/>
              </a:ext>
            </a:extLst>
          </p:cNvPr>
          <p:cNvSpPr/>
          <p:nvPr/>
        </p:nvSpPr>
        <p:spPr bwMode="auto">
          <a:xfrm>
            <a:off x="3907738" y="8034061"/>
            <a:ext cx="726429" cy="687231"/>
          </a:xfrm>
          <a:prstGeom prst="ellipse">
            <a:avLst/>
          </a:prstGeom>
          <a:noFill/>
          <a:ln w="19050">
            <a:solidFill>
              <a:schemeClr val="accent3"/>
            </a:solidFill>
            <a:round/>
            <a:headEnd/>
            <a:tailEnd/>
          </a:ln>
        </p:spPr>
        <p:txBody>
          <a:bodyPr vert="horz" wrap="none" lIns="68579" tIns="34289" rIns="68579" bIns="34289" numCol="1" rtlCol="0" anchor="ctr" anchorCtr="1" compatLnSpc="1">
            <a:prstTxWarp prst="textNoShape">
              <a:avLst/>
            </a:prstTxWarp>
          </a:bodyPr>
          <a:lstStyle/>
          <a:p>
            <a:pPr algn="ctr"/>
            <a:endParaRPr lang="en-US" sz="900" b="1" dirty="0">
              <a:solidFill>
                <a:schemeClr val="tx1">
                  <a:lumMod val="75000"/>
                  <a:lumOff val="25000"/>
                </a:schemeClr>
              </a:solidFill>
            </a:endParaRPr>
          </a:p>
        </p:txBody>
      </p:sp>
      <p:sp>
        <p:nvSpPr>
          <p:cNvPr id="101" name="Oval 100">
            <a:extLst>
              <a:ext uri="{FF2B5EF4-FFF2-40B4-BE49-F238E27FC236}">
                <a16:creationId xmlns:a16="http://schemas.microsoft.com/office/drawing/2014/main" id="{32A25101-D978-91B8-D5B8-9CFF8A9ED674}"/>
              </a:ext>
            </a:extLst>
          </p:cNvPr>
          <p:cNvSpPr/>
          <p:nvPr/>
        </p:nvSpPr>
        <p:spPr bwMode="auto">
          <a:xfrm>
            <a:off x="3672696" y="8186166"/>
            <a:ext cx="350727" cy="337046"/>
          </a:xfrm>
          <a:prstGeom prst="ellipse">
            <a:avLst/>
          </a:prstGeom>
          <a:solidFill>
            <a:schemeClr val="bg1"/>
          </a:solidFill>
          <a:ln w="19050">
            <a:solidFill>
              <a:schemeClr val="accent3"/>
            </a:solidFill>
            <a:round/>
            <a:headEnd/>
            <a:tailEnd/>
          </a:ln>
        </p:spPr>
        <p:txBody>
          <a:bodyPr vert="horz" wrap="none" lIns="68579" tIns="34289" rIns="68579" bIns="34289" numCol="1" rtlCol="0" anchor="ctr" anchorCtr="1" compatLnSpc="1">
            <a:prstTxWarp prst="textNoShape">
              <a:avLst/>
            </a:prstTxWarp>
          </a:bodyPr>
          <a:lstStyle/>
          <a:p>
            <a:pPr algn="ctr"/>
            <a:r>
              <a:rPr lang="mn-MN" sz="1200" b="1" dirty="0">
                <a:solidFill>
                  <a:schemeClr val="tx1">
                    <a:lumMod val="75000"/>
                    <a:lumOff val="25000"/>
                  </a:schemeClr>
                </a:solidFill>
                <a:latin typeface="Arial" panose="020B0604020202020204" pitchFamily="34" charset="0"/>
                <a:cs typeface="Arial" panose="020B0604020202020204" pitchFamily="34" charset="0"/>
              </a:rPr>
              <a:t>2</a:t>
            </a:r>
            <a:endParaRPr lang="en-US"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06" name="Oval 105">
            <a:extLst>
              <a:ext uri="{FF2B5EF4-FFF2-40B4-BE49-F238E27FC236}">
                <a16:creationId xmlns:a16="http://schemas.microsoft.com/office/drawing/2014/main" id="{74208F7C-0AA2-EED2-CB5A-E2DEEF53008D}"/>
              </a:ext>
            </a:extLst>
          </p:cNvPr>
          <p:cNvSpPr/>
          <p:nvPr/>
        </p:nvSpPr>
        <p:spPr bwMode="auto">
          <a:xfrm>
            <a:off x="3409544" y="8708472"/>
            <a:ext cx="726429" cy="687230"/>
          </a:xfrm>
          <a:prstGeom prst="ellipse">
            <a:avLst/>
          </a:prstGeom>
          <a:noFill/>
          <a:ln w="19050">
            <a:solidFill>
              <a:schemeClr val="accent4"/>
            </a:solidFill>
            <a:round/>
            <a:headEnd/>
            <a:tailEnd/>
          </a:ln>
        </p:spPr>
        <p:txBody>
          <a:bodyPr vert="horz" wrap="none" lIns="68579" tIns="34289" rIns="68579" bIns="34289" numCol="1" rtlCol="0" anchor="ctr" anchorCtr="1" compatLnSpc="1">
            <a:prstTxWarp prst="textNoShape">
              <a:avLst/>
            </a:prstTxWarp>
          </a:bodyPr>
          <a:lstStyle/>
          <a:p>
            <a:pPr algn="ctr"/>
            <a:endParaRPr lang="en-US" sz="900" b="1" dirty="0">
              <a:solidFill>
                <a:schemeClr val="tx1">
                  <a:lumMod val="75000"/>
                  <a:lumOff val="25000"/>
                </a:schemeClr>
              </a:solidFill>
            </a:endParaRPr>
          </a:p>
        </p:txBody>
      </p:sp>
      <p:sp>
        <p:nvSpPr>
          <p:cNvPr id="107" name="Oval 106">
            <a:extLst>
              <a:ext uri="{FF2B5EF4-FFF2-40B4-BE49-F238E27FC236}">
                <a16:creationId xmlns:a16="http://schemas.microsoft.com/office/drawing/2014/main" id="{4E33F3CF-F7CD-CFF1-EBEB-C9914A549D6B}"/>
              </a:ext>
            </a:extLst>
          </p:cNvPr>
          <p:cNvSpPr/>
          <p:nvPr/>
        </p:nvSpPr>
        <p:spPr bwMode="auto">
          <a:xfrm>
            <a:off x="3139016" y="8864480"/>
            <a:ext cx="361780" cy="335950"/>
          </a:xfrm>
          <a:prstGeom prst="ellipse">
            <a:avLst/>
          </a:prstGeom>
          <a:solidFill>
            <a:schemeClr val="bg1"/>
          </a:solidFill>
          <a:ln w="19050">
            <a:solidFill>
              <a:schemeClr val="accent4"/>
            </a:solidFill>
            <a:round/>
            <a:headEnd/>
            <a:tailEnd/>
          </a:ln>
        </p:spPr>
        <p:txBody>
          <a:bodyPr vert="horz" wrap="none" lIns="68579" tIns="34289" rIns="68579" bIns="34289" numCol="1" rtlCol="0" anchor="ctr" anchorCtr="1" compatLnSpc="1">
            <a:prstTxWarp prst="textNoShape">
              <a:avLst/>
            </a:prstTxWarp>
          </a:bodyPr>
          <a:lstStyle/>
          <a:p>
            <a:pPr algn="ctr"/>
            <a:r>
              <a:rPr lang="mn-MN" sz="1200" b="1" dirty="0">
                <a:solidFill>
                  <a:schemeClr val="tx1">
                    <a:lumMod val="75000"/>
                    <a:lumOff val="25000"/>
                  </a:schemeClr>
                </a:solidFill>
                <a:latin typeface="Arial" panose="020B0604020202020204" pitchFamily="34" charset="0"/>
                <a:cs typeface="Arial" panose="020B0604020202020204" pitchFamily="34" charset="0"/>
              </a:rPr>
              <a:t>2.1</a:t>
            </a:r>
            <a:endParaRPr lang="en-US"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25650F90-A3E4-7F04-5B6F-A69E41DD9EB3}"/>
              </a:ext>
            </a:extLst>
          </p:cNvPr>
          <p:cNvSpPr txBox="1"/>
          <p:nvPr/>
        </p:nvSpPr>
        <p:spPr>
          <a:xfrm>
            <a:off x="1772867" y="7968381"/>
            <a:ext cx="1302336" cy="689420"/>
          </a:xfrm>
          <a:prstGeom prst="rect">
            <a:avLst/>
          </a:prstGeom>
          <a:noFill/>
        </p:spPr>
        <p:txBody>
          <a:bodyPr wrap="square" lIns="0" tIns="0" rIns="0" bIns="0" rtlCol="0" anchor="t">
            <a:spAutoFit/>
          </a:bodyPr>
          <a:lstStyle/>
          <a:p>
            <a:pPr algn="ctr" defTabSz="685764">
              <a:spcBef>
                <a:spcPct val="20000"/>
              </a:spcBef>
              <a:defRPr/>
            </a:pPr>
            <a:r>
              <a:rPr lang="mn-MN" sz="1400" dirty="0">
                <a:solidFill>
                  <a:srgbClr val="002060"/>
                </a:solidFill>
                <a:latin typeface="Arial" panose="020B0604020202020204" pitchFamily="34" charset="0"/>
                <a:cs typeface="Arial" panose="020B0604020202020204" pitchFamily="34" charset="0"/>
              </a:rPr>
              <a:t>Зөвлөлийн ажлын алба</a:t>
            </a:r>
          </a:p>
          <a:p>
            <a:pPr algn="ctr" defTabSz="685764">
              <a:spcBef>
                <a:spcPct val="20000"/>
              </a:spcBef>
              <a:defRPr/>
            </a:pPr>
            <a:r>
              <a:rPr lang="mn-MN" sz="1400" dirty="0">
                <a:solidFill>
                  <a:srgbClr val="002060"/>
                </a:solidFill>
                <a:latin typeface="Arial" panose="020B0604020202020204" pitchFamily="34" charset="0"/>
                <a:cs typeface="Arial" panose="020B0604020202020204" pitchFamily="34" charset="0"/>
              </a:rPr>
              <a:t>ХБХХЕГ </a:t>
            </a:r>
            <a:endParaRPr lang="en-US" sz="1400" dirty="0">
              <a:solidFill>
                <a:srgbClr val="002060"/>
              </a:solidFill>
              <a:latin typeface="Arial" panose="020B0604020202020204" pitchFamily="34" charset="0"/>
              <a:cs typeface="Arial" panose="020B0604020202020204" pitchFamily="34" charset="0"/>
            </a:endParaRPr>
          </a:p>
        </p:txBody>
      </p:sp>
      <p:sp>
        <p:nvSpPr>
          <p:cNvPr id="120" name="TextBox 119">
            <a:extLst>
              <a:ext uri="{FF2B5EF4-FFF2-40B4-BE49-F238E27FC236}">
                <a16:creationId xmlns:a16="http://schemas.microsoft.com/office/drawing/2014/main" id="{2B47732F-F2F1-3ED7-56A8-7793C1FC7E00}"/>
              </a:ext>
            </a:extLst>
          </p:cNvPr>
          <p:cNvSpPr txBox="1"/>
          <p:nvPr/>
        </p:nvSpPr>
        <p:spPr>
          <a:xfrm>
            <a:off x="4566617" y="7356453"/>
            <a:ext cx="1369977" cy="461665"/>
          </a:xfrm>
          <a:prstGeom prst="rect">
            <a:avLst/>
          </a:prstGeom>
          <a:noFill/>
        </p:spPr>
        <p:txBody>
          <a:bodyPr wrap="square" lIns="0" tIns="0" rIns="0" bIns="0" rtlCol="0" anchor="t">
            <a:spAutoFit/>
          </a:bodyPr>
          <a:lstStyle/>
          <a:p>
            <a:pPr algn="ctr" defTabSz="685764">
              <a:spcBef>
                <a:spcPct val="20000"/>
              </a:spcBef>
              <a:defRPr/>
            </a:pPr>
            <a:r>
              <a:rPr lang="mn-MN" sz="1600" dirty="0">
                <a:solidFill>
                  <a:srgbClr val="002060"/>
                </a:solidFill>
                <a:latin typeface="Arial" panose="020B0604020202020204" pitchFamily="34" charset="0"/>
                <a:cs typeface="Arial" panose="020B0604020202020204" pitchFamily="34" charset="0"/>
              </a:rPr>
              <a:t> </a:t>
            </a:r>
            <a:r>
              <a:rPr lang="mn-MN" sz="1400" dirty="0">
                <a:solidFill>
                  <a:srgbClr val="002060"/>
                </a:solidFill>
                <a:latin typeface="Arial" panose="020B0604020202020204" pitchFamily="34" charset="0"/>
                <a:cs typeface="Arial" panose="020B0604020202020204" pitchFamily="34" charset="0"/>
              </a:rPr>
              <a:t>Яам , агентлагууд</a:t>
            </a:r>
            <a:endParaRPr lang="en-US" sz="1400" dirty="0">
              <a:solidFill>
                <a:srgbClr val="002060"/>
              </a:solidFill>
              <a:latin typeface="Arial" panose="020B0604020202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5BFA7C1D-DF33-C031-9A6F-5DA46C4694C7}"/>
              </a:ext>
            </a:extLst>
          </p:cNvPr>
          <p:cNvSpPr txBox="1"/>
          <p:nvPr/>
        </p:nvSpPr>
        <p:spPr>
          <a:xfrm>
            <a:off x="4054919" y="8967030"/>
            <a:ext cx="1769463" cy="430887"/>
          </a:xfrm>
          <a:prstGeom prst="rect">
            <a:avLst/>
          </a:prstGeom>
          <a:noFill/>
        </p:spPr>
        <p:txBody>
          <a:bodyPr wrap="square" lIns="0" tIns="0" rIns="0" bIns="0" rtlCol="0" anchor="t">
            <a:spAutoFit/>
          </a:bodyPr>
          <a:lstStyle/>
          <a:p>
            <a:pPr algn="ctr" defTabSz="685764">
              <a:spcBef>
                <a:spcPct val="20000"/>
              </a:spcBef>
              <a:defRPr/>
            </a:pPr>
            <a:r>
              <a:rPr lang="mn-MN" sz="1400" dirty="0">
                <a:solidFill>
                  <a:srgbClr val="002060"/>
                </a:solidFill>
                <a:latin typeface="Arial" panose="020B0604020202020204" pitchFamily="34" charset="0"/>
                <a:cs typeface="Arial" panose="020B0604020202020204" pitchFamily="34" charset="0"/>
              </a:rPr>
              <a:t>Аймаг, Нийслэл, дүүрэг </a:t>
            </a:r>
            <a:endParaRPr lang="en-US" sz="1400" dirty="0">
              <a:solidFill>
                <a:srgbClr val="002060"/>
              </a:solidFill>
              <a:latin typeface="Arial" panose="020B0604020202020204" pitchFamily="34" charset="0"/>
              <a:cs typeface="Arial" panose="020B0604020202020204" pitchFamily="34" charset="0"/>
            </a:endParaRPr>
          </a:p>
        </p:txBody>
      </p:sp>
      <p:grpSp>
        <p:nvGrpSpPr>
          <p:cNvPr id="122" name="Group 407">
            <a:extLst>
              <a:ext uri="{FF2B5EF4-FFF2-40B4-BE49-F238E27FC236}">
                <a16:creationId xmlns:a16="http://schemas.microsoft.com/office/drawing/2014/main" id="{3E549F2B-FB3B-D54E-676F-125F6AF366AD}"/>
              </a:ext>
            </a:extLst>
          </p:cNvPr>
          <p:cNvGrpSpPr/>
          <p:nvPr/>
        </p:nvGrpSpPr>
        <p:grpSpPr>
          <a:xfrm>
            <a:off x="4138474" y="8130925"/>
            <a:ext cx="264955" cy="416652"/>
            <a:chOff x="2390776" y="361951"/>
            <a:chExt cx="249238" cy="403226"/>
          </a:xfrm>
          <a:solidFill>
            <a:schemeClr val="accent1"/>
          </a:solidFill>
        </p:grpSpPr>
        <p:sp>
          <p:nvSpPr>
            <p:cNvPr id="123" name="Freeform 260">
              <a:extLst>
                <a:ext uri="{FF2B5EF4-FFF2-40B4-BE49-F238E27FC236}">
                  <a16:creationId xmlns:a16="http://schemas.microsoft.com/office/drawing/2014/main" id="{61BE3FB5-0CC3-9AFC-58AC-D822C7F6241C}"/>
                </a:ext>
              </a:extLst>
            </p:cNvPr>
            <p:cNvSpPr>
              <a:spLocks noEditPoints="1"/>
            </p:cNvSpPr>
            <p:nvPr/>
          </p:nvSpPr>
          <p:spPr bwMode="auto">
            <a:xfrm>
              <a:off x="2427288" y="361951"/>
              <a:ext cx="168275" cy="217488"/>
            </a:xfrm>
            <a:custGeom>
              <a:avLst/>
              <a:gdLst/>
              <a:ahLst/>
              <a:cxnLst>
                <a:cxn ang="0">
                  <a:pos x="6" y="65"/>
                </a:cxn>
                <a:cxn ang="0">
                  <a:pos x="13" y="74"/>
                </a:cxn>
                <a:cxn ang="0">
                  <a:pos x="41" y="103"/>
                </a:cxn>
                <a:cxn ang="0">
                  <a:pos x="69" y="74"/>
                </a:cxn>
                <a:cxn ang="0">
                  <a:pos x="70" y="74"/>
                </a:cxn>
                <a:cxn ang="0">
                  <a:pos x="77" y="65"/>
                </a:cxn>
                <a:cxn ang="0">
                  <a:pos x="71" y="56"/>
                </a:cxn>
                <a:cxn ang="0">
                  <a:pos x="62" y="22"/>
                </a:cxn>
                <a:cxn ang="0">
                  <a:pos x="21" y="17"/>
                </a:cxn>
                <a:cxn ang="0">
                  <a:pos x="10" y="57"/>
                </a:cxn>
                <a:cxn ang="0">
                  <a:pos x="10" y="57"/>
                </a:cxn>
                <a:cxn ang="0">
                  <a:pos x="6" y="65"/>
                </a:cxn>
                <a:cxn ang="0">
                  <a:pos x="13" y="58"/>
                </a:cxn>
                <a:cxn ang="0">
                  <a:pos x="14" y="58"/>
                </a:cxn>
                <a:cxn ang="0">
                  <a:pos x="14" y="58"/>
                </a:cxn>
                <a:cxn ang="0">
                  <a:pos x="14" y="56"/>
                </a:cxn>
                <a:cxn ang="0">
                  <a:pos x="16" y="43"/>
                </a:cxn>
                <a:cxn ang="0">
                  <a:pos x="19" y="40"/>
                </a:cxn>
                <a:cxn ang="0">
                  <a:pos x="51" y="32"/>
                </a:cxn>
                <a:cxn ang="0">
                  <a:pos x="67" y="58"/>
                </a:cxn>
                <a:cxn ang="0">
                  <a:pos x="67" y="58"/>
                </a:cxn>
                <a:cxn ang="0">
                  <a:pos x="69" y="58"/>
                </a:cxn>
                <a:cxn ang="0">
                  <a:pos x="70" y="58"/>
                </a:cxn>
                <a:cxn ang="0">
                  <a:pos x="73" y="60"/>
                </a:cxn>
                <a:cxn ang="0">
                  <a:pos x="75" y="65"/>
                </a:cxn>
                <a:cxn ang="0">
                  <a:pos x="73" y="70"/>
                </a:cxn>
                <a:cxn ang="0">
                  <a:pos x="70" y="72"/>
                </a:cxn>
                <a:cxn ang="0">
                  <a:pos x="69" y="72"/>
                </a:cxn>
                <a:cxn ang="0">
                  <a:pos x="67" y="72"/>
                </a:cxn>
                <a:cxn ang="0">
                  <a:pos x="67" y="74"/>
                </a:cxn>
                <a:cxn ang="0">
                  <a:pos x="58" y="94"/>
                </a:cxn>
                <a:cxn ang="0">
                  <a:pos x="50" y="99"/>
                </a:cxn>
                <a:cxn ang="0">
                  <a:pos x="41" y="101"/>
                </a:cxn>
                <a:cxn ang="0">
                  <a:pos x="32" y="99"/>
                </a:cxn>
                <a:cxn ang="0">
                  <a:pos x="24" y="94"/>
                </a:cxn>
                <a:cxn ang="0">
                  <a:pos x="15" y="74"/>
                </a:cxn>
                <a:cxn ang="0">
                  <a:pos x="15" y="72"/>
                </a:cxn>
                <a:cxn ang="0">
                  <a:pos x="13" y="72"/>
                </a:cxn>
                <a:cxn ang="0">
                  <a:pos x="8" y="65"/>
                </a:cxn>
                <a:cxn ang="0">
                  <a:pos x="10" y="60"/>
                </a:cxn>
                <a:cxn ang="0">
                  <a:pos x="13" y="58"/>
                </a:cxn>
              </a:cxnLst>
              <a:rect l="0" t="0" r="r" b="b"/>
              <a:pathLst>
                <a:path w="79" h="103">
                  <a:moveTo>
                    <a:pt x="6" y="65"/>
                  </a:moveTo>
                  <a:cubicBezTo>
                    <a:pt x="6" y="70"/>
                    <a:pt x="9" y="74"/>
                    <a:pt x="13" y="74"/>
                  </a:cubicBezTo>
                  <a:cubicBezTo>
                    <a:pt x="16" y="91"/>
                    <a:pt x="27" y="103"/>
                    <a:pt x="41" y="103"/>
                  </a:cubicBezTo>
                  <a:cubicBezTo>
                    <a:pt x="55" y="103"/>
                    <a:pt x="66" y="91"/>
                    <a:pt x="69" y="74"/>
                  </a:cubicBezTo>
                  <a:cubicBezTo>
                    <a:pt x="69" y="74"/>
                    <a:pt x="69" y="74"/>
                    <a:pt x="70" y="74"/>
                  </a:cubicBezTo>
                  <a:cubicBezTo>
                    <a:pt x="74" y="74"/>
                    <a:pt x="77" y="70"/>
                    <a:pt x="77" y="65"/>
                  </a:cubicBezTo>
                  <a:cubicBezTo>
                    <a:pt x="77" y="60"/>
                    <a:pt x="74" y="57"/>
                    <a:pt x="71" y="56"/>
                  </a:cubicBezTo>
                  <a:cubicBezTo>
                    <a:pt x="71" y="56"/>
                    <a:pt x="79" y="30"/>
                    <a:pt x="62" y="22"/>
                  </a:cubicBezTo>
                  <a:cubicBezTo>
                    <a:pt x="60" y="0"/>
                    <a:pt x="21" y="17"/>
                    <a:pt x="21" y="17"/>
                  </a:cubicBezTo>
                  <a:cubicBezTo>
                    <a:pt x="0" y="28"/>
                    <a:pt x="10" y="57"/>
                    <a:pt x="10" y="57"/>
                  </a:cubicBezTo>
                  <a:cubicBezTo>
                    <a:pt x="10" y="57"/>
                    <a:pt x="10" y="57"/>
                    <a:pt x="10" y="57"/>
                  </a:cubicBezTo>
                  <a:cubicBezTo>
                    <a:pt x="8" y="58"/>
                    <a:pt x="6" y="61"/>
                    <a:pt x="6" y="65"/>
                  </a:cubicBezTo>
                  <a:close/>
                  <a:moveTo>
                    <a:pt x="13" y="58"/>
                  </a:moveTo>
                  <a:cubicBezTo>
                    <a:pt x="13" y="58"/>
                    <a:pt x="13" y="58"/>
                    <a:pt x="14" y="58"/>
                  </a:cubicBezTo>
                  <a:cubicBezTo>
                    <a:pt x="14" y="58"/>
                    <a:pt x="14" y="58"/>
                    <a:pt x="14" y="58"/>
                  </a:cubicBezTo>
                  <a:cubicBezTo>
                    <a:pt x="14" y="56"/>
                    <a:pt x="14" y="56"/>
                    <a:pt x="14" y="56"/>
                  </a:cubicBezTo>
                  <a:cubicBezTo>
                    <a:pt x="16" y="43"/>
                    <a:pt x="16" y="43"/>
                    <a:pt x="16" y="43"/>
                  </a:cubicBezTo>
                  <a:cubicBezTo>
                    <a:pt x="18" y="41"/>
                    <a:pt x="19" y="40"/>
                    <a:pt x="19" y="40"/>
                  </a:cubicBezTo>
                  <a:cubicBezTo>
                    <a:pt x="37" y="41"/>
                    <a:pt x="51" y="32"/>
                    <a:pt x="51" y="32"/>
                  </a:cubicBezTo>
                  <a:cubicBezTo>
                    <a:pt x="63" y="23"/>
                    <a:pt x="67" y="58"/>
                    <a:pt x="67" y="58"/>
                  </a:cubicBezTo>
                  <a:cubicBezTo>
                    <a:pt x="67" y="58"/>
                    <a:pt x="67" y="58"/>
                    <a:pt x="67" y="58"/>
                  </a:cubicBezTo>
                  <a:cubicBezTo>
                    <a:pt x="69" y="58"/>
                    <a:pt x="69" y="58"/>
                    <a:pt x="69" y="58"/>
                  </a:cubicBezTo>
                  <a:cubicBezTo>
                    <a:pt x="69" y="58"/>
                    <a:pt x="69" y="58"/>
                    <a:pt x="70" y="58"/>
                  </a:cubicBezTo>
                  <a:cubicBezTo>
                    <a:pt x="71" y="58"/>
                    <a:pt x="72" y="58"/>
                    <a:pt x="73" y="60"/>
                  </a:cubicBezTo>
                  <a:cubicBezTo>
                    <a:pt x="74" y="61"/>
                    <a:pt x="75" y="63"/>
                    <a:pt x="75" y="65"/>
                  </a:cubicBezTo>
                  <a:cubicBezTo>
                    <a:pt x="75" y="67"/>
                    <a:pt x="74" y="69"/>
                    <a:pt x="73" y="70"/>
                  </a:cubicBezTo>
                  <a:cubicBezTo>
                    <a:pt x="72" y="71"/>
                    <a:pt x="71" y="72"/>
                    <a:pt x="70" y="72"/>
                  </a:cubicBezTo>
                  <a:cubicBezTo>
                    <a:pt x="70" y="72"/>
                    <a:pt x="69" y="72"/>
                    <a:pt x="69" y="72"/>
                  </a:cubicBezTo>
                  <a:cubicBezTo>
                    <a:pt x="67" y="72"/>
                    <a:pt x="67" y="72"/>
                    <a:pt x="67" y="72"/>
                  </a:cubicBezTo>
                  <a:cubicBezTo>
                    <a:pt x="67" y="74"/>
                    <a:pt x="67" y="74"/>
                    <a:pt x="67" y="74"/>
                  </a:cubicBezTo>
                  <a:cubicBezTo>
                    <a:pt x="66" y="81"/>
                    <a:pt x="63" y="89"/>
                    <a:pt x="58" y="94"/>
                  </a:cubicBezTo>
                  <a:cubicBezTo>
                    <a:pt x="56" y="96"/>
                    <a:pt x="53" y="98"/>
                    <a:pt x="50" y="99"/>
                  </a:cubicBezTo>
                  <a:cubicBezTo>
                    <a:pt x="47" y="101"/>
                    <a:pt x="44" y="101"/>
                    <a:pt x="41" y="101"/>
                  </a:cubicBezTo>
                  <a:cubicBezTo>
                    <a:pt x="38" y="101"/>
                    <a:pt x="35" y="101"/>
                    <a:pt x="32" y="99"/>
                  </a:cubicBezTo>
                  <a:cubicBezTo>
                    <a:pt x="29" y="98"/>
                    <a:pt x="27" y="96"/>
                    <a:pt x="24" y="94"/>
                  </a:cubicBezTo>
                  <a:cubicBezTo>
                    <a:pt x="19" y="89"/>
                    <a:pt x="16" y="81"/>
                    <a:pt x="15" y="74"/>
                  </a:cubicBezTo>
                  <a:cubicBezTo>
                    <a:pt x="15" y="72"/>
                    <a:pt x="15" y="72"/>
                    <a:pt x="15" y="72"/>
                  </a:cubicBezTo>
                  <a:cubicBezTo>
                    <a:pt x="13" y="72"/>
                    <a:pt x="13" y="72"/>
                    <a:pt x="13" y="72"/>
                  </a:cubicBezTo>
                  <a:cubicBezTo>
                    <a:pt x="10" y="72"/>
                    <a:pt x="8" y="69"/>
                    <a:pt x="8" y="65"/>
                  </a:cubicBezTo>
                  <a:cubicBezTo>
                    <a:pt x="8" y="63"/>
                    <a:pt x="9" y="61"/>
                    <a:pt x="10" y="60"/>
                  </a:cubicBezTo>
                  <a:cubicBezTo>
                    <a:pt x="11" y="58"/>
                    <a:pt x="12" y="58"/>
                    <a:pt x="13" y="58"/>
                  </a:cubicBezTo>
                  <a:close/>
                </a:path>
              </a:pathLst>
            </a:custGeom>
            <a:grpFill/>
            <a:ln w="9525">
              <a:noFill/>
              <a:round/>
              <a:headEnd/>
              <a:tailEnd/>
            </a:ln>
          </p:spPr>
          <p:txBody>
            <a:bodyPr vert="horz" wrap="square" lIns="68579" tIns="34289" rIns="68579" bIns="34289" numCol="1" anchor="t" anchorCtr="0" compatLnSpc="1">
              <a:prstTxWarp prst="textNoShape">
                <a:avLst/>
              </a:prstTxWarp>
            </a:bodyPr>
            <a:lstStyle/>
            <a:p>
              <a:endParaRPr lang="en-US" sz="3600"/>
            </a:p>
          </p:txBody>
        </p:sp>
        <p:sp>
          <p:nvSpPr>
            <p:cNvPr id="124" name="Freeform 261">
              <a:extLst>
                <a:ext uri="{FF2B5EF4-FFF2-40B4-BE49-F238E27FC236}">
                  <a16:creationId xmlns:a16="http://schemas.microsoft.com/office/drawing/2014/main" id="{64CBF87A-4910-A063-47B9-12CA73133451}"/>
                </a:ext>
              </a:extLst>
            </p:cNvPr>
            <p:cNvSpPr>
              <a:spLocks noEditPoints="1"/>
            </p:cNvSpPr>
            <p:nvPr/>
          </p:nvSpPr>
          <p:spPr bwMode="auto">
            <a:xfrm>
              <a:off x="2463801" y="469901"/>
              <a:ext cx="100013" cy="33338"/>
            </a:xfrm>
            <a:custGeom>
              <a:avLst/>
              <a:gdLst/>
              <a:ahLst/>
              <a:cxnLst>
                <a:cxn ang="0">
                  <a:pos x="5" y="16"/>
                </a:cxn>
                <a:cxn ang="0">
                  <a:pos x="17" y="16"/>
                </a:cxn>
                <a:cxn ang="0">
                  <a:pos x="21" y="12"/>
                </a:cxn>
                <a:cxn ang="0">
                  <a:pos x="21" y="8"/>
                </a:cxn>
                <a:cxn ang="0">
                  <a:pos x="26" y="8"/>
                </a:cxn>
                <a:cxn ang="0">
                  <a:pos x="26" y="12"/>
                </a:cxn>
                <a:cxn ang="0">
                  <a:pos x="30" y="16"/>
                </a:cxn>
                <a:cxn ang="0">
                  <a:pos x="42" y="16"/>
                </a:cxn>
                <a:cxn ang="0">
                  <a:pos x="47" y="12"/>
                </a:cxn>
                <a:cxn ang="0">
                  <a:pos x="47" y="4"/>
                </a:cxn>
                <a:cxn ang="0">
                  <a:pos x="42" y="0"/>
                </a:cxn>
                <a:cxn ang="0">
                  <a:pos x="30" y="0"/>
                </a:cxn>
                <a:cxn ang="0">
                  <a:pos x="26" y="4"/>
                </a:cxn>
                <a:cxn ang="0">
                  <a:pos x="26" y="7"/>
                </a:cxn>
                <a:cxn ang="0">
                  <a:pos x="21" y="7"/>
                </a:cxn>
                <a:cxn ang="0">
                  <a:pos x="21" y="4"/>
                </a:cxn>
                <a:cxn ang="0">
                  <a:pos x="17" y="0"/>
                </a:cxn>
                <a:cxn ang="0">
                  <a:pos x="5" y="0"/>
                </a:cxn>
                <a:cxn ang="0">
                  <a:pos x="0" y="4"/>
                </a:cxn>
                <a:cxn ang="0">
                  <a:pos x="0" y="12"/>
                </a:cxn>
                <a:cxn ang="0">
                  <a:pos x="5" y="16"/>
                </a:cxn>
                <a:cxn ang="0">
                  <a:pos x="27" y="4"/>
                </a:cxn>
                <a:cxn ang="0">
                  <a:pos x="30" y="1"/>
                </a:cxn>
                <a:cxn ang="0">
                  <a:pos x="42" y="1"/>
                </a:cxn>
                <a:cxn ang="0">
                  <a:pos x="46" y="4"/>
                </a:cxn>
                <a:cxn ang="0">
                  <a:pos x="46" y="12"/>
                </a:cxn>
                <a:cxn ang="0">
                  <a:pos x="42" y="15"/>
                </a:cxn>
                <a:cxn ang="0">
                  <a:pos x="30" y="15"/>
                </a:cxn>
                <a:cxn ang="0">
                  <a:pos x="27" y="12"/>
                </a:cxn>
                <a:cxn ang="0">
                  <a:pos x="27" y="4"/>
                </a:cxn>
                <a:cxn ang="0">
                  <a:pos x="1" y="4"/>
                </a:cxn>
                <a:cxn ang="0">
                  <a:pos x="5" y="1"/>
                </a:cxn>
                <a:cxn ang="0">
                  <a:pos x="17" y="1"/>
                </a:cxn>
                <a:cxn ang="0">
                  <a:pos x="20" y="4"/>
                </a:cxn>
                <a:cxn ang="0">
                  <a:pos x="20" y="7"/>
                </a:cxn>
                <a:cxn ang="0">
                  <a:pos x="20" y="8"/>
                </a:cxn>
                <a:cxn ang="0">
                  <a:pos x="20" y="12"/>
                </a:cxn>
                <a:cxn ang="0">
                  <a:pos x="17" y="15"/>
                </a:cxn>
                <a:cxn ang="0">
                  <a:pos x="5" y="15"/>
                </a:cxn>
                <a:cxn ang="0">
                  <a:pos x="1" y="12"/>
                </a:cxn>
                <a:cxn ang="0">
                  <a:pos x="1" y="4"/>
                </a:cxn>
              </a:cxnLst>
              <a:rect l="0" t="0" r="r" b="b"/>
              <a:pathLst>
                <a:path w="47" h="16">
                  <a:moveTo>
                    <a:pt x="5" y="16"/>
                  </a:moveTo>
                  <a:cubicBezTo>
                    <a:pt x="17" y="16"/>
                    <a:pt x="17" y="16"/>
                    <a:pt x="17" y="16"/>
                  </a:cubicBezTo>
                  <a:cubicBezTo>
                    <a:pt x="19" y="16"/>
                    <a:pt x="21" y="14"/>
                    <a:pt x="21" y="12"/>
                  </a:cubicBezTo>
                  <a:cubicBezTo>
                    <a:pt x="21" y="8"/>
                    <a:pt x="21" y="8"/>
                    <a:pt x="21" y="8"/>
                  </a:cubicBezTo>
                  <a:cubicBezTo>
                    <a:pt x="26" y="8"/>
                    <a:pt x="26" y="8"/>
                    <a:pt x="26" y="8"/>
                  </a:cubicBezTo>
                  <a:cubicBezTo>
                    <a:pt x="26" y="12"/>
                    <a:pt x="26" y="12"/>
                    <a:pt x="26" y="12"/>
                  </a:cubicBezTo>
                  <a:cubicBezTo>
                    <a:pt x="26" y="14"/>
                    <a:pt x="28" y="16"/>
                    <a:pt x="30" y="16"/>
                  </a:cubicBezTo>
                  <a:cubicBezTo>
                    <a:pt x="42" y="16"/>
                    <a:pt x="42" y="16"/>
                    <a:pt x="42" y="16"/>
                  </a:cubicBezTo>
                  <a:cubicBezTo>
                    <a:pt x="45" y="16"/>
                    <a:pt x="47" y="14"/>
                    <a:pt x="47" y="12"/>
                  </a:cubicBezTo>
                  <a:cubicBezTo>
                    <a:pt x="47" y="4"/>
                    <a:pt x="47" y="4"/>
                    <a:pt x="47" y="4"/>
                  </a:cubicBezTo>
                  <a:cubicBezTo>
                    <a:pt x="47" y="2"/>
                    <a:pt x="45" y="0"/>
                    <a:pt x="42" y="0"/>
                  </a:cubicBezTo>
                  <a:cubicBezTo>
                    <a:pt x="30" y="0"/>
                    <a:pt x="30" y="0"/>
                    <a:pt x="30" y="0"/>
                  </a:cubicBezTo>
                  <a:cubicBezTo>
                    <a:pt x="28" y="0"/>
                    <a:pt x="26" y="2"/>
                    <a:pt x="26" y="4"/>
                  </a:cubicBezTo>
                  <a:cubicBezTo>
                    <a:pt x="26" y="7"/>
                    <a:pt x="26" y="7"/>
                    <a:pt x="26" y="7"/>
                  </a:cubicBezTo>
                  <a:cubicBezTo>
                    <a:pt x="21" y="7"/>
                    <a:pt x="21" y="7"/>
                    <a:pt x="21" y="7"/>
                  </a:cubicBezTo>
                  <a:cubicBezTo>
                    <a:pt x="21" y="4"/>
                    <a:pt x="21" y="4"/>
                    <a:pt x="21" y="4"/>
                  </a:cubicBezTo>
                  <a:cubicBezTo>
                    <a:pt x="21" y="2"/>
                    <a:pt x="19" y="0"/>
                    <a:pt x="17" y="0"/>
                  </a:cubicBezTo>
                  <a:cubicBezTo>
                    <a:pt x="5" y="0"/>
                    <a:pt x="5" y="0"/>
                    <a:pt x="5" y="0"/>
                  </a:cubicBezTo>
                  <a:cubicBezTo>
                    <a:pt x="2" y="0"/>
                    <a:pt x="0" y="2"/>
                    <a:pt x="0" y="4"/>
                  </a:cubicBezTo>
                  <a:cubicBezTo>
                    <a:pt x="0" y="12"/>
                    <a:pt x="0" y="12"/>
                    <a:pt x="0" y="12"/>
                  </a:cubicBezTo>
                  <a:cubicBezTo>
                    <a:pt x="0" y="14"/>
                    <a:pt x="2" y="16"/>
                    <a:pt x="5" y="16"/>
                  </a:cubicBezTo>
                  <a:close/>
                  <a:moveTo>
                    <a:pt x="27" y="4"/>
                  </a:moveTo>
                  <a:cubicBezTo>
                    <a:pt x="27" y="2"/>
                    <a:pt x="28" y="1"/>
                    <a:pt x="30" y="1"/>
                  </a:cubicBezTo>
                  <a:cubicBezTo>
                    <a:pt x="42" y="1"/>
                    <a:pt x="42" y="1"/>
                    <a:pt x="42" y="1"/>
                  </a:cubicBezTo>
                  <a:cubicBezTo>
                    <a:pt x="44" y="1"/>
                    <a:pt x="46" y="2"/>
                    <a:pt x="46" y="4"/>
                  </a:cubicBezTo>
                  <a:cubicBezTo>
                    <a:pt x="46" y="12"/>
                    <a:pt x="46" y="12"/>
                    <a:pt x="46" y="12"/>
                  </a:cubicBezTo>
                  <a:cubicBezTo>
                    <a:pt x="46" y="14"/>
                    <a:pt x="44" y="15"/>
                    <a:pt x="42" y="15"/>
                  </a:cubicBezTo>
                  <a:cubicBezTo>
                    <a:pt x="30" y="15"/>
                    <a:pt x="30" y="15"/>
                    <a:pt x="30" y="15"/>
                  </a:cubicBezTo>
                  <a:cubicBezTo>
                    <a:pt x="28" y="15"/>
                    <a:pt x="27" y="14"/>
                    <a:pt x="27" y="12"/>
                  </a:cubicBezTo>
                  <a:lnTo>
                    <a:pt x="27" y="4"/>
                  </a:lnTo>
                  <a:close/>
                  <a:moveTo>
                    <a:pt x="1" y="4"/>
                  </a:moveTo>
                  <a:cubicBezTo>
                    <a:pt x="1" y="2"/>
                    <a:pt x="3" y="1"/>
                    <a:pt x="5" y="1"/>
                  </a:cubicBezTo>
                  <a:cubicBezTo>
                    <a:pt x="17" y="1"/>
                    <a:pt x="17" y="1"/>
                    <a:pt x="17" y="1"/>
                  </a:cubicBezTo>
                  <a:cubicBezTo>
                    <a:pt x="19" y="1"/>
                    <a:pt x="20" y="2"/>
                    <a:pt x="20" y="4"/>
                  </a:cubicBezTo>
                  <a:cubicBezTo>
                    <a:pt x="20" y="7"/>
                    <a:pt x="20" y="7"/>
                    <a:pt x="20" y="7"/>
                  </a:cubicBezTo>
                  <a:cubicBezTo>
                    <a:pt x="20" y="8"/>
                    <a:pt x="20" y="8"/>
                    <a:pt x="20" y="8"/>
                  </a:cubicBezTo>
                  <a:cubicBezTo>
                    <a:pt x="20" y="12"/>
                    <a:pt x="20" y="12"/>
                    <a:pt x="20" y="12"/>
                  </a:cubicBezTo>
                  <a:cubicBezTo>
                    <a:pt x="20" y="14"/>
                    <a:pt x="19" y="15"/>
                    <a:pt x="17" y="15"/>
                  </a:cubicBezTo>
                  <a:cubicBezTo>
                    <a:pt x="5" y="15"/>
                    <a:pt x="5" y="15"/>
                    <a:pt x="5" y="15"/>
                  </a:cubicBezTo>
                  <a:cubicBezTo>
                    <a:pt x="3" y="15"/>
                    <a:pt x="1" y="14"/>
                    <a:pt x="1" y="12"/>
                  </a:cubicBezTo>
                  <a:lnTo>
                    <a:pt x="1" y="4"/>
                  </a:lnTo>
                  <a:close/>
                </a:path>
              </a:pathLst>
            </a:custGeom>
            <a:grpFill/>
            <a:ln w="9525">
              <a:noFill/>
              <a:round/>
              <a:headEnd/>
              <a:tailEnd/>
            </a:ln>
          </p:spPr>
          <p:txBody>
            <a:bodyPr vert="horz" wrap="square" lIns="68579" tIns="34289" rIns="68579" bIns="34289" numCol="1" anchor="t" anchorCtr="0" compatLnSpc="1">
              <a:prstTxWarp prst="textNoShape">
                <a:avLst/>
              </a:prstTxWarp>
            </a:bodyPr>
            <a:lstStyle/>
            <a:p>
              <a:endParaRPr lang="en-US" sz="3600"/>
            </a:p>
          </p:txBody>
        </p:sp>
        <p:sp>
          <p:nvSpPr>
            <p:cNvPr id="125" name="Freeform 262">
              <a:extLst>
                <a:ext uri="{FF2B5EF4-FFF2-40B4-BE49-F238E27FC236}">
                  <a16:creationId xmlns:a16="http://schemas.microsoft.com/office/drawing/2014/main" id="{0E612F6D-3FF0-291C-2111-C099C406FBB3}"/>
                </a:ext>
              </a:extLst>
            </p:cNvPr>
            <p:cNvSpPr>
              <a:spLocks/>
            </p:cNvSpPr>
            <p:nvPr/>
          </p:nvSpPr>
          <p:spPr bwMode="auto">
            <a:xfrm>
              <a:off x="2390776" y="579439"/>
              <a:ext cx="249238" cy="185738"/>
            </a:xfrm>
            <a:custGeom>
              <a:avLst/>
              <a:gdLst/>
              <a:ahLst/>
              <a:cxnLst>
                <a:cxn ang="0">
                  <a:pos x="117" y="28"/>
                </a:cxn>
                <a:cxn ang="0">
                  <a:pos x="116" y="28"/>
                </a:cxn>
                <a:cxn ang="0">
                  <a:pos x="90" y="0"/>
                </a:cxn>
                <a:cxn ang="0">
                  <a:pos x="65" y="42"/>
                </a:cxn>
                <a:cxn ang="0">
                  <a:pos x="62" y="23"/>
                </a:cxn>
                <a:cxn ang="0">
                  <a:pos x="66" y="17"/>
                </a:cxn>
                <a:cxn ang="0">
                  <a:pos x="58" y="10"/>
                </a:cxn>
                <a:cxn ang="0">
                  <a:pos x="51" y="17"/>
                </a:cxn>
                <a:cxn ang="0">
                  <a:pos x="55" y="23"/>
                </a:cxn>
                <a:cxn ang="0">
                  <a:pos x="52" y="42"/>
                </a:cxn>
                <a:cxn ang="0">
                  <a:pos x="27" y="0"/>
                </a:cxn>
                <a:cxn ang="0">
                  <a:pos x="1" y="28"/>
                </a:cxn>
                <a:cxn ang="0">
                  <a:pos x="0" y="28"/>
                </a:cxn>
                <a:cxn ang="0">
                  <a:pos x="0" y="64"/>
                </a:cxn>
                <a:cxn ang="0">
                  <a:pos x="1" y="64"/>
                </a:cxn>
                <a:cxn ang="0">
                  <a:pos x="0" y="64"/>
                </a:cxn>
                <a:cxn ang="0">
                  <a:pos x="58" y="87"/>
                </a:cxn>
                <a:cxn ang="0">
                  <a:pos x="117" y="64"/>
                </a:cxn>
                <a:cxn ang="0">
                  <a:pos x="116" y="64"/>
                </a:cxn>
                <a:cxn ang="0">
                  <a:pos x="117" y="64"/>
                </a:cxn>
                <a:cxn ang="0">
                  <a:pos x="117" y="28"/>
                </a:cxn>
              </a:cxnLst>
              <a:rect l="0" t="0" r="r" b="b"/>
              <a:pathLst>
                <a:path w="117" h="87">
                  <a:moveTo>
                    <a:pt x="117" y="28"/>
                  </a:moveTo>
                  <a:cubicBezTo>
                    <a:pt x="116" y="28"/>
                    <a:pt x="116" y="28"/>
                    <a:pt x="116" y="28"/>
                  </a:cubicBezTo>
                  <a:cubicBezTo>
                    <a:pt x="114" y="16"/>
                    <a:pt x="104" y="6"/>
                    <a:pt x="90" y="0"/>
                  </a:cubicBezTo>
                  <a:cubicBezTo>
                    <a:pt x="65" y="42"/>
                    <a:pt x="65" y="42"/>
                    <a:pt x="65" y="42"/>
                  </a:cubicBezTo>
                  <a:cubicBezTo>
                    <a:pt x="62" y="23"/>
                    <a:pt x="62" y="23"/>
                    <a:pt x="62" y="23"/>
                  </a:cubicBezTo>
                  <a:cubicBezTo>
                    <a:pt x="64" y="22"/>
                    <a:pt x="66" y="20"/>
                    <a:pt x="66" y="17"/>
                  </a:cubicBezTo>
                  <a:cubicBezTo>
                    <a:pt x="66" y="13"/>
                    <a:pt x="62" y="10"/>
                    <a:pt x="58" y="10"/>
                  </a:cubicBezTo>
                  <a:cubicBezTo>
                    <a:pt x="54" y="10"/>
                    <a:pt x="51" y="13"/>
                    <a:pt x="51" y="17"/>
                  </a:cubicBezTo>
                  <a:cubicBezTo>
                    <a:pt x="51" y="20"/>
                    <a:pt x="53" y="22"/>
                    <a:pt x="55" y="23"/>
                  </a:cubicBezTo>
                  <a:cubicBezTo>
                    <a:pt x="52" y="42"/>
                    <a:pt x="52" y="42"/>
                    <a:pt x="52" y="42"/>
                  </a:cubicBezTo>
                  <a:cubicBezTo>
                    <a:pt x="27" y="0"/>
                    <a:pt x="27" y="0"/>
                    <a:pt x="27" y="0"/>
                  </a:cubicBezTo>
                  <a:cubicBezTo>
                    <a:pt x="13" y="6"/>
                    <a:pt x="3" y="16"/>
                    <a:pt x="1" y="28"/>
                  </a:cubicBezTo>
                  <a:cubicBezTo>
                    <a:pt x="0" y="28"/>
                    <a:pt x="0" y="28"/>
                    <a:pt x="0" y="28"/>
                  </a:cubicBezTo>
                  <a:cubicBezTo>
                    <a:pt x="0" y="64"/>
                    <a:pt x="0" y="64"/>
                    <a:pt x="0" y="64"/>
                  </a:cubicBezTo>
                  <a:cubicBezTo>
                    <a:pt x="1" y="64"/>
                    <a:pt x="1" y="64"/>
                    <a:pt x="1" y="64"/>
                  </a:cubicBezTo>
                  <a:cubicBezTo>
                    <a:pt x="0" y="64"/>
                    <a:pt x="0" y="64"/>
                    <a:pt x="0" y="64"/>
                  </a:cubicBezTo>
                  <a:cubicBezTo>
                    <a:pt x="0" y="77"/>
                    <a:pt x="26" y="87"/>
                    <a:pt x="58" y="87"/>
                  </a:cubicBezTo>
                  <a:cubicBezTo>
                    <a:pt x="91" y="87"/>
                    <a:pt x="117" y="77"/>
                    <a:pt x="117" y="64"/>
                  </a:cubicBezTo>
                  <a:cubicBezTo>
                    <a:pt x="117" y="64"/>
                    <a:pt x="117" y="64"/>
                    <a:pt x="116" y="64"/>
                  </a:cubicBezTo>
                  <a:cubicBezTo>
                    <a:pt x="117" y="64"/>
                    <a:pt x="117" y="64"/>
                    <a:pt x="117" y="64"/>
                  </a:cubicBezTo>
                  <a:lnTo>
                    <a:pt x="117" y="28"/>
                  </a:lnTo>
                  <a:close/>
                </a:path>
              </a:pathLst>
            </a:custGeom>
            <a:grpFill/>
            <a:ln w="9525">
              <a:noFill/>
              <a:round/>
              <a:headEnd/>
              <a:tailEnd/>
            </a:ln>
          </p:spPr>
          <p:txBody>
            <a:bodyPr vert="horz" wrap="square" lIns="68579" tIns="34289" rIns="68579" bIns="34289" numCol="1" anchor="t" anchorCtr="0" compatLnSpc="1">
              <a:prstTxWarp prst="textNoShape">
                <a:avLst/>
              </a:prstTxWarp>
            </a:bodyPr>
            <a:lstStyle/>
            <a:p>
              <a:endParaRPr lang="en-US" sz="3600" dirty="0"/>
            </a:p>
          </p:txBody>
        </p:sp>
      </p:grpSp>
      <p:grpSp>
        <p:nvGrpSpPr>
          <p:cNvPr id="126" name="Group 454">
            <a:extLst>
              <a:ext uri="{FF2B5EF4-FFF2-40B4-BE49-F238E27FC236}">
                <a16:creationId xmlns:a16="http://schemas.microsoft.com/office/drawing/2014/main" id="{E339EFC3-BEE8-5FE7-15FC-6DE7A2D19334}"/>
              </a:ext>
            </a:extLst>
          </p:cNvPr>
          <p:cNvGrpSpPr/>
          <p:nvPr/>
        </p:nvGrpSpPr>
        <p:grpSpPr>
          <a:xfrm>
            <a:off x="3602802" y="8901498"/>
            <a:ext cx="361780" cy="299525"/>
            <a:chOff x="5229226" y="4214813"/>
            <a:chExt cx="473075" cy="406400"/>
          </a:xfrm>
          <a:solidFill>
            <a:schemeClr val="accent2"/>
          </a:solidFill>
        </p:grpSpPr>
        <p:sp>
          <p:nvSpPr>
            <p:cNvPr id="127" name="Freeform 5">
              <a:extLst>
                <a:ext uri="{FF2B5EF4-FFF2-40B4-BE49-F238E27FC236}">
                  <a16:creationId xmlns:a16="http://schemas.microsoft.com/office/drawing/2014/main" id="{87BD6448-981F-FE05-76EF-304B87AB5A45}"/>
                </a:ext>
              </a:extLst>
            </p:cNvPr>
            <p:cNvSpPr>
              <a:spLocks/>
            </p:cNvSpPr>
            <p:nvPr/>
          </p:nvSpPr>
          <p:spPr bwMode="auto">
            <a:xfrm>
              <a:off x="5481638" y="4214813"/>
              <a:ext cx="169863" cy="187325"/>
            </a:xfrm>
            <a:custGeom>
              <a:avLst/>
              <a:gdLst/>
              <a:ahLst/>
              <a:cxnLst>
                <a:cxn ang="0">
                  <a:pos x="46" y="243"/>
                </a:cxn>
                <a:cxn ang="0">
                  <a:pos x="170" y="367"/>
                </a:cxn>
                <a:cxn ang="0">
                  <a:pos x="289" y="243"/>
                </a:cxn>
                <a:cxn ang="0">
                  <a:pos x="326" y="202"/>
                </a:cxn>
                <a:cxn ang="0">
                  <a:pos x="307" y="142"/>
                </a:cxn>
                <a:cxn ang="0">
                  <a:pos x="167" y="0"/>
                </a:cxn>
                <a:cxn ang="0">
                  <a:pos x="27" y="142"/>
                </a:cxn>
                <a:cxn ang="0">
                  <a:pos x="7" y="202"/>
                </a:cxn>
                <a:cxn ang="0">
                  <a:pos x="46" y="243"/>
                </a:cxn>
              </a:cxnLst>
              <a:rect l="0" t="0" r="r" b="b"/>
              <a:pathLst>
                <a:path w="333" h="367">
                  <a:moveTo>
                    <a:pt x="46" y="243"/>
                  </a:moveTo>
                  <a:cubicBezTo>
                    <a:pt x="71" y="307"/>
                    <a:pt x="118" y="367"/>
                    <a:pt x="170" y="367"/>
                  </a:cubicBezTo>
                  <a:cubicBezTo>
                    <a:pt x="222" y="367"/>
                    <a:pt x="266" y="307"/>
                    <a:pt x="289" y="243"/>
                  </a:cubicBezTo>
                  <a:cubicBezTo>
                    <a:pt x="305" y="241"/>
                    <a:pt x="320" y="225"/>
                    <a:pt x="326" y="202"/>
                  </a:cubicBezTo>
                  <a:cubicBezTo>
                    <a:pt x="333" y="175"/>
                    <a:pt x="325" y="148"/>
                    <a:pt x="307" y="142"/>
                  </a:cubicBezTo>
                  <a:cubicBezTo>
                    <a:pt x="302" y="63"/>
                    <a:pt x="241" y="0"/>
                    <a:pt x="167" y="0"/>
                  </a:cubicBezTo>
                  <a:cubicBezTo>
                    <a:pt x="92" y="0"/>
                    <a:pt x="31" y="63"/>
                    <a:pt x="27" y="142"/>
                  </a:cubicBezTo>
                  <a:cubicBezTo>
                    <a:pt x="9" y="148"/>
                    <a:pt x="0" y="175"/>
                    <a:pt x="7" y="202"/>
                  </a:cubicBezTo>
                  <a:cubicBezTo>
                    <a:pt x="13" y="226"/>
                    <a:pt x="30" y="242"/>
                    <a:pt x="46" y="243"/>
                  </a:cubicBezTo>
                  <a:close/>
                </a:path>
              </a:pathLst>
            </a:custGeom>
            <a:grpFill/>
            <a:ln w="9525">
              <a:noFill/>
              <a:round/>
              <a:headEnd/>
              <a:tailEnd/>
            </a:ln>
          </p:spPr>
          <p:txBody>
            <a:bodyPr vert="horz" wrap="square" lIns="68579" tIns="34289" rIns="68579" bIns="34289" numCol="1" anchor="t" anchorCtr="0" compatLnSpc="1">
              <a:prstTxWarp prst="textNoShape">
                <a:avLst/>
              </a:prstTxWarp>
            </a:bodyPr>
            <a:lstStyle/>
            <a:p>
              <a:endParaRPr lang="en-US" sz="3600"/>
            </a:p>
          </p:txBody>
        </p:sp>
        <p:sp>
          <p:nvSpPr>
            <p:cNvPr id="128" name="Freeform 6">
              <a:extLst>
                <a:ext uri="{FF2B5EF4-FFF2-40B4-BE49-F238E27FC236}">
                  <a16:creationId xmlns:a16="http://schemas.microsoft.com/office/drawing/2014/main" id="{3CB06271-5C6A-8B8A-98BB-AD7B6CD10C5B}"/>
                </a:ext>
              </a:extLst>
            </p:cNvPr>
            <p:cNvSpPr>
              <a:spLocks/>
            </p:cNvSpPr>
            <p:nvPr/>
          </p:nvSpPr>
          <p:spPr bwMode="auto">
            <a:xfrm>
              <a:off x="5280026" y="4214813"/>
              <a:ext cx="169863" cy="187325"/>
            </a:xfrm>
            <a:custGeom>
              <a:avLst/>
              <a:gdLst/>
              <a:ahLst/>
              <a:cxnLst>
                <a:cxn ang="0">
                  <a:pos x="46" y="243"/>
                </a:cxn>
                <a:cxn ang="0">
                  <a:pos x="170" y="367"/>
                </a:cxn>
                <a:cxn ang="0">
                  <a:pos x="290" y="243"/>
                </a:cxn>
                <a:cxn ang="0">
                  <a:pos x="326" y="202"/>
                </a:cxn>
                <a:cxn ang="0">
                  <a:pos x="307" y="142"/>
                </a:cxn>
                <a:cxn ang="0">
                  <a:pos x="167" y="0"/>
                </a:cxn>
                <a:cxn ang="0">
                  <a:pos x="27" y="142"/>
                </a:cxn>
                <a:cxn ang="0">
                  <a:pos x="7" y="202"/>
                </a:cxn>
                <a:cxn ang="0">
                  <a:pos x="46" y="243"/>
                </a:cxn>
              </a:cxnLst>
              <a:rect l="0" t="0" r="r" b="b"/>
              <a:pathLst>
                <a:path w="333" h="367">
                  <a:moveTo>
                    <a:pt x="46" y="243"/>
                  </a:moveTo>
                  <a:cubicBezTo>
                    <a:pt x="71" y="307"/>
                    <a:pt x="118" y="367"/>
                    <a:pt x="170" y="367"/>
                  </a:cubicBezTo>
                  <a:cubicBezTo>
                    <a:pt x="223" y="367"/>
                    <a:pt x="267" y="307"/>
                    <a:pt x="290" y="243"/>
                  </a:cubicBezTo>
                  <a:cubicBezTo>
                    <a:pt x="305" y="241"/>
                    <a:pt x="320" y="225"/>
                    <a:pt x="326" y="202"/>
                  </a:cubicBezTo>
                  <a:cubicBezTo>
                    <a:pt x="333" y="175"/>
                    <a:pt x="325" y="148"/>
                    <a:pt x="307" y="142"/>
                  </a:cubicBezTo>
                  <a:cubicBezTo>
                    <a:pt x="302" y="63"/>
                    <a:pt x="241" y="0"/>
                    <a:pt x="167" y="0"/>
                  </a:cubicBezTo>
                  <a:cubicBezTo>
                    <a:pt x="92" y="0"/>
                    <a:pt x="31" y="63"/>
                    <a:pt x="27" y="142"/>
                  </a:cubicBezTo>
                  <a:cubicBezTo>
                    <a:pt x="9" y="148"/>
                    <a:pt x="0" y="175"/>
                    <a:pt x="7" y="202"/>
                  </a:cubicBezTo>
                  <a:cubicBezTo>
                    <a:pt x="13" y="226"/>
                    <a:pt x="30" y="242"/>
                    <a:pt x="46" y="243"/>
                  </a:cubicBezTo>
                  <a:close/>
                </a:path>
              </a:pathLst>
            </a:custGeom>
            <a:grpFill/>
            <a:ln w="9525">
              <a:noFill/>
              <a:round/>
              <a:headEnd/>
              <a:tailEnd/>
            </a:ln>
          </p:spPr>
          <p:txBody>
            <a:bodyPr vert="horz" wrap="square" lIns="68579" tIns="34289" rIns="68579" bIns="34289" numCol="1" anchor="t" anchorCtr="0" compatLnSpc="1">
              <a:prstTxWarp prst="textNoShape">
                <a:avLst/>
              </a:prstTxWarp>
            </a:bodyPr>
            <a:lstStyle/>
            <a:p>
              <a:endParaRPr lang="en-US" sz="3600"/>
            </a:p>
          </p:txBody>
        </p:sp>
        <p:sp>
          <p:nvSpPr>
            <p:cNvPr id="129" name="Freeform 7">
              <a:extLst>
                <a:ext uri="{FF2B5EF4-FFF2-40B4-BE49-F238E27FC236}">
                  <a16:creationId xmlns:a16="http://schemas.microsoft.com/office/drawing/2014/main" id="{F9B09476-808B-BAC3-2C15-54F6479E0DB2}"/>
                </a:ext>
              </a:extLst>
            </p:cNvPr>
            <p:cNvSpPr>
              <a:spLocks/>
            </p:cNvSpPr>
            <p:nvPr/>
          </p:nvSpPr>
          <p:spPr bwMode="auto">
            <a:xfrm>
              <a:off x="5478463" y="4394200"/>
              <a:ext cx="223838" cy="227013"/>
            </a:xfrm>
            <a:custGeom>
              <a:avLst/>
              <a:gdLst/>
              <a:ahLst/>
              <a:cxnLst>
                <a:cxn ang="0">
                  <a:pos x="435" y="125"/>
                </a:cxn>
                <a:cxn ang="0">
                  <a:pos x="317" y="0"/>
                </a:cxn>
                <a:cxn ang="0">
                  <a:pos x="204" y="191"/>
                </a:cxn>
                <a:cxn ang="0">
                  <a:pos x="190" y="105"/>
                </a:cxn>
                <a:cxn ang="0">
                  <a:pos x="206" y="77"/>
                </a:cxn>
                <a:cxn ang="0">
                  <a:pos x="173" y="45"/>
                </a:cxn>
                <a:cxn ang="0">
                  <a:pos x="141" y="77"/>
                </a:cxn>
                <a:cxn ang="0">
                  <a:pos x="156" y="105"/>
                </a:cxn>
                <a:cxn ang="0">
                  <a:pos x="142" y="189"/>
                </a:cxn>
                <a:cxn ang="0">
                  <a:pos x="30" y="0"/>
                </a:cxn>
                <a:cxn ang="0">
                  <a:pos x="0" y="15"/>
                </a:cxn>
                <a:cxn ang="0">
                  <a:pos x="67" y="120"/>
                </a:cxn>
                <a:cxn ang="0">
                  <a:pos x="67" y="123"/>
                </a:cxn>
                <a:cxn ang="0">
                  <a:pos x="69" y="430"/>
                </a:cxn>
                <a:cxn ang="0">
                  <a:pos x="174" y="444"/>
                </a:cxn>
                <a:cxn ang="0">
                  <a:pos x="436" y="402"/>
                </a:cxn>
                <a:cxn ang="0">
                  <a:pos x="437" y="402"/>
                </a:cxn>
                <a:cxn ang="0">
                  <a:pos x="437" y="125"/>
                </a:cxn>
                <a:cxn ang="0">
                  <a:pos x="435" y="125"/>
                </a:cxn>
              </a:cxnLst>
              <a:rect l="0" t="0" r="r" b="b"/>
              <a:pathLst>
                <a:path w="437" h="444">
                  <a:moveTo>
                    <a:pt x="435" y="125"/>
                  </a:moveTo>
                  <a:cubicBezTo>
                    <a:pt x="425" y="73"/>
                    <a:pt x="381" y="28"/>
                    <a:pt x="317" y="0"/>
                  </a:cubicBezTo>
                  <a:cubicBezTo>
                    <a:pt x="204" y="191"/>
                    <a:pt x="204" y="191"/>
                    <a:pt x="204" y="191"/>
                  </a:cubicBezTo>
                  <a:cubicBezTo>
                    <a:pt x="190" y="105"/>
                    <a:pt x="190" y="105"/>
                    <a:pt x="190" y="105"/>
                  </a:cubicBezTo>
                  <a:cubicBezTo>
                    <a:pt x="199" y="99"/>
                    <a:pt x="206" y="89"/>
                    <a:pt x="206" y="77"/>
                  </a:cubicBezTo>
                  <a:cubicBezTo>
                    <a:pt x="206" y="60"/>
                    <a:pt x="191" y="45"/>
                    <a:pt x="173" y="45"/>
                  </a:cubicBezTo>
                  <a:cubicBezTo>
                    <a:pt x="155" y="45"/>
                    <a:pt x="141" y="60"/>
                    <a:pt x="141" y="77"/>
                  </a:cubicBezTo>
                  <a:cubicBezTo>
                    <a:pt x="141" y="89"/>
                    <a:pt x="147" y="99"/>
                    <a:pt x="156" y="105"/>
                  </a:cubicBezTo>
                  <a:cubicBezTo>
                    <a:pt x="142" y="189"/>
                    <a:pt x="142" y="189"/>
                    <a:pt x="142" y="189"/>
                  </a:cubicBezTo>
                  <a:cubicBezTo>
                    <a:pt x="30" y="0"/>
                    <a:pt x="30" y="0"/>
                    <a:pt x="30" y="0"/>
                  </a:cubicBezTo>
                  <a:cubicBezTo>
                    <a:pt x="20" y="5"/>
                    <a:pt x="10" y="10"/>
                    <a:pt x="0" y="15"/>
                  </a:cubicBezTo>
                  <a:cubicBezTo>
                    <a:pt x="36" y="45"/>
                    <a:pt x="59" y="81"/>
                    <a:pt x="67" y="120"/>
                  </a:cubicBezTo>
                  <a:cubicBezTo>
                    <a:pt x="67" y="123"/>
                    <a:pt x="67" y="123"/>
                    <a:pt x="67" y="123"/>
                  </a:cubicBezTo>
                  <a:cubicBezTo>
                    <a:pt x="69" y="430"/>
                    <a:pt x="69" y="430"/>
                    <a:pt x="69" y="430"/>
                  </a:cubicBezTo>
                  <a:cubicBezTo>
                    <a:pt x="69" y="430"/>
                    <a:pt x="125" y="444"/>
                    <a:pt x="174" y="444"/>
                  </a:cubicBezTo>
                  <a:cubicBezTo>
                    <a:pt x="311" y="444"/>
                    <a:pt x="424" y="426"/>
                    <a:pt x="436" y="402"/>
                  </a:cubicBezTo>
                  <a:cubicBezTo>
                    <a:pt x="437" y="402"/>
                    <a:pt x="437" y="402"/>
                    <a:pt x="437" y="402"/>
                  </a:cubicBezTo>
                  <a:cubicBezTo>
                    <a:pt x="437" y="125"/>
                    <a:pt x="437" y="125"/>
                    <a:pt x="437" y="125"/>
                  </a:cubicBezTo>
                  <a:lnTo>
                    <a:pt x="435" y="125"/>
                  </a:lnTo>
                  <a:close/>
                </a:path>
              </a:pathLst>
            </a:custGeom>
            <a:grpFill/>
            <a:ln w="9525">
              <a:noFill/>
              <a:round/>
              <a:headEnd/>
              <a:tailEnd/>
            </a:ln>
          </p:spPr>
          <p:txBody>
            <a:bodyPr vert="horz" wrap="square" lIns="68579" tIns="34289" rIns="68579" bIns="34289" numCol="1" anchor="t" anchorCtr="0" compatLnSpc="1">
              <a:prstTxWarp prst="textNoShape">
                <a:avLst/>
              </a:prstTxWarp>
            </a:bodyPr>
            <a:lstStyle/>
            <a:p>
              <a:endParaRPr lang="en-US" sz="3600"/>
            </a:p>
          </p:txBody>
        </p:sp>
        <p:sp>
          <p:nvSpPr>
            <p:cNvPr id="130" name="Freeform 8">
              <a:extLst>
                <a:ext uri="{FF2B5EF4-FFF2-40B4-BE49-F238E27FC236}">
                  <a16:creationId xmlns:a16="http://schemas.microsoft.com/office/drawing/2014/main" id="{05450529-F5BA-E2C5-7B28-B7626B5A8631}"/>
                </a:ext>
              </a:extLst>
            </p:cNvPr>
            <p:cNvSpPr>
              <a:spLocks/>
            </p:cNvSpPr>
            <p:nvPr/>
          </p:nvSpPr>
          <p:spPr bwMode="auto">
            <a:xfrm>
              <a:off x="5229226" y="4394200"/>
              <a:ext cx="269875" cy="227013"/>
            </a:xfrm>
            <a:custGeom>
              <a:avLst/>
              <a:gdLst/>
              <a:ahLst/>
              <a:cxnLst>
                <a:cxn ang="0">
                  <a:pos x="407" y="0"/>
                </a:cxn>
                <a:cxn ang="0">
                  <a:pos x="294" y="191"/>
                </a:cxn>
                <a:cxn ang="0">
                  <a:pos x="280" y="105"/>
                </a:cxn>
                <a:cxn ang="0">
                  <a:pos x="296" y="77"/>
                </a:cxn>
                <a:cxn ang="0">
                  <a:pos x="263" y="45"/>
                </a:cxn>
                <a:cxn ang="0">
                  <a:pos x="231" y="77"/>
                </a:cxn>
                <a:cxn ang="0">
                  <a:pos x="246" y="105"/>
                </a:cxn>
                <a:cxn ang="0">
                  <a:pos x="233" y="189"/>
                </a:cxn>
                <a:cxn ang="0">
                  <a:pos x="120" y="0"/>
                </a:cxn>
                <a:cxn ang="0">
                  <a:pos x="2" y="125"/>
                </a:cxn>
                <a:cxn ang="0">
                  <a:pos x="0" y="125"/>
                </a:cxn>
                <a:cxn ang="0">
                  <a:pos x="0" y="402"/>
                </a:cxn>
                <a:cxn ang="0">
                  <a:pos x="2" y="402"/>
                </a:cxn>
                <a:cxn ang="0">
                  <a:pos x="264" y="444"/>
                </a:cxn>
                <a:cxn ang="0">
                  <a:pos x="526" y="402"/>
                </a:cxn>
                <a:cxn ang="0">
                  <a:pos x="527" y="402"/>
                </a:cxn>
                <a:cxn ang="0">
                  <a:pos x="525" y="125"/>
                </a:cxn>
                <a:cxn ang="0">
                  <a:pos x="407" y="0"/>
                </a:cxn>
              </a:cxnLst>
              <a:rect l="0" t="0" r="r" b="b"/>
              <a:pathLst>
                <a:path w="527" h="444">
                  <a:moveTo>
                    <a:pt x="407" y="0"/>
                  </a:moveTo>
                  <a:cubicBezTo>
                    <a:pt x="294" y="191"/>
                    <a:pt x="294" y="191"/>
                    <a:pt x="294" y="191"/>
                  </a:cubicBezTo>
                  <a:cubicBezTo>
                    <a:pt x="280" y="105"/>
                    <a:pt x="280" y="105"/>
                    <a:pt x="280" y="105"/>
                  </a:cubicBezTo>
                  <a:cubicBezTo>
                    <a:pt x="290" y="99"/>
                    <a:pt x="296" y="89"/>
                    <a:pt x="296" y="77"/>
                  </a:cubicBezTo>
                  <a:cubicBezTo>
                    <a:pt x="296" y="60"/>
                    <a:pt x="281" y="45"/>
                    <a:pt x="263" y="45"/>
                  </a:cubicBezTo>
                  <a:cubicBezTo>
                    <a:pt x="245" y="45"/>
                    <a:pt x="231" y="60"/>
                    <a:pt x="231" y="77"/>
                  </a:cubicBezTo>
                  <a:cubicBezTo>
                    <a:pt x="231" y="89"/>
                    <a:pt x="237" y="99"/>
                    <a:pt x="246" y="105"/>
                  </a:cubicBezTo>
                  <a:cubicBezTo>
                    <a:pt x="233" y="189"/>
                    <a:pt x="233" y="189"/>
                    <a:pt x="233" y="189"/>
                  </a:cubicBezTo>
                  <a:cubicBezTo>
                    <a:pt x="120" y="0"/>
                    <a:pt x="120" y="0"/>
                    <a:pt x="120" y="0"/>
                  </a:cubicBezTo>
                  <a:cubicBezTo>
                    <a:pt x="57" y="28"/>
                    <a:pt x="12" y="73"/>
                    <a:pt x="2" y="125"/>
                  </a:cubicBezTo>
                  <a:cubicBezTo>
                    <a:pt x="0" y="125"/>
                    <a:pt x="0" y="125"/>
                    <a:pt x="0" y="125"/>
                  </a:cubicBezTo>
                  <a:cubicBezTo>
                    <a:pt x="0" y="402"/>
                    <a:pt x="0" y="402"/>
                    <a:pt x="0" y="402"/>
                  </a:cubicBezTo>
                  <a:cubicBezTo>
                    <a:pt x="2" y="402"/>
                    <a:pt x="2" y="402"/>
                    <a:pt x="2" y="402"/>
                  </a:cubicBezTo>
                  <a:cubicBezTo>
                    <a:pt x="14" y="426"/>
                    <a:pt x="127" y="444"/>
                    <a:pt x="264" y="444"/>
                  </a:cubicBezTo>
                  <a:cubicBezTo>
                    <a:pt x="401" y="444"/>
                    <a:pt x="514" y="426"/>
                    <a:pt x="526" y="402"/>
                  </a:cubicBezTo>
                  <a:cubicBezTo>
                    <a:pt x="527" y="402"/>
                    <a:pt x="527" y="402"/>
                    <a:pt x="527" y="402"/>
                  </a:cubicBezTo>
                  <a:cubicBezTo>
                    <a:pt x="525" y="125"/>
                    <a:pt x="525" y="125"/>
                    <a:pt x="525" y="125"/>
                  </a:cubicBezTo>
                  <a:cubicBezTo>
                    <a:pt x="516" y="73"/>
                    <a:pt x="471" y="28"/>
                    <a:pt x="407" y="0"/>
                  </a:cubicBezTo>
                  <a:close/>
                </a:path>
              </a:pathLst>
            </a:custGeom>
            <a:grpFill/>
            <a:ln w="9525">
              <a:noFill/>
              <a:round/>
              <a:headEnd/>
              <a:tailEnd/>
            </a:ln>
          </p:spPr>
          <p:txBody>
            <a:bodyPr vert="horz" wrap="square" lIns="68579" tIns="34289" rIns="68579" bIns="34289" numCol="1" anchor="t" anchorCtr="0" compatLnSpc="1">
              <a:prstTxWarp prst="textNoShape">
                <a:avLst/>
              </a:prstTxWarp>
            </a:bodyPr>
            <a:lstStyle/>
            <a:p>
              <a:endParaRPr lang="en-US" sz="3600"/>
            </a:p>
          </p:txBody>
        </p:sp>
      </p:grpSp>
      <p:sp>
        <p:nvSpPr>
          <p:cNvPr id="133" name="TextBox 132">
            <a:extLst>
              <a:ext uri="{FF2B5EF4-FFF2-40B4-BE49-F238E27FC236}">
                <a16:creationId xmlns:a16="http://schemas.microsoft.com/office/drawing/2014/main" id="{05460C26-048C-F7B9-4FD2-27955896A8A6}"/>
              </a:ext>
            </a:extLst>
          </p:cNvPr>
          <p:cNvSpPr txBox="1"/>
          <p:nvPr/>
        </p:nvSpPr>
        <p:spPr>
          <a:xfrm>
            <a:off x="1218826" y="4510555"/>
            <a:ext cx="5308177" cy="954107"/>
          </a:xfrm>
          <a:prstGeom prst="rect">
            <a:avLst/>
          </a:prstGeom>
          <a:noFill/>
        </p:spPr>
        <p:txBody>
          <a:bodyPr wrap="square">
            <a:spAutoFit/>
          </a:bodyPr>
          <a:lstStyle/>
          <a:p>
            <a:pPr algn="just"/>
            <a:r>
              <a:rPr lang="mn-MN" sz="1400" b="0" i="0" dirty="0">
                <a:solidFill>
                  <a:srgbClr val="002060"/>
                </a:solidFill>
                <a:effectLst/>
                <a:latin typeface="Arial" panose="020B0604020202020204" pitchFamily="34" charset="0"/>
              </a:rPr>
              <a:t>     Хөгжлийн бэрхшээлтэй хүний эрхийг хангах салбар дундын үйл ажиллагааг улсын хэмжээнд уялдуулан зохицуулах, хэрэгжилтийг нэгдсэн удирдлагаар хангах чиг үүрэг бүхий орон тооны бус зөвлөл.</a:t>
            </a:r>
            <a:endParaRPr lang="en-US" sz="1400" dirty="0">
              <a:solidFill>
                <a:srgbClr val="002060"/>
              </a:solidFill>
            </a:endParaRPr>
          </a:p>
        </p:txBody>
      </p:sp>
      <p:cxnSp>
        <p:nvCxnSpPr>
          <p:cNvPr id="143" name="Straight Connector 142">
            <a:extLst>
              <a:ext uri="{FF2B5EF4-FFF2-40B4-BE49-F238E27FC236}">
                <a16:creationId xmlns:a16="http://schemas.microsoft.com/office/drawing/2014/main" id="{E0F993B8-A23E-EF3F-0ECF-C3B0648618E5}"/>
              </a:ext>
            </a:extLst>
          </p:cNvPr>
          <p:cNvCxnSpPr>
            <a:cxnSpLocks/>
          </p:cNvCxnSpPr>
          <p:nvPr/>
        </p:nvCxnSpPr>
        <p:spPr>
          <a:xfrm>
            <a:off x="391294" y="6637134"/>
            <a:ext cx="11608" cy="2796565"/>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144" name="Straight Connector 143">
            <a:extLst>
              <a:ext uri="{FF2B5EF4-FFF2-40B4-BE49-F238E27FC236}">
                <a16:creationId xmlns:a16="http://schemas.microsoft.com/office/drawing/2014/main" id="{5013DCFE-83B2-72E0-4BF2-A7CCE76AC3CE}"/>
              </a:ext>
            </a:extLst>
          </p:cNvPr>
          <p:cNvCxnSpPr>
            <a:cxnSpLocks/>
          </p:cNvCxnSpPr>
          <p:nvPr/>
        </p:nvCxnSpPr>
        <p:spPr>
          <a:xfrm>
            <a:off x="6452834" y="6637134"/>
            <a:ext cx="0" cy="2840662"/>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grpSp>
        <p:nvGrpSpPr>
          <p:cNvPr id="145" name="Группа 3">
            <a:extLst>
              <a:ext uri="{FF2B5EF4-FFF2-40B4-BE49-F238E27FC236}">
                <a16:creationId xmlns:a16="http://schemas.microsoft.com/office/drawing/2014/main" id="{81D667A0-5BC1-EEFB-1809-D6F03A62F8F5}"/>
              </a:ext>
            </a:extLst>
          </p:cNvPr>
          <p:cNvGrpSpPr>
            <a:grpSpLocks/>
          </p:cNvGrpSpPr>
          <p:nvPr/>
        </p:nvGrpSpPr>
        <p:grpSpPr bwMode="auto">
          <a:xfrm>
            <a:off x="417528" y="9687596"/>
            <a:ext cx="5874743" cy="104290"/>
            <a:chOff x="1398588" y="2222500"/>
            <a:chExt cx="6459537" cy="900113"/>
          </a:xfrm>
        </p:grpSpPr>
        <p:sp>
          <p:nvSpPr>
            <p:cNvPr id="146" name="Freeform 54">
              <a:extLst>
                <a:ext uri="{FF2B5EF4-FFF2-40B4-BE49-F238E27FC236}">
                  <a16:creationId xmlns:a16="http://schemas.microsoft.com/office/drawing/2014/main" id="{E6BF23C1-C99F-71DB-8C8B-F2C108DDD079}"/>
                </a:ext>
              </a:extLst>
            </p:cNvPr>
            <p:cNvSpPr>
              <a:spLocks noEditPoints="1"/>
            </p:cNvSpPr>
            <p:nvPr/>
          </p:nvSpPr>
          <p:spPr bwMode="auto">
            <a:xfrm>
              <a:off x="1398588" y="2222500"/>
              <a:ext cx="6459537" cy="900113"/>
            </a:xfrm>
            <a:custGeom>
              <a:avLst/>
              <a:gdLst>
                <a:gd name="T0" fmla="*/ 3600450 w 4069"/>
                <a:gd name="T1" fmla="*/ 708025 h 567"/>
                <a:gd name="T2" fmla="*/ 3600450 w 4069"/>
                <a:gd name="T3" fmla="*/ 192088 h 567"/>
                <a:gd name="T4" fmla="*/ 4110038 w 4069"/>
                <a:gd name="T5" fmla="*/ 192088 h 567"/>
                <a:gd name="T6" fmla="*/ 4110038 w 4069"/>
                <a:gd name="T7" fmla="*/ 708025 h 567"/>
                <a:gd name="T8" fmla="*/ 3600450 w 4069"/>
                <a:gd name="T9" fmla="*/ 708025 h 567"/>
                <a:gd name="T10" fmla="*/ 4276725 w 4069"/>
                <a:gd name="T11" fmla="*/ 708025 h 567"/>
                <a:gd name="T12" fmla="*/ 4276725 w 4069"/>
                <a:gd name="T13" fmla="*/ 192088 h 567"/>
                <a:gd name="T14" fmla="*/ 4800600 w 4069"/>
                <a:gd name="T15" fmla="*/ 192088 h 567"/>
                <a:gd name="T16" fmla="*/ 4800600 w 4069"/>
                <a:gd name="T17" fmla="*/ 708025 h 567"/>
                <a:gd name="T18" fmla="*/ 4276725 w 4069"/>
                <a:gd name="T19" fmla="*/ 708025 h 567"/>
                <a:gd name="T20" fmla="*/ 4965700 w 4069"/>
                <a:gd name="T21" fmla="*/ 708025 h 567"/>
                <a:gd name="T22" fmla="*/ 4965700 w 4069"/>
                <a:gd name="T23" fmla="*/ 192088 h 567"/>
                <a:gd name="T24" fmla="*/ 5476875 w 4069"/>
                <a:gd name="T25" fmla="*/ 192088 h 567"/>
                <a:gd name="T26" fmla="*/ 5476875 w 4069"/>
                <a:gd name="T27" fmla="*/ 708025 h 567"/>
                <a:gd name="T28" fmla="*/ 4965700 w 4069"/>
                <a:gd name="T29" fmla="*/ 708025 h 567"/>
                <a:gd name="T30" fmla="*/ 5654675 w 4069"/>
                <a:gd name="T31" fmla="*/ 708025 h 567"/>
                <a:gd name="T32" fmla="*/ 5654675 w 4069"/>
                <a:gd name="T33" fmla="*/ 192088 h 567"/>
                <a:gd name="T34" fmla="*/ 6165850 w 4069"/>
                <a:gd name="T35" fmla="*/ 192088 h 567"/>
                <a:gd name="T36" fmla="*/ 6165850 w 4069"/>
                <a:gd name="T37" fmla="*/ 708025 h 567"/>
                <a:gd name="T38" fmla="*/ 5654675 w 4069"/>
                <a:gd name="T39" fmla="*/ 708025 h 567"/>
                <a:gd name="T40" fmla="*/ 6459538 w 4069"/>
                <a:gd name="T41" fmla="*/ 0 h 567"/>
                <a:gd name="T42" fmla="*/ 0 w 4069"/>
                <a:gd name="T43" fmla="*/ 0 h 567"/>
                <a:gd name="T44" fmla="*/ 0 w 4069"/>
                <a:gd name="T45" fmla="*/ 900113 h 567"/>
                <a:gd name="T46" fmla="*/ 6459538 w 4069"/>
                <a:gd name="T47" fmla="*/ 900113 h 567"/>
                <a:gd name="T48" fmla="*/ 6459538 w 4069"/>
                <a:gd name="T49" fmla="*/ 0 h 5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69" h="567">
                  <a:moveTo>
                    <a:pt x="2268" y="446"/>
                  </a:moveTo>
                  <a:lnTo>
                    <a:pt x="2268" y="121"/>
                  </a:lnTo>
                  <a:lnTo>
                    <a:pt x="2589" y="121"/>
                  </a:lnTo>
                  <a:lnTo>
                    <a:pt x="2589" y="446"/>
                  </a:lnTo>
                  <a:lnTo>
                    <a:pt x="2268" y="446"/>
                  </a:lnTo>
                  <a:moveTo>
                    <a:pt x="2694" y="446"/>
                  </a:moveTo>
                  <a:lnTo>
                    <a:pt x="2694" y="121"/>
                  </a:lnTo>
                  <a:lnTo>
                    <a:pt x="3024" y="121"/>
                  </a:lnTo>
                  <a:lnTo>
                    <a:pt x="3024" y="446"/>
                  </a:lnTo>
                  <a:lnTo>
                    <a:pt x="2694" y="446"/>
                  </a:lnTo>
                  <a:moveTo>
                    <a:pt x="3128" y="446"/>
                  </a:moveTo>
                  <a:lnTo>
                    <a:pt x="3128" y="121"/>
                  </a:lnTo>
                  <a:lnTo>
                    <a:pt x="3450" y="121"/>
                  </a:lnTo>
                  <a:lnTo>
                    <a:pt x="3450" y="446"/>
                  </a:lnTo>
                  <a:lnTo>
                    <a:pt x="3128" y="446"/>
                  </a:lnTo>
                  <a:moveTo>
                    <a:pt x="3562" y="446"/>
                  </a:moveTo>
                  <a:lnTo>
                    <a:pt x="3562" y="121"/>
                  </a:lnTo>
                  <a:lnTo>
                    <a:pt x="3884" y="121"/>
                  </a:lnTo>
                  <a:lnTo>
                    <a:pt x="3884" y="446"/>
                  </a:lnTo>
                  <a:lnTo>
                    <a:pt x="3562" y="446"/>
                  </a:lnTo>
                  <a:moveTo>
                    <a:pt x="4069" y="0"/>
                  </a:moveTo>
                  <a:lnTo>
                    <a:pt x="0" y="0"/>
                  </a:lnTo>
                  <a:lnTo>
                    <a:pt x="0" y="567"/>
                  </a:lnTo>
                  <a:lnTo>
                    <a:pt x="4069" y="567"/>
                  </a:lnTo>
                  <a:lnTo>
                    <a:pt x="4069" y="0"/>
                  </a:lnTo>
                </a:path>
              </a:pathLst>
            </a:custGeom>
            <a:solidFill>
              <a:schemeClr val="accent3">
                <a:lumMod val="20000"/>
                <a:lumOff val="80000"/>
              </a:schemeClr>
            </a:solidFill>
            <a:ln>
              <a:noFill/>
            </a:ln>
          </p:spPr>
          <p:txBody>
            <a:bodyPr/>
            <a:lstStyle/>
            <a:p>
              <a:pPr>
                <a:defRPr/>
              </a:pPr>
              <a:endParaRPr lang="ru-RU">
                <a:cs typeface="+mn-cs"/>
              </a:endParaRPr>
            </a:p>
          </p:txBody>
        </p:sp>
        <p:sp>
          <p:nvSpPr>
            <p:cNvPr id="147" name="Rectangle 59">
              <a:extLst>
                <a:ext uri="{FF2B5EF4-FFF2-40B4-BE49-F238E27FC236}">
                  <a16:creationId xmlns:a16="http://schemas.microsoft.com/office/drawing/2014/main" id="{AD284A0F-B0CC-AA6E-A4A4-18AC7CB926AD}"/>
                </a:ext>
              </a:extLst>
            </p:cNvPr>
            <p:cNvSpPr>
              <a:spLocks noChangeArrowheads="1"/>
            </p:cNvSpPr>
            <p:nvPr/>
          </p:nvSpPr>
          <p:spPr bwMode="auto">
            <a:xfrm>
              <a:off x="1590675" y="2414588"/>
              <a:ext cx="509588" cy="515937"/>
            </a:xfrm>
            <a:prstGeom prst="rect">
              <a:avLst/>
            </a:prstGeom>
            <a:solidFill>
              <a:schemeClr val="accent1">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148" name="Rectangle 60">
              <a:extLst>
                <a:ext uri="{FF2B5EF4-FFF2-40B4-BE49-F238E27FC236}">
                  <a16:creationId xmlns:a16="http://schemas.microsoft.com/office/drawing/2014/main" id="{56050C5A-BA71-9BFC-5FCC-719068B51372}"/>
                </a:ext>
              </a:extLst>
            </p:cNvPr>
            <p:cNvSpPr>
              <a:spLocks noChangeArrowheads="1"/>
            </p:cNvSpPr>
            <p:nvPr/>
          </p:nvSpPr>
          <p:spPr bwMode="auto">
            <a:xfrm>
              <a:off x="2279650" y="2414588"/>
              <a:ext cx="511175" cy="515937"/>
            </a:xfrm>
            <a:prstGeom prst="rect">
              <a:avLst/>
            </a:prstGeom>
            <a:solidFill>
              <a:schemeClr val="accent1">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149" name="Rectangle 61">
              <a:extLst>
                <a:ext uri="{FF2B5EF4-FFF2-40B4-BE49-F238E27FC236}">
                  <a16:creationId xmlns:a16="http://schemas.microsoft.com/office/drawing/2014/main" id="{A0CA358F-A91D-922E-052E-EEECB10E5149}"/>
                </a:ext>
              </a:extLst>
            </p:cNvPr>
            <p:cNvSpPr>
              <a:spLocks noChangeArrowheads="1"/>
            </p:cNvSpPr>
            <p:nvPr/>
          </p:nvSpPr>
          <p:spPr bwMode="auto">
            <a:xfrm>
              <a:off x="2955925" y="2414588"/>
              <a:ext cx="511175" cy="515937"/>
            </a:xfrm>
            <a:prstGeom prst="rect">
              <a:avLst/>
            </a:prstGeom>
            <a:solidFill>
              <a:schemeClr val="accent1">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150" name="Rectangle 62">
              <a:extLst>
                <a:ext uri="{FF2B5EF4-FFF2-40B4-BE49-F238E27FC236}">
                  <a16:creationId xmlns:a16="http://schemas.microsoft.com/office/drawing/2014/main" id="{AC28BAE4-0ED0-0834-38AB-3E8B4F2D7D04}"/>
                </a:ext>
              </a:extLst>
            </p:cNvPr>
            <p:cNvSpPr>
              <a:spLocks noChangeArrowheads="1"/>
            </p:cNvSpPr>
            <p:nvPr/>
          </p:nvSpPr>
          <p:spPr bwMode="auto">
            <a:xfrm>
              <a:off x="3632200" y="2414588"/>
              <a:ext cx="511175" cy="515937"/>
            </a:xfrm>
            <a:prstGeom prst="rect">
              <a:avLst/>
            </a:prstGeom>
            <a:solidFill>
              <a:schemeClr val="accent1">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151" name="Rectangle 63">
              <a:extLst>
                <a:ext uri="{FF2B5EF4-FFF2-40B4-BE49-F238E27FC236}">
                  <a16:creationId xmlns:a16="http://schemas.microsoft.com/office/drawing/2014/main" id="{70656754-7FCF-22F7-4826-5475174312F9}"/>
                </a:ext>
              </a:extLst>
            </p:cNvPr>
            <p:cNvSpPr>
              <a:spLocks noChangeArrowheads="1"/>
            </p:cNvSpPr>
            <p:nvPr/>
          </p:nvSpPr>
          <p:spPr bwMode="auto">
            <a:xfrm>
              <a:off x="4322763" y="2414588"/>
              <a:ext cx="509587" cy="515937"/>
            </a:xfrm>
            <a:prstGeom prst="rect">
              <a:avLst/>
            </a:prstGeom>
            <a:solidFill>
              <a:schemeClr val="accent1">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152" name="Rectangle 64">
              <a:extLst>
                <a:ext uri="{FF2B5EF4-FFF2-40B4-BE49-F238E27FC236}">
                  <a16:creationId xmlns:a16="http://schemas.microsoft.com/office/drawing/2014/main" id="{75E7CC56-9A7B-B553-E90B-018E99F466CC}"/>
                </a:ext>
              </a:extLst>
            </p:cNvPr>
            <p:cNvSpPr>
              <a:spLocks noChangeArrowheads="1"/>
            </p:cNvSpPr>
            <p:nvPr/>
          </p:nvSpPr>
          <p:spPr bwMode="auto">
            <a:xfrm>
              <a:off x="4999038" y="2414588"/>
              <a:ext cx="509587" cy="515937"/>
            </a:xfrm>
            <a:prstGeom prst="rect">
              <a:avLst/>
            </a:prstGeom>
            <a:solidFill>
              <a:schemeClr val="accent4">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153" name="Rectangle 65">
              <a:extLst>
                <a:ext uri="{FF2B5EF4-FFF2-40B4-BE49-F238E27FC236}">
                  <a16:creationId xmlns:a16="http://schemas.microsoft.com/office/drawing/2014/main" id="{F37F77FC-DD5F-1704-CC2C-93B922976BF0}"/>
                </a:ext>
              </a:extLst>
            </p:cNvPr>
            <p:cNvSpPr>
              <a:spLocks noChangeArrowheads="1"/>
            </p:cNvSpPr>
            <p:nvPr/>
          </p:nvSpPr>
          <p:spPr bwMode="auto">
            <a:xfrm>
              <a:off x="4999038" y="2414588"/>
              <a:ext cx="509587" cy="515937"/>
            </a:xfrm>
            <a:prstGeom prst="rect">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p>
          </p:txBody>
        </p:sp>
        <p:sp>
          <p:nvSpPr>
            <p:cNvPr id="154" name="Rectangle 78">
              <a:extLst>
                <a:ext uri="{FF2B5EF4-FFF2-40B4-BE49-F238E27FC236}">
                  <a16:creationId xmlns:a16="http://schemas.microsoft.com/office/drawing/2014/main" id="{30F24D6D-BB65-5AEA-5B2A-7C6559FDF34F}"/>
                </a:ext>
              </a:extLst>
            </p:cNvPr>
            <p:cNvSpPr>
              <a:spLocks noChangeArrowheads="1"/>
            </p:cNvSpPr>
            <p:nvPr/>
          </p:nvSpPr>
          <p:spPr bwMode="auto">
            <a:xfrm>
              <a:off x="5675313" y="2414588"/>
              <a:ext cx="523875" cy="515937"/>
            </a:xfrm>
            <a:prstGeom prst="rect">
              <a:avLst/>
            </a:prstGeom>
            <a:solidFill>
              <a:schemeClr val="accent4">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155" name="Rectangle 79">
              <a:extLst>
                <a:ext uri="{FF2B5EF4-FFF2-40B4-BE49-F238E27FC236}">
                  <a16:creationId xmlns:a16="http://schemas.microsoft.com/office/drawing/2014/main" id="{9DCA0B65-4D92-1118-903B-22F2D5DA4594}"/>
                </a:ext>
              </a:extLst>
            </p:cNvPr>
            <p:cNvSpPr>
              <a:spLocks noChangeArrowheads="1"/>
            </p:cNvSpPr>
            <p:nvPr/>
          </p:nvSpPr>
          <p:spPr bwMode="auto">
            <a:xfrm>
              <a:off x="5675313" y="2414588"/>
              <a:ext cx="523875" cy="515937"/>
            </a:xfrm>
            <a:prstGeom prst="rect">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p>
          </p:txBody>
        </p:sp>
        <p:sp>
          <p:nvSpPr>
            <p:cNvPr id="156" name="Rectangle 83">
              <a:extLst>
                <a:ext uri="{FF2B5EF4-FFF2-40B4-BE49-F238E27FC236}">
                  <a16:creationId xmlns:a16="http://schemas.microsoft.com/office/drawing/2014/main" id="{8556C5DE-E82E-B11B-7AB4-FE9501707BAB}"/>
                </a:ext>
              </a:extLst>
            </p:cNvPr>
            <p:cNvSpPr>
              <a:spLocks noChangeArrowheads="1"/>
            </p:cNvSpPr>
            <p:nvPr/>
          </p:nvSpPr>
          <p:spPr bwMode="auto">
            <a:xfrm>
              <a:off x="6364288" y="2414588"/>
              <a:ext cx="511175" cy="515937"/>
            </a:xfrm>
            <a:prstGeom prst="rect">
              <a:avLst/>
            </a:prstGeom>
            <a:solidFill>
              <a:schemeClr val="accent4">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157" name="Rectangle 84">
              <a:extLst>
                <a:ext uri="{FF2B5EF4-FFF2-40B4-BE49-F238E27FC236}">
                  <a16:creationId xmlns:a16="http://schemas.microsoft.com/office/drawing/2014/main" id="{A31509DC-8EFC-8F33-474D-D9AA7AC0500A}"/>
                </a:ext>
              </a:extLst>
            </p:cNvPr>
            <p:cNvSpPr>
              <a:spLocks noChangeArrowheads="1"/>
            </p:cNvSpPr>
            <p:nvPr/>
          </p:nvSpPr>
          <p:spPr bwMode="auto">
            <a:xfrm>
              <a:off x="6364288" y="2414588"/>
              <a:ext cx="511175" cy="515937"/>
            </a:xfrm>
            <a:prstGeom prst="rect">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p>
          </p:txBody>
        </p:sp>
        <p:sp>
          <p:nvSpPr>
            <p:cNvPr id="158" name="Rectangle 88">
              <a:extLst>
                <a:ext uri="{FF2B5EF4-FFF2-40B4-BE49-F238E27FC236}">
                  <a16:creationId xmlns:a16="http://schemas.microsoft.com/office/drawing/2014/main" id="{E4A57D20-BCF1-99A4-EBED-BB990F2D6890}"/>
                </a:ext>
              </a:extLst>
            </p:cNvPr>
            <p:cNvSpPr>
              <a:spLocks noChangeArrowheads="1"/>
            </p:cNvSpPr>
            <p:nvPr/>
          </p:nvSpPr>
          <p:spPr bwMode="auto">
            <a:xfrm>
              <a:off x="7053263" y="2414588"/>
              <a:ext cx="511175" cy="515937"/>
            </a:xfrm>
            <a:prstGeom prst="rect">
              <a:avLst/>
            </a:prstGeom>
            <a:solidFill>
              <a:schemeClr val="accent4">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159" name="Rectangle 89">
              <a:extLst>
                <a:ext uri="{FF2B5EF4-FFF2-40B4-BE49-F238E27FC236}">
                  <a16:creationId xmlns:a16="http://schemas.microsoft.com/office/drawing/2014/main" id="{88404DE5-67F0-9E55-9596-C3BD0E8184C3}"/>
                </a:ext>
              </a:extLst>
            </p:cNvPr>
            <p:cNvSpPr>
              <a:spLocks noChangeArrowheads="1"/>
            </p:cNvSpPr>
            <p:nvPr/>
          </p:nvSpPr>
          <p:spPr bwMode="auto">
            <a:xfrm>
              <a:off x="7053263" y="2414588"/>
              <a:ext cx="511175" cy="515937"/>
            </a:xfrm>
            <a:prstGeom prst="rect">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p>
          </p:txBody>
        </p:sp>
      </p:grpSp>
      <p:pic>
        <p:nvPicPr>
          <p:cNvPr id="167" name="Picture 166">
            <a:extLst>
              <a:ext uri="{FF2B5EF4-FFF2-40B4-BE49-F238E27FC236}">
                <a16:creationId xmlns:a16="http://schemas.microsoft.com/office/drawing/2014/main" id="{E65BEB81-A6DB-4D3F-904F-F722663BC92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488367" y="1604950"/>
            <a:ext cx="268745" cy="268835"/>
          </a:xfrm>
          <a:prstGeom prst="rect">
            <a:avLst/>
          </a:prstGeom>
        </p:spPr>
      </p:pic>
      <p:sp>
        <p:nvSpPr>
          <p:cNvPr id="11" name="TextBox 10">
            <a:extLst>
              <a:ext uri="{FF2B5EF4-FFF2-40B4-BE49-F238E27FC236}">
                <a16:creationId xmlns:a16="http://schemas.microsoft.com/office/drawing/2014/main" id="{F368C6DF-035D-F0A1-7406-9A3BC2B1CAFC}"/>
              </a:ext>
            </a:extLst>
          </p:cNvPr>
          <p:cNvSpPr txBox="1"/>
          <p:nvPr/>
        </p:nvSpPr>
        <p:spPr>
          <a:xfrm>
            <a:off x="350452" y="5552896"/>
            <a:ext cx="6154851" cy="954107"/>
          </a:xfrm>
          <a:prstGeom prst="rect">
            <a:avLst/>
          </a:prstGeom>
          <a:noFill/>
        </p:spPr>
        <p:txBody>
          <a:bodyPr wrap="square">
            <a:spAutoFit/>
          </a:bodyPr>
          <a:lstStyle/>
          <a:p>
            <a:pPr algn="just"/>
            <a:r>
              <a:rPr lang="mn-MN" sz="1400" b="0" i="0" dirty="0">
                <a:solidFill>
                  <a:schemeClr val="accent1">
                    <a:lumMod val="50000"/>
                  </a:schemeClr>
                </a:solidFill>
                <a:effectLst/>
                <a:latin typeface="Arial" panose="020B0604020202020204" pitchFamily="34" charset="0"/>
              </a:rPr>
              <a:t>       Дарга нь Монгол Улсын сайд, Засгийн гарын Хэрэг эрхлэх газрын дарга, дэд дарга нь хөгжлийн бэрхшээлтэй хүний асуудал эрхэлсэн Засгийн газрын гишүүн, хөгжлийн бэрхшээлтэй хүний эрхийг хангах чиглэлээр үйл ажиллагаа явуулдаг төрийн бус байгууллагын төлөөлөл.</a:t>
            </a:r>
            <a:endParaRPr lang="en-US" sz="1400" dirty="0">
              <a:solidFill>
                <a:schemeClr val="accent1">
                  <a:lumMod val="50000"/>
                </a:schemeClr>
              </a:solidFill>
            </a:endParaRPr>
          </a:p>
        </p:txBody>
      </p:sp>
      <p:sp>
        <p:nvSpPr>
          <p:cNvPr id="50" name="TextBox 49">
            <a:extLst>
              <a:ext uri="{FF2B5EF4-FFF2-40B4-BE49-F238E27FC236}">
                <a16:creationId xmlns:a16="http://schemas.microsoft.com/office/drawing/2014/main" id="{8C6CE35E-F467-DAE6-AB31-2E68A75911F4}"/>
              </a:ext>
            </a:extLst>
          </p:cNvPr>
          <p:cNvSpPr txBox="1"/>
          <p:nvPr/>
        </p:nvSpPr>
        <p:spPr>
          <a:xfrm>
            <a:off x="405752" y="8769838"/>
            <a:ext cx="2694415" cy="830997"/>
          </a:xfrm>
          <a:prstGeom prst="rect">
            <a:avLst/>
          </a:prstGeom>
          <a:noFill/>
        </p:spPr>
        <p:txBody>
          <a:bodyPr wrap="square">
            <a:spAutoFit/>
          </a:bodyPr>
          <a:lstStyle/>
          <a:p>
            <a:pPr algn="just"/>
            <a:r>
              <a:rPr lang="mn-MN" sz="1200" b="0" i="0" dirty="0">
                <a:solidFill>
                  <a:srgbClr val="002060"/>
                </a:solidFill>
                <a:effectLst/>
                <a:latin typeface="Arial" panose="020B0604020202020204" pitchFamily="34" charset="0"/>
              </a:rPr>
              <a:t>Зөвлөл нь аймаг, нийслэл, дүүрэгт салбар зөвлөлтэй байх бөгөөд салбар зөвлөлийг Засаг дарга тэргүүлнэ.</a:t>
            </a:r>
            <a:endParaRPr lang="en-US" sz="1200" dirty="0">
              <a:solidFill>
                <a:srgbClr val="002060"/>
              </a:solidFill>
            </a:endParaRPr>
          </a:p>
        </p:txBody>
      </p:sp>
    </p:spTree>
    <p:extLst>
      <p:ext uri="{BB962C8B-B14F-4D97-AF65-F5344CB8AC3E}">
        <p14:creationId xmlns:p14="http://schemas.microsoft.com/office/powerpoint/2010/main" val="205224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par>
                                <p:cTn id="10" presetID="53" presetClass="entr" presetSubtype="16" fill="hold" nodeType="with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p:cTn id="12" dur="500" fill="hold"/>
                                        <p:tgtEl>
                                          <p:spTgt spid="52"/>
                                        </p:tgtEl>
                                        <p:attrNameLst>
                                          <p:attrName>ppt_w</p:attrName>
                                        </p:attrNameLst>
                                      </p:cBhvr>
                                      <p:tavLst>
                                        <p:tav tm="0">
                                          <p:val>
                                            <p:fltVal val="0"/>
                                          </p:val>
                                        </p:tav>
                                        <p:tav tm="100000">
                                          <p:val>
                                            <p:strVal val="#ppt_w"/>
                                          </p:val>
                                        </p:tav>
                                      </p:tavLst>
                                    </p:anim>
                                    <p:anim calcmode="lin" valueType="num">
                                      <p:cBhvr>
                                        <p:cTn id="13" dur="500" fill="hold"/>
                                        <p:tgtEl>
                                          <p:spTgt spid="52"/>
                                        </p:tgtEl>
                                        <p:attrNameLst>
                                          <p:attrName>ppt_h</p:attrName>
                                        </p:attrNameLst>
                                      </p:cBhvr>
                                      <p:tavLst>
                                        <p:tav tm="0">
                                          <p:val>
                                            <p:fltVal val="0"/>
                                          </p:val>
                                        </p:tav>
                                        <p:tav tm="100000">
                                          <p:val>
                                            <p:strVal val="#ppt_h"/>
                                          </p:val>
                                        </p:tav>
                                      </p:tavLst>
                                    </p:anim>
                                    <p:animEffect transition="in" filter="fade">
                                      <p:cBhvr>
                                        <p:cTn id="14" dur="500"/>
                                        <p:tgtEl>
                                          <p:spTgt spid="52"/>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60"/>
                                        </p:tgtEl>
                                        <p:attrNameLst>
                                          <p:attrName>style.visibility</p:attrName>
                                        </p:attrNameLst>
                                      </p:cBhvr>
                                      <p:to>
                                        <p:strVal val="visible"/>
                                      </p:to>
                                    </p:set>
                                    <p:anim calcmode="lin" valueType="num">
                                      <p:cBhvr>
                                        <p:cTn id="18" dur="500" fill="hold"/>
                                        <p:tgtEl>
                                          <p:spTgt spid="60"/>
                                        </p:tgtEl>
                                        <p:attrNameLst>
                                          <p:attrName>ppt_w</p:attrName>
                                        </p:attrNameLst>
                                      </p:cBhvr>
                                      <p:tavLst>
                                        <p:tav tm="0">
                                          <p:val>
                                            <p:fltVal val="0"/>
                                          </p:val>
                                        </p:tav>
                                        <p:tav tm="100000">
                                          <p:val>
                                            <p:strVal val="#ppt_w"/>
                                          </p:val>
                                        </p:tav>
                                      </p:tavLst>
                                    </p:anim>
                                    <p:anim calcmode="lin" valueType="num">
                                      <p:cBhvr>
                                        <p:cTn id="19" dur="500" fill="hold"/>
                                        <p:tgtEl>
                                          <p:spTgt spid="60"/>
                                        </p:tgtEl>
                                        <p:attrNameLst>
                                          <p:attrName>ppt_h</p:attrName>
                                        </p:attrNameLst>
                                      </p:cBhvr>
                                      <p:tavLst>
                                        <p:tav tm="0">
                                          <p:val>
                                            <p:fltVal val="0"/>
                                          </p:val>
                                        </p:tav>
                                        <p:tav tm="100000">
                                          <p:val>
                                            <p:strVal val="#ppt_h"/>
                                          </p:val>
                                        </p:tav>
                                      </p:tavLst>
                                    </p:anim>
                                    <p:animEffect transition="in" filter="fade">
                                      <p:cBhvr>
                                        <p:cTn id="20" dur="500"/>
                                        <p:tgtEl>
                                          <p:spTgt spid="60"/>
                                        </p:tgtEl>
                                      </p:cBhvr>
                                    </p:animEffect>
                                  </p:childTnLst>
                                </p:cTn>
                              </p:par>
                              <p:par>
                                <p:cTn id="21" presetID="53" presetClass="entr" presetSubtype="16" fill="hold" nodeType="withEffect">
                                  <p:stCondLst>
                                    <p:cond delay="0"/>
                                  </p:stCondLst>
                                  <p:childTnLst>
                                    <p:set>
                                      <p:cBhvr>
                                        <p:cTn id="22" dur="1" fill="hold">
                                          <p:stCondLst>
                                            <p:cond delay="0"/>
                                          </p:stCondLst>
                                        </p:cTn>
                                        <p:tgtEl>
                                          <p:spTgt spid="64"/>
                                        </p:tgtEl>
                                        <p:attrNameLst>
                                          <p:attrName>style.visibility</p:attrName>
                                        </p:attrNameLst>
                                      </p:cBhvr>
                                      <p:to>
                                        <p:strVal val="visible"/>
                                      </p:to>
                                    </p:set>
                                    <p:anim calcmode="lin" valueType="num">
                                      <p:cBhvr>
                                        <p:cTn id="23" dur="500" fill="hold"/>
                                        <p:tgtEl>
                                          <p:spTgt spid="64"/>
                                        </p:tgtEl>
                                        <p:attrNameLst>
                                          <p:attrName>ppt_w</p:attrName>
                                        </p:attrNameLst>
                                      </p:cBhvr>
                                      <p:tavLst>
                                        <p:tav tm="0">
                                          <p:val>
                                            <p:fltVal val="0"/>
                                          </p:val>
                                        </p:tav>
                                        <p:tav tm="100000">
                                          <p:val>
                                            <p:strVal val="#ppt_w"/>
                                          </p:val>
                                        </p:tav>
                                      </p:tavLst>
                                    </p:anim>
                                    <p:anim calcmode="lin" valueType="num">
                                      <p:cBhvr>
                                        <p:cTn id="24" dur="500" fill="hold"/>
                                        <p:tgtEl>
                                          <p:spTgt spid="64"/>
                                        </p:tgtEl>
                                        <p:attrNameLst>
                                          <p:attrName>ppt_h</p:attrName>
                                        </p:attrNameLst>
                                      </p:cBhvr>
                                      <p:tavLst>
                                        <p:tav tm="0">
                                          <p:val>
                                            <p:fltVal val="0"/>
                                          </p:val>
                                        </p:tav>
                                        <p:tav tm="100000">
                                          <p:val>
                                            <p:strVal val="#ppt_h"/>
                                          </p:val>
                                        </p:tav>
                                      </p:tavLst>
                                    </p:anim>
                                    <p:animEffect transition="in" filter="fade">
                                      <p:cBhvr>
                                        <p:cTn id="25" dur="500"/>
                                        <p:tgtEl>
                                          <p:spTgt spid="64"/>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fade">
                                      <p:cBhvr>
                                        <p:cTn id="29" dur="500"/>
                                        <p:tgtEl>
                                          <p:spTgt spid="61"/>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left)">
                                      <p:cBhvr>
                                        <p:cTn id="33" dur="500"/>
                                        <p:tgtEl>
                                          <p:spTgt spid="85"/>
                                        </p:tgtEl>
                                      </p:cBhvr>
                                    </p:animEffect>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wipe(left)">
                                      <p:cBhvr>
                                        <p:cTn id="37" dur="500"/>
                                        <p:tgtEl>
                                          <p:spTgt spid="87"/>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88"/>
                                        </p:tgtEl>
                                        <p:attrNameLst>
                                          <p:attrName>style.visibility</p:attrName>
                                        </p:attrNameLst>
                                      </p:cBhvr>
                                      <p:to>
                                        <p:strVal val="visible"/>
                                      </p:to>
                                    </p:set>
                                    <p:anim calcmode="lin" valueType="num">
                                      <p:cBhvr>
                                        <p:cTn id="41" dur="500" fill="hold"/>
                                        <p:tgtEl>
                                          <p:spTgt spid="88"/>
                                        </p:tgtEl>
                                        <p:attrNameLst>
                                          <p:attrName>ppt_w</p:attrName>
                                        </p:attrNameLst>
                                      </p:cBhvr>
                                      <p:tavLst>
                                        <p:tav tm="0">
                                          <p:val>
                                            <p:fltVal val="0"/>
                                          </p:val>
                                        </p:tav>
                                        <p:tav tm="100000">
                                          <p:val>
                                            <p:strVal val="#ppt_w"/>
                                          </p:val>
                                        </p:tav>
                                      </p:tavLst>
                                    </p:anim>
                                    <p:anim calcmode="lin" valueType="num">
                                      <p:cBhvr>
                                        <p:cTn id="42" dur="500" fill="hold"/>
                                        <p:tgtEl>
                                          <p:spTgt spid="88"/>
                                        </p:tgtEl>
                                        <p:attrNameLst>
                                          <p:attrName>ppt_h</p:attrName>
                                        </p:attrNameLst>
                                      </p:cBhvr>
                                      <p:tavLst>
                                        <p:tav tm="0">
                                          <p:val>
                                            <p:fltVal val="0"/>
                                          </p:val>
                                        </p:tav>
                                        <p:tav tm="100000">
                                          <p:val>
                                            <p:strVal val="#ppt_h"/>
                                          </p:val>
                                        </p:tav>
                                      </p:tavLst>
                                    </p:anim>
                                    <p:animEffect transition="in" filter="fade">
                                      <p:cBhvr>
                                        <p:cTn id="43" dur="500"/>
                                        <p:tgtEl>
                                          <p:spTgt spid="88"/>
                                        </p:tgtEl>
                                      </p:cBhvr>
                                    </p:animEffect>
                                  </p:childTnLst>
                                </p:cTn>
                              </p:par>
                              <p:par>
                                <p:cTn id="44" presetID="53" presetClass="entr" presetSubtype="16" fill="hold" nodeType="withEffect">
                                  <p:stCondLst>
                                    <p:cond delay="0"/>
                                  </p:stCondLst>
                                  <p:childTnLst>
                                    <p:set>
                                      <p:cBhvr>
                                        <p:cTn id="45" dur="1" fill="hold">
                                          <p:stCondLst>
                                            <p:cond delay="0"/>
                                          </p:stCondLst>
                                        </p:cTn>
                                        <p:tgtEl>
                                          <p:spTgt spid="90"/>
                                        </p:tgtEl>
                                        <p:attrNameLst>
                                          <p:attrName>style.visibility</p:attrName>
                                        </p:attrNameLst>
                                      </p:cBhvr>
                                      <p:to>
                                        <p:strVal val="visible"/>
                                      </p:to>
                                    </p:set>
                                    <p:anim calcmode="lin" valueType="num">
                                      <p:cBhvr>
                                        <p:cTn id="46" dur="500" fill="hold"/>
                                        <p:tgtEl>
                                          <p:spTgt spid="90"/>
                                        </p:tgtEl>
                                        <p:attrNameLst>
                                          <p:attrName>ppt_w</p:attrName>
                                        </p:attrNameLst>
                                      </p:cBhvr>
                                      <p:tavLst>
                                        <p:tav tm="0">
                                          <p:val>
                                            <p:fltVal val="0"/>
                                          </p:val>
                                        </p:tav>
                                        <p:tav tm="100000">
                                          <p:val>
                                            <p:strVal val="#ppt_w"/>
                                          </p:val>
                                        </p:tav>
                                      </p:tavLst>
                                    </p:anim>
                                    <p:anim calcmode="lin" valueType="num">
                                      <p:cBhvr>
                                        <p:cTn id="47" dur="500" fill="hold"/>
                                        <p:tgtEl>
                                          <p:spTgt spid="90"/>
                                        </p:tgtEl>
                                        <p:attrNameLst>
                                          <p:attrName>ppt_h</p:attrName>
                                        </p:attrNameLst>
                                      </p:cBhvr>
                                      <p:tavLst>
                                        <p:tav tm="0">
                                          <p:val>
                                            <p:fltVal val="0"/>
                                          </p:val>
                                        </p:tav>
                                        <p:tav tm="100000">
                                          <p:val>
                                            <p:strVal val="#ppt_h"/>
                                          </p:val>
                                        </p:tav>
                                      </p:tavLst>
                                    </p:anim>
                                    <p:animEffect transition="in" filter="fade">
                                      <p:cBhvr>
                                        <p:cTn id="48" dur="500"/>
                                        <p:tgtEl>
                                          <p:spTgt spid="90"/>
                                        </p:tgtEl>
                                      </p:cBhvr>
                                    </p:animEffect>
                                  </p:childTnLst>
                                </p:cTn>
                              </p:par>
                            </p:childTnLst>
                          </p:cTn>
                        </p:par>
                        <p:par>
                          <p:cTn id="49" fill="hold">
                            <p:stCondLst>
                              <p:cond delay="3000"/>
                            </p:stCondLst>
                            <p:childTnLst>
                              <p:par>
                                <p:cTn id="50" presetID="10" presetClass="entr" presetSubtype="0" fill="hold" grpId="0" nodeType="after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fade">
                                      <p:cBhvr>
                                        <p:cTn id="52" dur="500"/>
                                        <p:tgtEl>
                                          <p:spTgt spid="89"/>
                                        </p:tgtEl>
                                      </p:cBhvr>
                                    </p:animEffect>
                                  </p:childTnLst>
                                </p:cTn>
                              </p:par>
                            </p:childTnLst>
                          </p:cTn>
                        </p:par>
                        <p:par>
                          <p:cTn id="53" fill="hold">
                            <p:stCondLst>
                              <p:cond delay="3500"/>
                            </p:stCondLst>
                            <p:childTnLst>
                              <p:par>
                                <p:cTn id="54" presetID="53" presetClass="entr" presetSubtype="16" fill="hold" grpId="0" nodeType="afterEffect">
                                  <p:stCondLst>
                                    <p:cond delay="0"/>
                                  </p:stCondLst>
                                  <p:childTnLst>
                                    <p:set>
                                      <p:cBhvr>
                                        <p:cTn id="55" dur="1" fill="hold">
                                          <p:stCondLst>
                                            <p:cond delay="0"/>
                                          </p:stCondLst>
                                        </p:cTn>
                                        <p:tgtEl>
                                          <p:spTgt spid="100"/>
                                        </p:tgtEl>
                                        <p:attrNameLst>
                                          <p:attrName>style.visibility</p:attrName>
                                        </p:attrNameLst>
                                      </p:cBhvr>
                                      <p:to>
                                        <p:strVal val="visible"/>
                                      </p:to>
                                    </p:set>
                                    <p:anim calcmode="lin" valueType="num">
                                      <p:cBhvr>
                                        <p:cTn id="56" dur="500" fill="hold"/>
                                        <p:tgtEl>
                                          <p:spTgt spid="100"/>
                                        </p:tgtEl>
                                        <p:attrNameLst>
                                          <p:attrName>ppt_w</p:attrName>
                                        </p:attrNameLst>
                                      </p:cBhvr>
                                      <p:tavLst>
                                        <p:tav tm="0">
                                          <p:val>
                                            <p:fltVal val="0"/>
                                          </p:val>
                                        </p:tav>
                                        <p:tav tm="100000">
                                          <p:val>
                                            <p:strVal val="#ppt_w"/>
                                          </p:val>
                                        </p:tav>
                                      </p:tavLst>
                                    </p:anim>
                                    <p:anim calcmode="lin" valueType="num">
                                      <p:cBhvr>
                                        <p:cTn id="57" dur="500" fill="hold"/>
                                        <p:tgtEl>
                                          <p:spTgt spid="100"/>
                                        </p:tgtEl>
                                        <p:attrNameLst>
                                          <p:attrName>ppt_h</p:attrName>
                                        </p:attrNameLst>
                                      </p:cBhvr>
                                      <p:tavLst>
                                        <p:tav tm="0">
                                          <p:val>
                                            <p:fltVal val="0"/>
                                          </p:val>
                                        </p:tav>
                                        <p:tav tm="100000">
                                          <p:val>
                                            <p:strVal val="#ppt_h"/>
                                          </p:val>
                                        </p:tav>
                                      </p:tavLst>
                                    </p:anim>
                                    <p:animEffect transition="in" filter="fade">
                                      <p:cBhvr>
                                        <p:cTn id="58" dur="500"/>
                                        <p:tgtEl>
                                          <p:spTgt spid="100"/>
                                        </p:tgtEl>
                                      </p:cBhvr>
                                    </p:animEffect>
                                  </p:childTnLst>
                                </p:cTn>
                              </p:par>
                            </p:childTnLst>
                          </p:cTn>
                        </p:par>
                        <p:par>
                          <p:cTn id="59" fill="hold">
                            <p:stCondLst>
                              <p:cond delay="4000"/>
                            </p:stCondLst>
                            <p:childTnLst>
                              <p:par>
                                <p:cTn id="60" presetID="10" presetClass="entr" presetSubtype="0" fill="hold" grpId="0" nodeType="afterEffect">
                                  <p:stCondLst>
                                    <p:cond delay="0"/>
                                  </p:stCondLst>
                                  <p:childTnLst>
                                    <p:set>
                                      <p:cBhvr>
                                        <p:cTn id="61" dur="1" fill="hold">
                                          <p:stCondLst>
                                            <p:cond delay="0"/>
                                          </p:stCondLst>
                                        </p:cTn>
                                        <p:tgtEl>
                                          <p:spTgt spid="101"/>
                                        </p:tgtEl>
                                        <p:attrNameLst>
                                          <p:attrName>style.visibility</p:attrName>
                                        </p:attrNameLst>
                                      </p:cBhvr>
                                      <p:to>
                                        <p:strVal val="visible"/>
                                      </p:to>
                                    </p:set>
                                    <p:animEffect transition="in" filter="fade">
                                      <p:cBhvr>
                                        <p:cTn id="62" dur="500"/>
                                        <p:tgtEl>
                                          <p:spTgt spid="101"/>
                                        </p:tgtEl>
                                      </p:cBhvr>
                                    </p:animEffect>
                                  </p:childTnLst>
                                </p:cTn>
                              </p:par>
                            </p:childTnLst>
                          </p:cTn>
                        </p:par>
                        <p:par>
                          <p:cTn id="63" fill="hold">
                            <p:stCondLst>
                              <p:cond delay="4500"/>
                            </p:stCondLst>
                            <p:childTnLst>
                              <p:par>
                                <p:cTn id="64" presetID="53" presetClass="entr" presetSubtype="16" fill="hold" grpId="0"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p:cTn id="66" dur="500" fill="hold"/>
                                        <p:tgtEl>
                                          <p:spTgt spid="106"/>
                                        </p:tgtEl>
                                        <p:attrNameLst>
                                          <p:attrName>ppt_w</p:attrName>
                                        </p:attrNameLst>
                                      </p:cBhvr>
                                      <p:tavLst>
                                        <p:tav tm="0">
                                          <p:val>
                                            <p:fltVal val="0"/>
                                          </p:val>
                                        </p:tav>
                                        <p:tav tm="100000">
                                          <p:val>
                                            <p:strVal val="#ppt_w"/>
                                          </p:val>
                                        </p:tav>
                                      </p:tavLst>
                                    </p:anim>
                                    <p:anim calcmode="lin" valueType="num">
                                      <p:cBhvr>
                                        <p:cTn id="67" dur="500" fill="hold"/>
                                        <p:tgtEl>
                                          <p:spTgt spid="106"/>
                                        </p:tgtEl>
                                        <p:attrNameLst>
                                          <p:attrName>ppt_h</p:attrName>
                                        </p:attrNameLst>
                                      </p:cBhvr>
                                      <p:tavLst>
                                        <p:tav tm="0">
                                          <p:val>
                                            <p:fltVal val="0"/>
                                          </p:val>
                                        </p:tav>
                                        <p:tav tm="100000">
                                          <p:val>
                                            <p:strVal val="#ppt_h"/>
                                          </p:val>
                                        </p:tav>
                                      </p:tavLst>
                                    </p:anim>
                                    <p:animEffect transition="in" filter="fade">
                                      <p:cBhvr>
                                        <p:cTn id="68" dur="500"/>
                                        <p:tgtEl>
                                          <p:spTgt spid="106"/>
                                        </p:tgtEl>
                                      </p:cBhvr>
                                    </p:animEffect>
                                  </p:childTnLst>
                                </p:cTn>
                              </p:par>
                            </p:childTnLst>
                          </p:cTn>
                        </p:par>
                        <p:par>
                          <p:cTn id="69" fill="hold">
                            <p:stCondLst>
                              <p:cond delay="5000"/>
                            </p:stCondLst>
                            <p:childTnLst>
                              <p:par>
                                <p:cTn id="70" presetID="10" presetClass="entr" presetSubtype="0" fill="hold" grpId="0" nodeType="afterEffect">
                                  <p:stCondLst>
                                    <p:cond delay="0"/>
                                  </p:stCondLst>
                                  <p:childTnLst>
                                    <p:set>
                                      <p:cBhvr>
                                        <p:cTn id="71" dur="1" fill="hold">
                                          <p:stCondLst>
                                            <p:cond delay="0"/>
                                          </p:stCondLst>
                                        </p:cTn>
                                        <p:tgtEl>
                                          <p:spTgt spid="107"/>
                                        </p:tgtEl>
                                        <p:attrNameLst>
                                          <p:attrName>style.visibility</p:attrName>
                                        </p:attrNameLst>
                                      </p:cBhvr>
                                      <p:to>
                                        <p:strVal val="visible"/>
                                      </p:to>
                                    </p:set>
                                    <p:animEffect transition="in" filter="fade">
                                      <p:cBhvr>
                                        <p:cTn id="72" dur="500"/>
                                        <p:tgtEl>
                                          <p:spTgt spid="107"/>
                                        </p:tgtEl>
                                      </p:cBhvr>
                                    </p:animEffect>
                                  </p:childTnLst>
                                </p:cTn>
                              </p:par>
                            </p:childTnLst>
                          </p:cTn>
                        </p:par>
                        <p:par>
                          <p:cTn id="73" fill="hold">
                            <p:stCondLst>
                              <p:cond delay="5500"/>
                            </p:stCondLst>
                            <p:childTnLst>
                              <p:par>
                                <p:cTn id="74" presetID="22" presetClass="entr" presetSubtype="8" fill="hold" grpId="0" nodeType="afterEffect">
                                  <p:stCondLst>
                                    <p:cond delay="0"/>
                                  </p:stCondLst>
                                  <p:childTnLst>
                                    <p:set>
                                      <p:cBhvr>
                                        <p:cTn id="75" dur="1" fill="hold">
                                          <p:stCondLst>
                                            <p:cond delay="0"/>
                                          </p:stCondLst>
                                        </p:cTn>
                                        <p:tgtEl>
                                          <p:spTgt spid="119"/>
                                        </p:tgtEl>
                                        <p:attrNameLst>
                                          <p:attrName>style.visibility</p:attrName>
                                        </p:attrNameLst>
                                      </p:cBhvr>
                                      <p:to>
                                        <p:strVal val="visible"/>
                                      </p:to>
                                    </p:set>
                                    <p:animEffect transition="in" filter="wipe(left)">
                                      <p:cBhvr>
                                        <p:cTn id="76" dur="500"/>
                                        <p:tgtEl>
                                          <p:spTgt spid="119"/>
                                        </p:tgtEl>
                                      </p:cBhvr>
                                    </p:animEffect>
                                  </p:childTnLst>
                                </p:cTn>
                              </p:par>
                            </p:childTnLst>
                          </p:cTn>
                        </p:par>
                        <p:par>
                          <p:cTn id="77" fill="hold">
                            <p:stCondLst>
                              <p:cond delay="6000"/>
                            </p:stCondLst>
                            <p:childTnLst>
                              <p:par>
                                <p:cTn id="78" presetID="22" presetClass="entr" presetSubtype="8" fill="hold" grpId="0" nodeType="afterEffect">
                                  <p:stCondLst>
                                    <p:cond delay="0"/>
                                  </p:stCondLst>
                                  <p:childTnLst>
                                    <p:set>
                                      <p:cBhvr>
                                        <p:cTn id="79" dur="1" fill="hold">
                                          <p:stCondLst>
                                            <p:cond delay="0"/>
                                          </p:stCondLst>
                                        </p:cTn>
                                        <p:tgtEl>
                                          <p:spTgt spid="120"/>
                                        </p:tgtEl>
                                        <p:attrNameLst>
                                          <p:attrName>style.visibility</p:attrName>
                                        </p:attrNameLst>
                                      </p:cBhvr>
                                      <p:to>
                                        <p:strVal val="visible"/>
                                      </p:to>
                                    </p:set>
                                    <p:animEffect transition="in" filter="wipe(left)">
                                      <p:cBhvr>
                                        <p:cTn id="80" dur="500"/>
                                        <p:tgtEl>
                                          <p:spTgt spid="120"/>
                                        </p:tgtEl>
                                      </p:cBhvr>
                                    </p:animEffect>
                                  </p:childTnLst>
                                </p:cTn>
                              </p:par>
                            </p:childTnLst>
                          </p:cTn>
                        </p:par>
                        <p:par>
                          <p:cTn id="81" fill="hold">
                            <p:stCondLst>
                              <p:cond delay="6500"/>
                            </p:stCondLst>
                            <p:childTnLst>
                              <p:par>
                                <p:cTn id="82" presetID="22" presetClass="entr" presetSubtype="8" fill="hold" grpId="0" nodeType="afterEffect">
                                  <p:stCondLst>
                                    <p:cond delay="0"/>
                                  </p:stCondLst>
                                  <p:childTnLst>
                                    <p:set>
                                      <p:cBhvr>
                                        <p:cTn id="83" dur="1" fill="hold">
                                          <p:stCondLst>
                                            <p:cond delay="0"/>
                                          </p:stCondLst>
                                        </p:cTn>
                                        <p:tgtEl>
                                          <p:spTgt spid="121"/>
                                        </p:tgtEl>
                                        <p:attrNameLst>
                                          <p:attrName>style.visibility</p:attrName>
                                        </p:attrNameLst>
                                      </p:cBhvr>
                                      <p:to>
                                        <p:strVal val="visible"/>
                                      </p:to>
                                    </p:set>
                                    <p:animEffect transition="in" filter="wipe(left)">
                                      <p:cBhvr>
                                        <p:cTn id="84" dur="500"/>
                                        <p:tgtEl>
                                          <p:spTgt spid="121"/>
                                        </p:tgtEl>
                                      </p:cBhvr>
                                    </p:animEffect>
                                  </p:childTnLst>
                                </p:cTn>
                              </p:par>
                              <p:par>
                                <p:cTn id="85" presetID="53" presetClass="entr" presetSubtype="16" fill="hold" nodeType="withEffect">
                                  <p:stCondLst>
                                    <p:cond delay="0"/>
                                  </p:stCondLst>
                                  <p:childTnLst>
                                    <p:set>
                                      <p:cBhvr>
                                        <p:cTn id="86" dur="1" fill="hold">
                                          <p:stCondLst>
                                            <p:cond delay="0"/>
                                          </p:stCondLst>
                                        </p:cTn>
                                        <p:tgtEl>
                                          <p:spTgt spid="122"/>
                                        </p:tgtEl>
                                        <p:attrNameLst>
                                          <p:attrName>style.visibility</p:attrName>
                                        </p:attrNameLst>
                                      </p:cBhvr>
                                      <p:to>
                                        <p:strVal val="visible"/>
                                      </p:to>
                                    </p:set>
                                    <p:anim calcmode="lin" valueType="num">
                                      <p:cBhvr>
                                        <p:cTn id="87" dur="500" fill="hold"/>
                                        <p:tgtEl>
                                          <p:spTgt spid="122"/>
                                        </p:tgtEl>
                                        <p:attrNameLst>
                                          <p:attrName>ppt_w</p:attrName>
                                        </p:attrNameLst>
                                      </p:cBhvr>
                                      <p:tavLst>
                                        <p:tav tm="0">
                                          <p:val>
                                            <p:fltVal val="0"/>
                                          </p:val>
                                        </p:tav>
                                        <p:tav tm="100000">
                                          <p:val>
                                            <p:strVal val="#ppt_w"/>
                                          </p:val>
                                        </p:tav>
                                      </p:tavLst>
                                    </p:anim>
                                    <p:anim calcmode="lin" valueType="num">
                                      <p:cBhvr>
                                        <p:cTn id="88" dur="500" fill="hold"/>
                                        <p:tgtEl>
                                          <p:spTgt spid="122"/>
                                        </p:tgtEl>
                                        <p:attrNameLst>
                                          <p:attrName>ppt_h</p:attrName>
                                        </p:attrNameLst>
                                      </p:cBhvr>
                                      <p:tavLst>
                                        <p:tav tm="0">
                                          <p:val>
                                            <p:fltVal val="0"/>
                                          </p:val>
                                        </p:tav>
                                        <p:tav tm="100000">
                                          <p:val>
                                            <p:strVal val="#ppt_h"/>
                                          </p:val>
                                        </p:tav>
                                      </p:tavLst>
                                    </p:anim>
                                    <p:animEffect transition="in" filter="fade">
                                      <p:cBhvr>
                                        <p:cTn id="89" dur="500"/>
                                        <p:tgtEl>
                                          <p:spTgt spid="122"/>
                                        </p:tgtEl>
                                      </p:cBhvr>
                                    </p:animEffect>
                                  </p:childTnLst>
                                </p:cTn>
                              </p:par>
                              <p:par>
                                <p:cTn id="90" presetID="53" presetClass="entr" presetSubtype="16" fill="hold" nodeType="withEffect">
                                  <p:stCondLst>
                                    <p:cond delay="0"/>
                                  </p:stCondLst>
                                  <p:childTnLst>
                                    <p:set>
                                      <p:cBhvr>
                                        <p:cTn id="91" dur="1" fill="hold">
                                          <p:stCondLst>
                                            <p:cond delay="0"/>
                                          </p:stCondLst>
                                        </p:cTn>
                                        <p:tgtEl>
                                          <p:spTgt spid="126"/>
                                        </p:tgtEl>
                                        <p:attrNameLst>
                                          <p:attrName>style.visibility</p:attrName>
                                        </p:attrNameLst>
                                      </p:cBhvr>
                                      <p:to>
                                        <p:strVal val="visible"/>
                                      </p:to>
                                    </p:set>
                                    <p:anim calcmode="lin" valueType="num">
                                      <p:cBhvr>
                                        <p:cTn id="92" dur="500" fill="hold"/>
                                        <p:tgtEl>
                                          <p:spTgt spid="126"/>
                                        </p:tgtEl>
                                        <p:attrNameLst>
                                          <p:attrName>ppt_w</p:attrName>
                                        </p:attrNameLst>
                                      </p:cBhvr>
                                      <p:tavLst>
                                        <p:tav tm="0">
                                          <p:val>
                                            <p:fltVal val="0"/>
                                          </p:val>
                                        </p:tav>
                                        <p:tav tm="100000">
                                          <p:val>
                                            <p:strVal val="#ppt_w"/>
                                          </p:val>
                                        </p:tav>
                                      </p:tavLst>
                                    </p:anim>
                                    <p:anim calcmode="lin" valueType="num">
                                      <p:cBhvr>
                                        <p:cTn id="93" dur="500" fill="hold"/>
                                        <p:tgtEl>
                                          <p:spTgt spid="126"/>
                                        </p:tgtEl>
                                        <p:attrNameLst>
                                          <p:attrName>ppt_h</p:attrName>
                                        </p:attrNameLst>
                                      </p:cBhvr>
                                      <p:tavLst>
                                        <p:tav tm="0">
                                          <p:val>
                                            <p:fltVal val="0"/>
                                          </p:val>
                                        </p:tav>
                                        <p:tav tm="100000">
                                          <p:val>
                                            <p:strVal val="#ppt_h"/>
                                          </p:val>
                                        </p:tav>
                                      </p:tavLst>
                                    </p:anim>
                                    <p:animEffect transition="in" filter="fade">
                                      <p:cBhvr>
                                        <p:cTn id="94" dur="500"/>
                                        <p:tgtEl>
                                          <p:spTgt spid="126"/>
                                        </p:tgtEl>
                                      </p:cBhvr>
                                    </p:animEffect>
                                  </p:childTnLst>
                                </p:cTn>
                              </p:par>
                            </p:childTnLst>
                          </p:cTn>
                        </p:par>
                        <p:par>
                          <p:cTn id="95" fill="hold">
                            <p:stCondLst>
                              <p:cond delay="7000"/>
                            </p:stCondLst>
                            <p:childTnLst>
                              <p:par>
                                <p:cTn id="96" presetID="23" presetClass="entr" presetSubtype="16" fill="hold" nodeType="afterEffect">
                                  <p:stCondLst>
                                    <p:cond delay="0"/>
                                  </p:stCondLst>
                                  <p:childTnLst>
                                    <p:set>
                                      <p:cBhvr>
                                        <p:cTn id="97" dur="1" fill="hold">
                                          <p:stCondLst>
                                            <p:cond delay="0"/>
                                          </p:stCondLst>
                                        </p:cTn>
                                        <p:tgtEl>
                                          <p:spTgt spid="145"/>
                                        </p:tgtEl>
                                        <p:attrNameLst>
                                          <p:attrName>style.visibility</p:attrName>
                                        </p:attrNameLst>
                                      </p:cBhvr>
                                      <p:to>
                                        <p:strVal val="visible"/>
                                      </p:to>
                                    </p:set>
                                    <p:anim calcmode="lin" valueType="num">
                                      <p:cBhvr>
                                        <p:cTn id="98" dur="500" fill="hold"/>
                                        <p:tgtEl>
                                          <p:spTgt spid="145"/>
                                        </p:tgtEl>
                                        <p:attrNameLst>
                                          <p:attrName>ppt_w</p:attrName>
                                        </p:attrNameLst>
                                      </p:cBhvr>
                                      <p:tavLst>
                                        <p:tav tm="0">
                                          <p:val>
                                            <p:fltVal val="0"/>
                                          </p:val>
                                        </p:tav>
                                        <p:tav tm="100000">
                                          <p:val>
                                            <p:strVal val="#ppt_w"/>
                                          </p:val>
                                        </p:tav>
                                      </p:tavLst>
                                    </p:anim>
                                    <p:anim calcmode="lin" valueType="num">
                                      <p:cBhvr>
                                        <p:cTn id="99" dur="500" fill="hold"/>
                                        <p:tgtEl>
                                          <p:spTgt spid="1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0" grpId="0" animBg="1"/>
      <p:bldP spid="61" grpId="0" animBg="1"/>
      <p:bldP spid="85" grpId="0"/>
      <p:bldP spid="87" grpId="0"/>
      <p:bldP spid="88" grpId="0" animBg="1"/>
      <p:bldP spid="89" grpId="0" animBg="1"/>
      <p:bldP spid="100" grpId="0" animBg="1"/>
      <p:bldP spid="101" grpId="0" animBg="1"/>
      <p:bldP spid="106" grpId="0" animBg="1"/>
      <p:bldP spid="107" grpId="0" animBg="1"/>
      <p:bldP spid="119" grpId="0"/>
      <p:bldP spid="120" grpId="0"/>
      <p:bldP spid="1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accent1">
                <a:shade val="45000"/>
                <a:satMod val="135000"/>
              </a:schemeClr>
              <a:prstClr val="white"/>
            </a:duotone>
          </a:blip>
          <a:stretch>
            <a:fillRect/>
          </a:stretch>
        </p:blipFill>
        <p:spPr>
          <a:xfrm>
            <a:off x="0" y="0"/>
            <a:ext cx="2270712" cy="9906000"/>
          </a:xfrm>
          <a:prstGeom prst="rect">
            <a:avLst/>
          </a:prstGeom>
          <a:solidFill>
            <a:schemeClr val="accent2">
              <a:lumMod val="40000"/>
              <a:lumOff val="60000"/>
            </a:schemeClr>
          </a:solidFill>
        </p:spPr>
      </p:pic>
      <p:cxnSp>
        <p:nvCxnSpPr>
          <p:cNvPr id="5" name="Straight Connector 4">
            <a:extLst>
              <a:ext uri="{FF2B5EF4-FFF2-40B4-BE49-F238E27FC236}">
                <a16:creationId xmlns:a16="http://schemas.microsoft.com/office/drawing/2014/main" id="{0AD5863D-B3E6-41AC-BB4A-17B37D32C5EB}"/>
              </a:ext>
            </a:extLst>
          </p:cNvPr>
          <p:cNvCxnSpPr>
            <a:cxnSpLocks/>
          </p:cNvCxnSpPr>
          <p:nvPr/>
        </p:nvCxnSpPr>
        <p:spPr>
          <a:xfrm flipV="1">
            <a:off x="2270712" y="812800"/>
            <a:ext cx="4371388" cy="1270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500606" y="4445852"/>
            <a:ext cx="3682999" cy="830997"/>
          </a:xfrm>
          <a:prstGeom prst="rect">
            <a:avLst/>
          </a:prstGeom>
        </p:spPr>
        <p:txBody>
          <a:bodyPr wrap="square">
            <a:spAutoFit/>
          </a:bodyPr>
          <a:lstStyle/>
          <a:p>
            <a:pPr algn="ctr"/>
            <a:r>
              <a:rPr lang="mn-MN" sz="2400" dirty="0">
                <a:solidFill>
                  <a:srgbClr val="002060"/>
                </a:solidFill>
                <a:latin typeface="Times New Roman" panose="02020603050405020304" pitchFamily="18" charset="0"/>
                <a:cs typeface="Times New Roman" panose="02020603050405020304" pitchFamily="18" charset="0"/>
              </a:rPr>
              <a:t>САЛБАРЫН ӨНӨӨГИЙН НӨХЦӨЛ БАЙДАЛ </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562600" y="922560"/>
            <a:ext cx="1295400" cy="369332"/>
          </a:xfrm>
          <a:prstGeom prst="rect">
            <a:avLst/>
          </a:prstGeom>
        </p:spPr>
        <p:txBody>
          <a:bodyPr wrap="square">
            <a:spAutoFit/>
          </a:bodyPr>
          <a:lstStyle/>
          <a:p>
            <a:pPr algn="ctr"/>
            <a:r>
              <a:rPr lang="mn-MN" b="1" dirty="0">
                <a:solidFill>
                  <a:srgbClr val="002060"/>
                </a:solidFill>
                <a:latin typeface="Times New Roman" panose="02020603050405020304" pitchFamily="18" charset="0"/>
                <a:cs typeface="Times New Roman" panose="02020603050405020304" pitchFamily="18" charset="0"/>
              </a:rPr>
              <a:t>2018-2024 </a:t>
            </a:r>
            <a:endParaRPr lang="en-US" b="1" dirty="0">
              <a:solidFill>
                <a:srgbClr val="002060"/>
              </a:solidFill>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BB2D60AB-B860-4FBE-91B9-9E209C7AE602}"/>
              </a:ext>
            </a:extLst>
          </p:cNvPr>
          <p:cNvCxnSpPr>
            <a:cxnSpLocks/>
          </p:cNvCxnSpPr>
          <p:nvPr/>
        </p:nvCxnSpPr>
        <p:spPr>
          <a:xfrm flipH="1" flipV="1">
            <a:off x="5461000" y="1380864"/>
            <a:ext cx="1335621" cy="846"/>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12" name="Rectangle 11"/>
          <p:cNvSpPr/>
          <p:nvPr/>
        </p:nvSpPr>
        <p:spPr>
          <a:xfrm>
            <a:off x="2270712" y="351135"/>
            <a:ext cx="2336800" cy="461665"/>
          </a:xfrm>
          <a:prstGeom prst="rect">
            <a:avLst/>
          </a:prstGeom>
        </p:spPr>
        <p:txBody>
          <a:bodyPr wrap="square">
            <a:spAutoFit/>
          </a:bodyPr>
          <a:lstStyle/>
          <a:p>
            <a:pPr algn="ctr" fontAlgn="ctr"/>
            <a:r>
              <a:rPr lang="mn-MN" sz="1200" dirty="0">
                <a:solidFill>
                  <a:schemeClr val="accent1">
                    <a:lumMod val="50000"/>
                  </a:schemeClr>
                </a:solidFill>
                <a:latin typeface="Times New Roman" panose="02020603050405020304" pitchFamily="18" charset="0"/>
                <a:cs typeface="Times New Roman" panose="02020603050405020304" pitchFamily="18" charset="0"/>
              </a:rPr>
              <a:t>Хөгжлийн бэрхшээлтэй хүний хөгжлийн ерөнхий газар</a:t>
            </a:r>
          </a:p>
        </p:txBody>
      </p:sp>
      <p:sp>
        <p:nvSpPr>
          <p:cNvPr id="13" name="Rectangle 12"/>
          <p:cNvSpPr/>
          <p:nvPr/>
        </p:nvSpPr>
        <p:spPr>
          <a:xfrm>
            <a:off x="3688055" y="9324032"/>
            <a:ext cx="1308100" cy="461665"/>
          </a:xfrm>
          <a:prstGeom prst="rect">
            <a:avLst/>
          </a:prstGeom>
        </p:spPr>
        <p:txBody>
          <a:bodyPr wrap="square">
            <a:spAutoFit/>
          </a:bodyPr>
          <a:lstStyle/>
          <a:p>
            <a:pPr algn="ctr" fontAlgn="ctr"/>
            <a:r>
              <a:rPr lang="en-US" sz="2400" dirty="0">
                <a:solidFill>
                  <a:srgbClr val="002060"/>
                </a:solidFill>
                <a:latin typeface="Times New Roman" panose="02020603050405020304" pitchFamily="18" charset="0"/>
                <a:cs typeface="Times New Roman" panose="02020603050405020304" pitchFamily="18" charset="0"/>
              </a:rPr>
              <a:t>II </a:t>
            </a:r>
            <a:r>
              <a:rPr lang="mn-MN" sz="2400" dirty="0">
                <a:solidFill>
                  <a:srgbClr val="002060"/>
                </a:solidFill>
                <a:latin typeface="Times New Roman" panose="02020603050405020304" pitchFamily="18" charset="0"/>
                <a:cs typeface="Times New Roman" panose="02020603050405020304" pitchFamily="18" charset="0"/>
              </a:rPr>
              <a:t>хэсэг</a:t>
            </a:r>
          </a:p>
        </p:txBody>
      </p:sp>
    </p:spTree>
    <p:extLst>
      <p:ext uri="{BB962C8B-B14F-4D97-AF65-F5344CB8AC3E}">
        <p14:creationId xmlns:p14="http://schemas.microsoft.com/office/powerpoint/2010/main" val="3933771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0" name="Straight Connector 569">
            <a:extLst>
              <a:ext uri="{FF2B5EF4-FFF2-40B4-BE49-F238E27FC236}">
                <a16:creationId xmlns:a16="http://schemas.microsoft.com/office/drawing/2014/main" id="{680A5E32-B364-920F-ECB5-320D6D95051F}"/>
              </a:ext>
            </a:extLst>
          </p:cNvPr>
          <p:cNvCxnSpPr>
            <a:cxnSpLocks/>
          </p:cNvCxnSpPr>
          <p:nvPr/>
        </p:nvCxnSpPr>
        <p:spPr>
          <a:xfrm>
            <a:off x="700070" y="495684"/>
            <a:ext cx="56637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1" name="Straight Connector 570">
            <a:extLst>
              <a:ext uri="{FF2B5EF4-FFF2-40B4-BE49-F238E27FC236}">
                <a16:creationId xmlns:a16="http://schemas.microsoft.com/office/drawing/2014/main" id="{CB180EAB-BFD0-525D-A00C-5824819633A8}"/>
              </a:ext>
            </a:extLst>
          </p:cNvPr>
          <p:cNvCxnSpPr>
            <a:cxnSpLocks/>
          </p:cNvCxnSpPr>
          <p:nvPr/>
        </p:nvCxnSpPr>
        <p:spPr>
          <a:xfrm flipH="1">
            <a:off x="740010" y="677491"/>
            <a:ext cx="5623771"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573" name="Straight Connector 572">
            <a:extLst>
              <a:ext uri="{FF2B5EF4-FFF2-40B4-BE49-F238E27FC236}">
                <a16:creationId xmlns:a16="http://schemas.microsoft.com/office/drawing/2014/main" id="{98454D9F-EED6-E52B-FD79-3D5464A47086}"/>
              </a:ext>
            </a:extLst>
          </p:cNvPr>
          <p:cNvCxnSpPr>
            <a:cxnSpLocks/>
          </p:cNvCxnSpPr>
          <p:nvPr/>
        </p:nvCxnSpPr>
        <p:spPr>
          <a:xfrm flipH="1">
            <a:off x="542460" y="3827449"/>
            <a:ext cx="5734688"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574" name="Straight Connector 573">
            <a:extLst>
              <a:ext uri="{FF2B5EF4-FFF2-40B4-BE49-F238E27FC236}">
                <a16:creationId xmlns:a16="http://schemas.microsoft.com/office/drawing/2014/main" id="{0283C117-975D-C0EF-7A55-E368346B3E66}"/>
              </a:ext>
            </a:extLst>
          </p:cNvPr>
          <p:cNvCxnSpPr>
            <a:cxnSpLocks/>
          </p:cNvCxnSpPr>
          <p:nvPr/>
        </p:nvCxnSpPr>
        <p:spPr>
          <a:xfrm flipH="1">
            <a:off x="700070" y="1082164"/>
            <a:ext cx="5663711"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582" name="TextBox 581">
            <a:extLst>
              <a:ext uri="{FF2B5EF4-FFF2-40B4-BE49-F238E27FC236}">
                <a16:creationId xmlns:a16="http://schemas.microsoft.com/office/drawing/2014/main" id="{98CE0DFA-F5FF-F85A-4663-8069A9FE5CBC}"/>
              </a:ext>
            </a:extLst>
          </p:cNvPr>
          <p:cNvSpPr txBox="1"/>
          <p:nvPr/>
        </p:nvSpPr>
        <p:spPr>
          <a:xfrm>
            <a:off x="505893" y="3876509"/>
            <a:ext cx="5890978" cy="2277547"/>
          </a:xfrm>
          <a:prstGeom prst="rect">
            <a:avLst/>
          </a:prstGeom>
          <a:noFill/>
        </p:spPr>
        <p:txBody>
          <a:bodyPr wrap="square">
            <a:spAutoFit/>
          </a:bodyPr>
          <a:lstStyle/>
          <a:p>
            <a:pPr algn="just"/>
            <a:r>
              <a:rPr lang="mn-MN" sz="1600" dirty="0">
                <a:solidFill>
                  <a:srgbClr val="002060"/>
                </a:solidFill>
                <a:effectLst/>
                <a:latin typeface="Arial" panose="020B0604020202020204" pitchFamily="34" charset="0"/>
                <a:ea typeface="Times New Roman" panose="02020603050405020304" pitchFamily="18" charset="0"/>
              </a:rPr>
              <a:t>	 </a:t>
            </a:r>
            <a:r>
              <a:rPr lang="en-US" sz="1400" dirty="0" err="1">
                <a:solidFill>
                  <a:srgbClr val="002060"/>
                </a:solidFill>
                <a:effectLst/>
                <a:latin typeface="Arial" panose="020B0604020202020204" pitchFamily="34" charset="0"/>
                <a:ea typeface="Times New Roman" panose="02020603050405020304" pitchFamily="18" charset="0"/>
              </a:rPr>
              <a:t>Монгол</a:t>
            </a:r>
            <a:r>
              <a:rPr lang="en-US" sz="1400" dirty="0">
                <a:solidFill>
                  <a:srgbClr val="002060"/>
                </a:solidFill>
                <a:effectLst/>
                <a:latin typeface="Arial" panose="020B0604020202020204" pitchFamily="34" charset="0"/>
                <a:ea typeface="Times New Roman" panose="02020603050405020304" pitchFamily="18" charset="0"/>
              </a:rPr>
              <a:t> </a:t>
            </a:r>
            <a:r>
              <a:rPr lang="en-US" sz="1400" dirty="0" err="1">
                <a:solidFill>
                  <a:srgbClr val="002060"/>
                </a:solidFill>
                <a:effectLst/>
                <a:latin typeface="Arial" panose="020B0604020202020204" pitchFamily="34" charset="0"/>
                <a:ea typeface="Times New Roman" panose="02020603050405020304" pitchFamily="18" charset="0"/>
              </a:rPr>
              <a:t>Улсад</a:t>
            </a:r>
            <a:r>
              <a:rPr lang="en-US" sz="1400" dirty="0">
                <a:solidFill>
                  <a:srgbClr val="002060"/>
                </a:solidFill>
                <a:effectLst/>
                <a:latin typeface="Arial" panose="020B0604020202020204" pitchFamily="34" charset="0"/>
                <a:ea typeface="Times New Roman" panose="02020603050405020304" pitchFamily="18" charset="0"/>
              </a:rPr>
              <a:t> </a:t>
            </a:r>
            <a:r>
              <a:rPr lang="en-US" sz="1400" dirty="0" err="1">
                <a:solidFill>
                  <a:srgbClr val="002060"/>
                </a:solidFill>
                <a:effectLst/>
                <a:latin typeface="Arial" panose="020B0604020202020204" pitchFamily="34" charset="0"/>
                <a:ea typeface="Times New Roman" panose="02020603050405020304" pitchFamily="18" charset="0"/>
              </a:rPr>
              <a:t>нийт</a:t>
            </a:r>
            <a:r>
              <a:rPr lang="en-US" sz="1400" dirty="0">
                <a:solidFill>
                  <a:srgbClr val="002060"/>
                </a:solidFill>
                <a:effectLst/>
                <a:latin typeface="Arial" panose="020B0604020202020204" pitchFamily="34" charset="0"/>
                <a:ea typeface="Times New Roman" panose="02020603050405020304" pitchFamily="18" charset="0"/>
              </a:rPr>
              <a:t> 1</a:t>
            </a:r>
            <a:r>
              <a:rPr lang="mn-MN" sz="1400" dirty="0">
                <a:solidFill>
                  <a:srgbClr val="002060"/>
                </a:solidFill>
                <a:effectLst/>
                <a:latin typeface="Arial" panose="020B0604020202020204" pitchFamily="34" charset="0"/>
                <a:ea typeface="Times New Roman" panose="02020603050405020304" pitchFamily="18" charset="0"/>
              </a:rPr>
              <a:t>11</a:t>
            </a:r>
            <a:r>
              <a:rPr lang="en-US" sz="1400" dirty="0">
                <a:solidFill>
                  <a:srgbClr val="002060"/>
                </a:solidFill>
                <a:effectLst/>
                <a:latin typeface="Arial" panose="020B0604020202020204" pitchFamily="34" charset="0"/>
                <a:ea typeface="Times New Roman" panose="02020603050405020304" pitchFamily="18" charset="0"/>
              </a:rPr>
              <a:t>.</a:t>
            </a:r>
            <a:r>
              <a:rPr lang="mn-MN" sz="1400" dirty="0">
                <a:solidFill>
                  <a:srgbClr val="002060"/>
                </a:solidFill>
                <a:effectLst/>
                <a:latin typeface="Arial" panose="020B0604020202020204" pitchFamily="34" charset="0"/>
                <a:ea typeface="Times New Roman" panose="02020603050405020304" pitchFamily="18" charset="0"/>
              </a:rPr>
              <a:t>2</a:t>
            </a:r>
            <a:r>
              <a:rPr lang="en-US" sz="1400" dirty="0">
                <a:solidFill>
                  <a:srgbClr val="002060"/>
                </a:solidFill>
                <a:effectLst/>
                <a:latin typeface="Arial" panose="020B0604020202020204" pitchFamily="34" charset="0"/>
                <a:ea typeface="Times New Roman" panose="02020603050405020304" pitchFamily="18" charset="0"/>
              </a:rPr>
              <a:t> </a:t>
            </a:r>
            <a:r>
              <a:rPr lang="en-US" sz="1400" dirty="0" err="1">
                <a:solidFill>
                  <a:srgbClr val="002060"/>
                </a:solidFill>
                <a:effectLst/>
                <a:latin typeface="Arial" panose="020B0604020202020204" pitchFamily="34" charset="0"/>
                <a:ea typeface="Times New Roman" panose="02020603050405020304" pitchFamily="18" charset="0"/>
              </a:rPr>
              <a:t>мянган</a:t>
            </a:r>
            <a:r>
              <a:rPr lang="en-US" sz="1400" dirty="0">
                <a:solidFill>
                  <a:srgbClr val="002060"/>
                </a:solidFill>
                <a:effectLst/>
                <a:latin typeface="Arial" panose="020B0604020202020204" pitchFamily="34" charset="0"/>
                <a:ea typeface="Times New Roman" panose="02020603050405020304" pitchFamily="18" charset="0"/>
              </a:rPr>
              <a:t> </a:t>
            </a:r>
            <a:r>
              <a:rPr lang="en-US" sz="1400" dirty="0" err="1">
                <a:solidFill>
                  <a:srgbClr val="002060"/>
                </a:solidFill>
                <a:effectLst/>
                <a:latin typeface="Arial" panose="020B0604020202020204" pitchFamily="34" charset="0"/>
                <a:ea typeface="Times New Roman" panose="02020603050405020304" pitchFamily="18" charset="0"/>
              </a:rPr>
              <a:t>хөгжлийн</a:t>
            </a:r>
            <a:r>
              <a:rPr lang="en-US" sz="1400" dirty="0">
                <a:solidFill>
                  <a:srgbClr val="002060"/>
                </a:solidFill>
                <a:effectLst/>
                <a:latin typeface="Arial" panose="020B0604020202020204" pitchFamily="34" charset="0"/>
                <a:ea typeface="Times New Roman" panose="02020603050405020304" pitchFamily="18" charset="0"/>
              </a:rPr>
              <a:t> </a:t>
            </a:r>
            <a:r>
              <a:rPr lang="en-US" sz="1400" dirty="0" err="1">
                <a:solidFill>
                  <a:srgbClr val="002060"/>
                </a:solidFill>
                <a:effectLst/>
                <a:latin typeface="Arial" panose="020B0604020202020204" pitchFamily="34" charset="0"/>
                <a:ea typeface="Times New Roman" panose="02020603050405020304" pitchFamily="18" charset="0"/>
              </a:rPr>
              <a:t>бэрхшээлтэй</a:t>
            </a:r>
            <a:r>
              <a:rPr lang="en-US" sz="1400" dirty="0">
                <a:solidFill>
                  <a:srgbClr val="002060"/>
                </a:solidFill>
                <a:effectLst/>
                <a:latin typeface="Arial" panose="020B0604020202020204" pitchFamily="34" charset="0"/>
                <a:ea typeface="Times New Roman" panose="02020603050405020304" pitchFamily="18" charset="0"/>
              </a:rPr>
              <a:t> </a:t>
            </a:r>
            <a:r>
              <a:rPr lang="en-US" sz="1400" dirty="0" err="1">
                <a:solidFill>
                  <a:srgbClr val="002060"/>
                </a:solidFill>
                <a:effectLst/>
                <a:latin typeface="Arial" panose="020B0604020202020204" pitchFamily="34" charset="0"/>
                <a:ea typeface="Times New Roman" panose="02020603050405020304" pitchFamily="18" charset="0"/>
              </a:rPr>
              <a:t>хүн</a:t>
            </a:r>
            <a:r>
              <a:rPr lang="en-US" sz="1400" dirty="0">
                <a:solidFill>
                  <a:srgbClr val="002060"/>
                </a:solidFill>
                <a:effectLst/>
                <a:latin typeface="Arial" panose="020B0604020202020204" pitchFamily="34" charset="0"/>
                <a:ea typeface="Times New Roman" panose="02020603050405020304" pitchFamily="18" charset="0"/>
              </a:rPr>
              <a:t> </a:t>
            </a:r>
            <a:r>
              <a:rPr lang="en-US" sz="1400" dirty="0" err="1">
                <a:solidFill>
                  <a:srgbClr val="002060"/>
                </a:solidFill>
                <a:effectLst/>
                <a:latin typeface="Arial" panose="020B0604020202020204" pitchFamily="34" charset="0"/>
                <a:ea typeface="Times New Roman" panose="02020603050405020304" pitchFamily="18" charset="0"/>
              </a:rPr>
              <a:t>байгаагийн</a:t>
            </a:r>
            <a:r>
              <a:rPr lang="en-US" sz="1400" dirty="0">
                <a:solidFill>
                  <a:srgbClr val="002060"/>
                </a:solidFill>
                <a:effectLst/>
                <a:latin typeface="Arial" panose="020B0604020202020204" pitchFamily="34" charset="0"/>
                <a:ea typeface="Times New Roman" panose="02020603050405020304" pitchFamily="18" charset="0"/>
              </a:rPr>
              <a:t> 4</a:t>
            </a:r>
            <a:r>
              <a:rPr lang="mn-MN" sz="1400" dirty="0">
                <a:solidFill>
                  <a:srgbClr val="002060"/>
                </a:solidFill>
                <a:effectLst/>
                <a:latin typeface="Arial" panose="020B0604020202020204" pitchFamily="34" charset="0"/>
                <a:ea typeface="Times New Roman" panose="02020603050405020304" pitchFamily="18" charset="0"/>
              </a:rPr>
              <a:t>0%</a:t>
            </a:r>
            <a:r>
              <a:rPr lang="en-US" sz="1400" dirty="0">
                <a:solidFill>
                  <a:srgbClr val="002060"/>
                </a:solidFill>
                <a:effectLst/>
                <a:latin typeface="Arial" panose="020B0604020202020204" pitchFamily="34" charset="0"/>
                <a:ea typeface="Times New Roman" panose="02020603050405020304" pitchFamily="18" charset="0"/>
              </a:rPr>
              <a:t> </a:t>
            </a:r>
            <a:r>
              <a:rPr lang="en-US" sz="1400" dirty="0" err="1">
                <a:solidFill>
                  <a:srgbClr val="002060"/>
                </a:solidFill>
                <a:effectLst/>
                <a:latin typeface="Arial" panose="020B0604020202020204" pitchFamily="34" charset="0"/>
                <a:ea typeface="Times New Roman" panose="02020603050405020304" pitchFamily="18" charset="0"/>
              </a:rPr>
              <a:t>нь</a:t>
            </a:r>
            <a:r>
              <a:rPr lang="en-US" sz="1400" dirty="0">
                <a:solidFill>
                  <a:srgbClr val="002060"/>
                </a:solidFill>
                <a:effectLst/>
                <a:latin typeface="Arial" panose="020B0604020202020204" pitchFamily="34" charset="0"/>
                <a:ea typeface="Times New Roman" panose="02020603050405020304" pitchFamily="18" charset="0"/>
              </a:rPr>
              <a:t> </a:t>
            </a:r>
            <a:r>
              <a:rPr lang="en-US" sz="1400" dirty="0" err="1">
                <a:solidFill>
                  <a:srgbClr val="002060"/>
                </a:solidFill>
                <a:effectLst/>
                <a:latin typeface="Arial" panose="020B0604020202020204" pitchFamily="34" charset="0"/>
                <a:ea typeface="Times New Roman" panose="02020603050405020304" pitchFamily="18" charset="0"/>
              </a:rPr>
              <a:t>төрөлхийн</a:t>
            </a:r>
            <a:r>
              <a:rPr lang="en-US" sz="1400" dirty="0">
                <a:solidFill>
                  <a:srgbClr val="002060"/>
                </a:solidFill>
                <a:effectLst/>
                <a:latin typeface="Arial" panose="020B0604020202020204" pitchFamily="34" charset="0"/>
                <a:ea typeface="Times New Roman" panose="02020603050405020304" pitchFamily="18" charset="0"/>
              </a:rPr>
              <a:t>, 6</a:t>
            </a:r>
            <a:r>
              <a:rPr lang="mn-MN" sz="1400" dirty="0">
                <a:solidFill>
                  <a:srgbClr val="002060"/>
                </a:solidFill>
                <a:effectLst/>
                <a:latin typeface="Arial" panose="020B0604020202020204" pitchFamily="34" charset="0"/>
                <a:ea typeface="Times New Roman" panose="02020603050405020304" pitchFamily="18" charset="0"/>
              </a:rPr>
              <a:t>0%</a:t>
            </a:r>
            <a:r>
              <a:rPr lang="en-US" sz="1400" dirty="0">
                <a:solidFill>
                  <a:srgbClr val="002060"/>
                </a:solidFill>
                <a:effectLst/>
                <a:latin typeface="Arial" panose="020B0604020202020204" pitchFamily="34" charset="0"/>
                <a:ea typeface="Times New Roman" panose="02020603050405020304" pitchFamily="18" charset="0"/>
              </a:rPr>
              <a:t> </a:t>
            </a:r>
            <a:r>
              <a:rPr lang="en-US" sz="1400" dirty="0" err="1">
                <a:solidFill>
                  <a:srgbClr val="002060"/>
                </a:solidFill>
                <a:effectLst/>
                <a:latin typeface="Arial" panose="020B0604020202020204" pitchFamily="34" charset="0"/>
                <a:ea typeface="Times New Roman" panose="02020603050405020304" pitchFamily="18" charset="0"/>
              </a:rPr>
              <a:t>нь</a:t>
            </a:r>
            <a:r>
              <a:rPr lang="en-US" sz="1400" dirty="0">
                <a:solidFill>
                  <a:srgbClr val="002060"/>
                </a:solidFill>
                <a:effectLst/>
                <a:latin typeface="Arial" panose="020B0604020202020204" pitchFamily="34" charset="0"/>
                <a:ea typeface="Times New Roman" panose="02020603050405020304" pitchFamily="18" charset="0"/>
              </a:rPr>
              <a:t> </a:t>
            </a:r>
            <a:r>
              <a:rPr lang="en-US" sz="1400" dirty="0" err="1">
                <a:solidFill>
                  <a:srgbClr val="002060"/>
                </a:solidFill>
                <a:effectLst/>
                <a:latin typeface="Arial" panose="020B0604020202020204" pitchFamily="34" charset="0"/>
                <a:ea typeface="Times New Roman" panose="02020603050405020304" pitchFamily="18" charset="0"/>
              </a:rPr>
              <a:t>олдмол</a:t>
            </a:r>
            <a:r>
              <a:rPr lang="en-US" sz="1400" dirty="0">
                <a:solidFill>
                  <a:srgbClr val="002060"/>
                </a:solidFill>
                <a:effectLst/>
                <a:latin typeface="Arial" panose="020B0604020202020204" pitchFamily="34" charset="0"/>
                <a:ea typeface="Times New Roman" panose="02020603050405020304" pitchFamily="18" charset="0"/>
              </a:rPr>
              <a:t> </a:t>
            </a:r>
            <a:r>
              <a:rPr lang="en-US" sz="1400" dirty="0" err="1">
                <a:solidFill>
                  <a:srgbClr val="002060"/>
                </a:solidFill>
                <a:effectLst/>
                <a:latin typeface="Arial" panose="020B0604020202020204" pitchFamily="34" charset="0"/>
                <a:ea typeface="Times New Roman" panose="02020603050405020304" pitchFamily="18" charset="0"/>
              </a:rPr>
              <a:t>шалтгаантай</a:t>
            </a:r>
            <a:r>
              <a:rPr lang="en-US" sz="1400" dirty="0">
                <a:solidFill>
                  <a:srgbClr val="002060"/>
                </a:solidFill>
                <a:effectLst/>
                <a:latin typeface="Arial" panose="020B0604020202020204" pitchFamily="34" charset="0"/>
                <a:ea typeface="Times New Roman" panose="02020603050405020304" pitchFamily="18" charset="0"/>
              </a:rPr>
              <a:t> </a:t>
            </a:r>
            <a:r>
              <a:rPr lang="en-US" sz="1400" dirty="0" err="1">
                <a:solidFill>
                  <a:srgbClr val="002060"/>
                </a:solidFill>
                <a:effectLst/>
                <a:latin typeface="Arial" panose="020B0604020202020204" pitchFamily="34" charset="0"/>
                <a:ea typeface="Times New Roman" panose="02020603050405020304" pitchFamily="18" charset="0"/>
              </a:rPr>
              <a:t>бай</a:t>
            </a:r>
            <a:r>
              <a:rPr lang="mn-MN" sz="1400" dirty="0">
                <a:solidFill>
                  <a:srgbClr val="002060"/>
                </a:solidFill>
                <a:effectLst/>
                <a:latin typeface="Arial" panose="020B0604020202020204" pitchFamily="34" charset="0"/>
                <a:ea typeface="Times New Roman" panose="02020603050405020304" pitchFamily="18" charset="0"/>
              </a:rPr>
              <a:t>на. Мөн </a:t>
            </a:r>
            <a:r>
              <a:rPr lang="en-US" sz="1400" dirty="0">
                <a:solidFill>
                  <a:srgbClr val="002060"/>
                </a:solidFill>
                <a:effectLst/>
                <a:latin typeface="Arial" panose="020B0604020202020204" pitchFamily="34" charset="0"/>
                <a:ea typeface="Times New Roman" panose="02020603050405020304" pitchFamily="18" charset="0"/>
              </a:rPr>
              <a:t>0-18 </a:t>
            </a:r>
            <a:r>
              <a:rPr lang="en-US" sz="1400" dirty="0" err="1">
                <a:solidFill>
                  <a:srgbClr val="002060"/>
                </a:solidFill>
                <a:effectLst/>
                <a:latin typeface="Arial" panose="020B0604020202020204" pitchFamily="34" charset="0"/>
                <a:ea typeface="Times New Roman" panose="02020603050405020304" pitchFamily="18" charset="0"/>
              </a:rPr>
              <a:t>насны</a:t>
            </a:r>
            <a:r>
              <a:rPr lang="en-US" sz="1400" dirty="0">
                <a:solidFill>
                  <a:srgbClr val="002060"/>
                </a:solidFill>
                <a:effectLst/>
                <a:latin typeface="Arial" panose="020B0604020202020204" pitchFamily="34" charset="0"/>
                <a:ea typeface="Times New Roman" panose="02020603050405020304" pitchFamily="18" charset="0"/>
              </a:rPr>
              <a:t> 11.8 </a:t>
            </a:r>
            <a:r>
              <a:rPr lang="en-US" sz="1400" dirty="0" err="1">
                <a:solidFill>
                  <a:srgbClr val="002060"/>
                </a:solidFill>
                <a:effectLst/>
                <a:latin typeface="Arial" panose="020B0604020202020204" pitchFamily="34" charset="0"/>
                <a:ea typeface="Times New Roman" panose="02020603050405020304" pitchFamily="18" charset="0"/>
              </a:rPr>
              <a:t>мянган</a:t>
            </a:r>
            <a:r>
              <a:rPr lang="mn-MN" sz="1400" dirty="0">
                <a:solidFill>
                  <a:srgbClr val="002060"/>
                </a:solidFill>
                <a:effectLst/>
                <a:latin typeface="Arial" panose="020B0604020202020204" pitchFamily="34" charset="0"/>
                <a:ea typeface="Times New Roman" panose="02020603050405020304" pitchFamily="18" charset="0"/>
              </a:rPr>
              <a:t> хөгжлийн бэрхшээлтэй </a:t>
            </a:r>
            <a:r>
              <a:rPr lang="en-US" sz="1400" dirty="0" err="1">
                <a:solidFill>
                  <a:srgbClr val="002060"/>
                </a:solidFill>
                <a:effectLst/>
                <a:latin typeface="Arial" panose="020B0604020202020204" pitchFamily="34" charset="0"/>
                <a:ea typeface="Times New Roman" panose="02020603050405020304" pitchFamily="18" charset="0"/>
              </a:rPr>
              <a:t>хүүхэд</a:t>
            </a:r>
            <a:r>
              <a:rPr lang="en-US" sz="1400" dirty="0">
                <a:solidFill>
                  <a:srgbClr val="002060"/>
                </a:solidFill>
                <a:effectLst/>
                <a:latin typeface="Arial" panose="020B0604020202020204" pitchFamily="34" charset="0"/>
                <a:ea typeface="Times New Roman" panose="02020603050405020304" pitchFamily="18" charset="0"/>
              </a:rPr>
              <a:t> </a:t>
            </a:r>
            <a:r>
              <a:rPr lang="en-US" sz="1400" dirty="0" err="1">
                <a:solidFill>
                  <a:srgbClr val="002060"/>
                </a:solidFill>
                <a:effectLst/>
                <a:latin typeface="Arial" panose="020B0604020202020204" pitchFamily="34" charset="0"/>
                <a:ea typeface="Times New Roman" panose="02020603050405020304" pitchFamily="18" charset="0"/>
              </a:rPr>
              <a:t>байгаа</a:t>
            </a:r>
            <a:r>
              <a:rPr lang="en-US" sz="1400" dirty="0">
                <a:solidFill>
                  <a:srgbClr val="002060"/>
                </a:solidFill>
                <a:effectLst/>
                <a:latin typeface="Arial" panose="020B0604020202020204" pitchFamily="34" charset="0"/>
                <a:ea typeface="Times New Roman" panose="02020603050405020304" pitchFamily="18" charset="0"/>
              </a:rPr>
              <a:t> </a:t>
            </a:r>
            <a:r>
              <a:rPr lang="mn-MN" sz="1400" dirty="0">
                <a:solidFill>
                  <a:srgbClr val="002060"/>
                </a:solidFill>
                <a:effectLst/>
                <a:latin typeface="Arial" panose="020B0604020202020204" pitchFamily="34" charset="0"/>
                <a:ea typeface="Times New Roman" panose="02020603050405020304" pitchFamily="18" charset="0"/>
              </a:rPr>
              <a:t> ба </a:t>
            </a:r>
            <a:r>
              <a:rPr lang="en-US" sz="1400" dirty="0">
                <a:solidFill>
                  <a:srgbClr val="002060"/>
                </a:solidFill>
                <a:effectLst/>
                <a:latin typeface="Arial" panose="020B0604020202020204" pitchFamily="34" charset="0"/>
                <a:ea typeface="Times New Roman" panose="02020603050405020304" pitchFamily="18" charset="0"/>
              </a:rPr>
              <a:t>х</a:t>
            </a:r>
            <a:r>
              <a:rPr lang="mn-MN" sz="1400" dirty="0">
                <a:solidFill>
                  <a:srgbClr val="002060"/>
                </a:solidFill>
                <a:effectLst/>
                <a:latin typeface="Arial" panose="020B0604020202020204" pitchFamily="34" charset="0"/>
                <a:ea typeface="Times New Roman" panose="02020603050405020304" pitchFamily="18" charset="0"/>
              </a:rPr>
              <a:t>өгжлийн бэрхшээлтэй иргэдийн эрхийг хангах, оролцоог нэмэгдүүлэхэд чиглэсэн хууль, эрх зүйн орчныг сайжруулах, </a:t>
            </a:r>
            <a:r>
              <a:rPr lang="mn-MN" sz="14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х</a:t>
            </a:r>
            <a:r>
              <a:rPr lang="mn-MN"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өгжлийн бэрхшээлтэй хүний эрхийн тухай хуулийн хэрэгжилтийг хангах, нийгмийн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бүхий</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л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харилцаанд</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ямар</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нэг</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алагчлалгүйгээр</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оролцуулах</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нөхцөл</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боломжийг</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бүрдүүлэх</a:t>
            </a:r>
            <a:r>
              <a:rPr lang="mn-MN"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эд анхаарч ажиллаж байна.</a:t>
            </a:r>
            <a:endPar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algn="just"/>
            <a:endParaRPr lang="en-US" sz="1400" dirty="0">
              <a:solidFill>
                <a:srgbClr val="002060"/>
              </a:solidFill>
            </a:endParaRPr>
          </a:p>
        </p:txBody>
      </p:sp>
      <p:sp>
        <p:nvSpPr>
          <p:cNvPr id="586" name="TextBox 585">
            <a:extLst>
              <a:ext uri="{FF2B5EF4-FFF2-40B4-BE49-F238E27FC236}">
                <a16:creationId xmlns:a16="http://schemas.microsoft.com/office/drawing/2014/main" id="{6423CEB9-1235-539E-4156-097FF67800E8}"/>
              </a:ext>
            </a:extLst>
          </p:cNvPr>
          <p:cNvSpPr txBox="1"/>
          <p:nvPr/>
        </p:nvSpPr>
        <p:spPr>
          <a:xfrm>
            <a:off x="504254" y="5929629"/>
            <a:ext cx="5937126" cy="1919693"/>
          </a:xfrm>
          <a:prstGeom prst="rect">
            <a:avLst/>
          </a:prstGeom>
          <a:noFill/>
        </p:spPr>
        <p:txBody>
          <a:bodyPr wrap="square">
            <a:spAutoFit/>
          </a:bodyPr>
          <a:lstStyle/>
          <a:p>
            <a:pPr algn="just">
              <a:lnSpc>
                <a:spcPct val="107000"/>
              </a:lnSpc>
              <a:spcAft>
                <a:spcPts val="800"/>
              </a:spcAft>
            </a:pPr>
            <a:r>
              <a:rPr lang="mn-MN"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Хөгжлийн бэрхшээлтэй хүний талаарх холбогдох статистик тоон мэдээг олон нийтэд нээлттэй мэдээлэх хүрээнд Хөгжлийн бэрхшээлтэй хүний статистик тоон мэдээ, Хөгжлийн бэрхшээлтэй хүний хөгжлийн ерөнхий газар болон харьяа байгууллагуудаас үзүүлж буй үйлчилгээний он оны нэгдсэн тоон мэдээ, </a:t>
            </a:r>
            <a:r>
              <a:rPr lang="mn-MN" sz="14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э</a:t>
            </a:r>
            <a:r>
              <a:rPr lang="mn-MN"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рүүл мэндийн салбарт ажиллагсдын тоон мэдээ, төрийн албанд ажиллагсдын тоон мэдээ зэрэг нийт 10</a:t>
            </a:r>
            <a:r>
              <a:rPr lang="mn-MN" sz="14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mn-MN"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гаруй төрлийн статистик мэдээллийг тогтмол цахим хэлбэрээр олон нийтэд мэдээлж байна.</a:t>
            </a:r>
            <a:endPar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88" name="TextBox 587">
            <a:extLst>
              <a:ext uri="{FF2B5EF4-FFF2-40B4-BE49-F238E27FC236}">
                <a16:creationId xmlns:a16="http://schemas.microsoft.com/office/drawing/2014/main" id="{862CFA31-9130-53A3-E78D-181AFCFE0CF7}"/>
              </a:ext>
            </a:extLst>
          </p:cNvPr>
          <p:cNvSpPr txBox="1"/>
          <p:nvPr/>
        </p:nvSpPr>
        <p:spPr>
          <a:xfrm>
            <a:off x="504254" y="7905977"/>
            <a:ext cx="5937126" cy="1384995"/>
          </a:xfrm>
          <a:prstGeom prst="rect">
            <a:avLst/>
          </a:prstGeom>
          <a:noFill/>
        </p:spPr>
        <p:txBody>
          <a:bodyPr wrap="square">
            <a:spAutoFit/>
          </a:bodyPr>
          <a:lstStyle/>
          <a:p>
            <a:pPr algn="just"/>
            <a:r>
              <a:rPr lang="mn-MN"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НДЕГ</a:t>
            </a:r>
            <a:r>
              <a:rPr lang="mn-Mong-MN" sz="1400" dirty="0">
                <a:solidFill>
                  <a:schemeClr val="accent1">
                    <a:lumMod val="50000"/>
                  </a:schemeClr>
                </a:solidFill>
                <a:effectLst/>
                <a:latin typeface="Arial" panose="020B0604020202020204" pitchFamily="34" charset="0"/>
                <a:ea typeface="Calibri" panose="020F0502020204030204" pitchFamily="34" charset="0"/>
                <a:cs typeface="Mongolian Baiti" panose="03000500000000000000" pitchFamily="66" charset="0"/>
              </a:rPr>
              <a:t>-</a:t>
            </a:r>
            <a:r>
              <a:rPr lang="mn-MN"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ын дэргэдэх Эрүүл мэндийн магадлалын зөвлөлөөр ердийн өвчин, ахуйн болон үйлдвэрлэлийн осол, хурц хордлого, мэргэжлээс шалтгаалсан өвчний улмаас хөдөлмөрийн чадвар алдалтын хувь, хугацаа тогтоолгосон хөгжлийн бэрхшээлтэй иргэдийн статистик тоон мэдээллийг авч  мэдээллийн баазыг шинэчлэн ажиллаж байна.</a:t>
            </a:r>
            <a:endParaRPr lang="en-US" sz="1400" dirty="0">
              <a:solidFill>
                <a:schemeClr val="accent1">
                  <a:lumMod val="50000"/>
                </a:schemeClr>
              </a:solidFill>
              <a:latin typeface="Arial" panose="020B0604020202020204" pitchFamily="34" charset="0"/>
              <a:cs typeface="Arial" panose="020B0604020202020204" pitchFamily="34" charset="0"/>
            </a:endParaRPr>
          </a:p>
        </p:txBody>
      </p:sp>
      <p:sp>
        <p:nvSpPr>
          <p:cNvPr id="590" name="TextBox 589">
            <a:extLst>
              <a:ext uri="{FF2B5EF4-FFF2-40B4-BE49-F238E27FC236}">
                <a16:creationId xmlns:a16="http://schemas.microsoft.com/office/drawing/2014/main" id="{94D63AFB-C979-23E0-EA14-99D114E3BB7B}"/>
              </a:ext>
            </a:extLst>
          </p:cNvPr>
          <p:cNvSpPr txBox="1"/>
          <p:nvPr/>
        </p:nvSpPr>
        <p:spPr>
          <a:xfrm>
            <a:off x="504254" y="1149793"/>
            <a:ext cx="5890978" cy="2677656"/>
          </a:xfrm>
          <a:prstGeom prst="rect">
            <a:avLst/>
          </a:prstGeom>
          <a:noFill/>
        </p:spPr>
        <p:txBody>
          <a:bodyPr wrap="square">
            <a:spAutoFit/>
          </a:bodyPr>
          <a:lstStyle/>
          <a:p>
            <a:pPr algn="just"/>
            <a:r>
              <a:rPr lang="mn-MN"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Х</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өгжлийн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бэрхшээлийн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статистик</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нь</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хөгжлийн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бэрхшээлтэй</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хүмүүсийн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өдөр</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тутмын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амьдралд</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хүрээлэн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буй</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орчны</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зүгээс</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тулгарч</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буй</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саад</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тотгор</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тэдгээрийн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аж</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амьдралын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байдал</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зорилтот</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үйл</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ажиллагаан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дахь</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оролцооны</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хязгаарлалт</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ялгаварлан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гадуурхалт</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зэргийг</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илрүүлэх</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шалтгааныг</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нарийвчлан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судлах</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хэрэгцээ</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шаардлагыг</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тодорхойлох</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зэрэг</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нийгэм</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эдийн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засаг</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болон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хүрээлэн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буй</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орчны</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хүчин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зүйлүүдийг</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тусгасан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өргөн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агуулгатай</a:t>
            </a:r>
            <a:r>
              <a:rPr lang="mn-MN" sz="14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mn-MN" sz="14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Энэ</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утгаараа</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хөгжлийн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бэрхшээлийн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статистик</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олон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mn-MN"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салбарын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асуудлыг</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хэмжээсжүүлэн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судалдаг</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ойлголт</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mn-MN"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бөгөөд</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mn-MN" sz="14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х</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өгжлийн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бэрхшээлийн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статистик</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нь</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нийгэм</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эдийн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засгийн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бүхий</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л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салбарынн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бодлого</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төлөвлөлт</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хэрэгжилт</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үр</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дүнг</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үнэлэх</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шинжлэх</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зэрэг</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бүхий</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л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үе</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шатан</a:t>
            </a:r>
            <a:r>
              <a:rPr lang="mn-MN"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д маш</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чухал</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үүрэгтэй</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mn-MN"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юм.</a:t>
            </a:r>
            <a:endPar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600" name="Straight Connector 599">
            <a:extLst>
              <a:ext uri="{FF2B5EF4-FFF2-40B4-BE49-F238E27FC236}">
                <a16:creationId xmlns:a16="http://schemas.microsoft.com/office/drawing/2014/main" id="{505FD161-3E70-83C5-0691-E2A551339061}"/>
              </a:ext>
            </a:extLst>
          </p:cNvPr>
          <p:cNvCxnSpPr>
            <a:cxnSpLocks/>
          </p:cNvCxnSpPr>
          <p:nvPr/>
        </p:nvCxnSpPr>
        <p:spPr>
          <a:xfrm flipH="1">
            <a:off x="692649" y="5895948"/>
            <a:ext cx="5649517"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601" name="Straight Connector 600">
            <a:extLst>
              <a:ext uri="{FF2B5EF4-FFF2-40B4-BE49-F238E27FC236}">
                <a16:creationId xmlns:a16="http://schemas.microsoft.com/office/drawing/2014/main" id="{454A7247-FE61-A868-6120-D27670BDE1FE}"/>
              </a:ext>
            </a:extLst>
          </p:cNvPr>
          <p:cNvCxnSpPr>
            <a:cxnSpLocks/>
          </p:cNvCxnSpPr>
          <p:nvPr/>
        </p:nvCxnSpPr>
        <p:spPr>
          <a:xfrm flipH="1">
            <a:off x="542460" y="7849322"/>
            <a:ext cx="5799706"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602" name="Rectangle 25">
            <a:extLst>
              <a:ext uri="{FF2B5EF4-FFF2-40B4-BE49-F238E27FC236}">
                <a16:creationId xmlns:a16="http://schemas.microsoft.com/office/drawing/2014/main" id="{C21FCC6D-CAA9-F59A-3EDF-CDB2C595DBF3}"/>
              </a:ext>
            </a:extLst>
          </p:cNvPr>
          <p:cNvSpPr/>
          <p:nvPr/>
        </p:nvSpPr>
        <p:spPr>
          <a:xfrm>
            <a:off x="760343" y="1149792"/>
            <a:ext cx="116860" cy="324808"/>
          </a:xfrm>
          <a:custGeom>
            <a:avLst/>
            <a:gdLst>
              <a:gd name="connsiteX0" fmla="*/ 0 w 198120"/>
              <a:gd name="connsiteY0" fmla="*/ 0 h 407340"/>
              <a:gd name="connsiteX1" fmla="*/ 198120 w 198120"/>
              <a:gd name="connsiteY1" fmla="*/ 0 h 407340"/>
              <a:gd name="connsiteX2" fmla="*/ 198120 w 198120"/>
              <a:gd name="connsiteY2" fmla="*/ 407340 h 407340"/>
              <a:gd name="connsiteX3" fmla="*/ 0 w 198120"/>
              <a:gd name="connsiteY3" fmla="*/ 407340 h 407340"/>
              <a:gd name="connsiteX4" fmla="*/ 0 w 198120"/>
              <a:gd name="connsiteY4" fmla="*/ 0 h 407340"/>
              <a:gd name="connsiteX0" fmla="*/ 0 w 198120"/>
              <a:gd name="connsiteY0" fmla="*/ 0 h 407340"/>
              <a:gd name="connsiteX1" fmla="*/ 198120 w 198120"/>
              <a:gd name="connsiteY1" fmla="*/ 0 h 407340"/>
              <a:gd name="connsiteX2" fmla="*/ 198120 w 198120"/>
              <a:gd name="connsiteY2" fmla="*/ 180645 h 407340"/>
              <a:gd name="connsiteX3" fmla="*/ 0 w 198120"/>
              <a:gd name="connsiteY3" fmla="*/ 407340 h 407340"/>
              <a:gd name="connsiteX4" fmla="*/ 0 w 198120"/>
              <a:gd name="connsiteY4" fmla="*/ 0 h 407340"/>
              <a:gd name="connsiteX0" fmla="*/ 0 w 200025"/>
              <a:gd name="connsiteY0" fmla="*/ 0 h 407340"/>
              <a:gd name="connsiteX1" fmla="*/ 198120 w 200025"/>
              <a:gd name="connsiteY1" fmla="*/ 0 h 407340"/>
              <a:gd name="connsiteX2" fmla="*/ 200025 w 200025"/>
              <a:gd name="connsiteY2" fmla="*/ 193980 h 407340"/>
              <a:gd name="connsiteX3" fmla="*/ 0 w 200025"/>
              <a:gd name="connsiteY3" fmla="*/ 407340 h 407340"/>
              <a:gd name="connsiteX4" fmla="*/ 0 w 200025"/>
              <a:gd name="connsiteY4" fmla="*/ 0 h 407340"/>
              <a:gd name="connsiteX0" fmla="*/ 0 w 198120"/>
              <a:gd name="connsiteY0" fmla="*/ 0 h 407340"/>
              <a:gd name="connsiteX1" fmla="*/ 198120 w 198120"/>
              <a:gd name="connsiteY1" fmla="*/ 0 h 407340"/>
              <a:gd name="connsiteX2" fmla="*/ 197157 w 198120"/>
              <a:gd name="connsiteY2" fmla="*/ 194697 h 407340"/>
              <a:gd name="connsiteX3" fmla="*/ 0 w 198120"/>
              <a:gd name="connsiteY3" fmla="*/ 407340 h 407340"/>
              <a:gd name="connsiteX4" fmla="*/ 0 w 198120"/>
              <a:gd name="connsiteY4" fmla="*/ 0 h 407340"/>
              <a:gd name="connsiteX0" fmla="*/ 0 w 198591"/>
              <a:gd name="connsiteY0" fmla="*/ 0 h 407340"/>
              <a:gd name="connsiteX1" fmla="*/ 198120 w 198591"/>
              <a:gd name="connsiteY1" fmla="*/ 0 h 407340"/>
              <a:gd name="connsiteX2" fmla="*/ 198591 w 198591"/>
              <a:gd name="connsiteY2" fmla="*/ 194697 h 407340"/>
              <a:gd name="connsiteX3" fmla="*/ 0 w 198591"/>
              <a:gd name="connsiteY3" fmla="*/ 407340 h 407340"/>
              <a:gd name="connsiteX4" fmla="*/ 0 w 198591"/>
              <a:gd name="connsiteY4" fmla="*/ 0 h 40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591" h="407340">
                <a:moveTo>
                  <a:pt x="0" y="0"/>
                </a:moveTo>
                <a:lnTo>
                  <a:pt x="198120" y="0"/>
                </a:lnTo>
                <a:lnTo>
                  <a:pt x="198591" y="194697"/>
                </a:lnTo>
                <a:lnTo>
                  <a:pt x="0" y="407340"/>
                </a:lnTo>
                <a:lnTo>
                  <a:pt x="0" y="0"/>
                </a:lnTo>
                <a:close/>
              </a:path>
            </a:pathLst>
          </a:cu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Open Sans Light"/>
              <a:ea typeface="+mn-ea"/>
              <a:cs typeface="+mn-cs"/>
            </a:endParaRPr>
          </a:p>
        </p:txBody>
      </p:sp>
      <p:sp>
        <p:nvSpPr>
          <p:cNvPr id="603" name="Rectangle 25">
            <a:extLst>
              <a:ext uri="{FF2B5EF4-FFF2-40B4-BE49-F238E27FC236}">
                <a16:creationId xmlns:a16="http://schemas.microsoft.com/office/drawing/2014/main" id="{CFAE5786-9207-CCD3-4F1E-349401B53350}"/>
              </a:ext>
            </a:extLst>
          </p:cNvPr>
          <p:cNvSpPr/>
          <p:nvPr/>
        </p:nvSpPr>
        <p:spPr>
          <a:xfrm>
            <a:off x="917072" y="1149792"/>
            <a:ext cx="108346" cy="312322"/>
          </a:xfrm>
          <a:custGeom>
            <a:avLst/>
            <a:gdLst>
              <a:gd name="connsiteX0" fmla="*/ 0 w 198120"/>
              <a:gd name="connsiteY0" fmla="*/ 0 h 407340"/>
              <a:gd name="connsiteX1" fmla="*/ 198120 w 198120"/>
              <a:gd name="connsiteY1" fmla="*/ 0 h 407340"/>
              <a:gd name="connsiteX2" fmla="*/ 198120 w 198120"/>
              <a:gd name="connsiteY2" fmla="*/ 407340 h 407340"/>
              <a:gd name="connsiteX3" fmla="*/ 0 w 198120"/>
              <a:gd name="connsiteY3" fmla="*/ 407340 h 407340"/>
              <a:gd name="connsiteX4" fmla="*/ 0 w 198120"/>
              <a:gd name="connsiteY4" fmla="*/ 0 h 407340"/>
              <a:gd name="connsiteX0" fmla="*/ 0 w 198120"/>
              <a:gd name="connsiteY0" fmla="*/ 0 h 407340"/>
              <a:gd name="connsiteX1" fmla="*/ 198120 w 198120"/>
              <a:gd name="connsiteY1" fmla="*/ 0 h 407340"/>
              <a:gd name="connsiteX2" fmla="*/ 198120 w 198120"/>
              <a:gd name="connsiteY2" fmla="*/ 180645 h 407340"/>
              <a:gd name="connsiteX3" fmla="*/ 0 w 198120"/>
              <a:gd name="connsiteY3" fmla="*/ 407340 h 407340"/>
              <a:gd name="connsiteX4" fmla="*/ 0 w 198120"/>
              <a:gd name="connsiteY4" fmla="*/ 0 h 407340"/>
              <a:gd name="connsiteX0" fmla="*/ 0 w 200025"/>
              <a:gd name="connsiteY0" fmla="*/ 0 h 407340"/>
              <a:gd name="connsiteX1" fmla="*/ 198120 w 200025"/>
              <a:gd name="connsiteY1" fmla="*/ 0 h 407340"/>
              <a:gd name="connsiteX2" fmla="*/ 200025 w 200025"/>
              <a:gd name="connsiteY2" fmla="*/ 193980 h 407340"/>
              <a:gd name="connsiteX3" fmla="*/ 0 w 200025"/>
              <a:gd name="connsiteY3" fmla="*/ 407340 h 407340"/>
              <a:gd name="connsiteX4" fmla="*/ 0 w 200025"/>
              <a:gd name="connsiteY4" fmla="*/ 0 h 407340"/>
              <a:gd name="connsiteX0" fmla="*/ 0 w 198120"/>
              <a:gd name="connsiteY0" fmla="*/ 0 h 407340"/>
              <a:gd name="connsiteX1" fmla="*/ 198120 w 198120"/>
              <a:gd name="connsiteY1" fmla="*/ 0 h 407340"/>
              <a:gd name="connsiteX2" fmla="*/ 197157 w 198120"/>
              <a:gd name="connsiteY2" fmla="*/ 194697 h 407340"/>
              <a:gd name="connsiteX3" fmla="*/ 0 w 198120"/>
              <a:gd name="connsiteY3" fmla="*/ 407340 h 407340"/>
              <a:gd name="connsiteX4" fmla="*/ 0 w 198120"/>
              <a:gd name="connsiteY4" fmla="*/ 0 h 407340"/>
              <a:gd name="connsiteX0" fmla="*/ 0 w 198591"/>
              <a:gd name="connsiteY0" fmla="*/ 0 h 407340"/>
              <a:gd name="connsiteX1" fmla="*/ 198120 w 198591"/>
              <a:gd name="connsiteY1" fmla="*/ 0 h 407340"/>
              <a:gd name="connsiteX2" fmla="*/ 198591 w 198591"/>
              <a:gd name="connsiteY2" fmla="*/ 194697 h 407340"/>
              <a:gd name="connsiteX3" fmla="*/ 0 w 198591"/>
              <a:gd name="connsiteY3" fmla="*/ 407340 h 407340"/>
              <a:gd name="connsiteX4" fmla="*/ 0 w 198591"/>
              <a:gd name="connsiteY4" fmla="*/ 0 h 40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591" h="407340">
                <a:moveTo>
                  <a:pt x="0" y="0"/>
                </a:moveTo>
                <a:lnTo>
                  <a:pt x="198120" y="0"/>
                </a:lnTo>
                <a:lnTo>
                  <a:pt x="198591" y="194697"/>
                </a:lnTo>
                <a:lnTo>
                  <a:pt x="0" y="407340"/>
                </a:lnTo>
                <a:lnTo>
                  <a:pt x="0" y="0"/>
                </a:lnTo>
                <a:close/>
              </a:path>
            </a:pathLst>
          </a:cu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Open Sans Light"/>
              <a:ea typeface="+mn-ea"/>
              <a:cs typeface="+mn-cs"/>
            </a:endParaRPr>
          </a:p>
        </p:txBody>
      </p:sp>
      <p:sp>
        <p:nvSpPr>
          <p:cNvPr id="604" name="Rectangle 25">
            <a:extLst>
              <a:ext uri="{FF2B5EF4-FFF2-40B4-BE49-F238E27FC236}">
                <a16:creationId xmlns:a16="http://schemas.microsoft.com/office/drawing/2014/main" id="{98EAFFE1-FE7A-93C0-4575-D0CB8DCB9245}"/>
              </a:ext>
            </a:extLst>
          </p:cNvPr>
          <p:cNvSpPr/>
          <p:nvPr/>
        </p:nvSpPr>
        <p:spPr>
          <a:xfrm>
            <a:off x="760343" y="3876508"/>
            <a:ext cx="108788" cy="315934"/>
          </a:xfrm>
          <a:custGeom>
            <a:avLst/>
            <a:gdLst>
              <a:gd name="connsiteX0" fmla="*/ 0 w 198120"/>
              <a:gd name="connsiteY0" fmla="*/ 0 h 407340"/>
              <a:gd name="connsiteX1" fmla="*/ 198120 w 198120"/>
              <a:gd name="connsiteY1" fmla="*/ 0 h 407340"/>
              <a:gd name="connsiteX2" fmla="*/ 198120 w 198120"/>
              <a:gd name="connsiteY2" fmla="*/ 407340 h 407340"/>
              <a:gd name="connsiteX3" fmla="*/ 0 w 198120"/>
              <a:gd name="connsiteY3" fmla="*/ 407340 h 407340"/>
              <a:gd name="connsiteX4" fmla="*/ 0 w 198120"/>
              <a:gd name="connsiteY4" fmla="*/ 0 h 407340"/>
              <a:gd name="connsiteX0" fmla="*/ 0 w 198120"/>
              <a:gd name="connsiteY0" fmla="*/ 0 h 407340"/>
              <a:gd name="connsiteX1" fmla="*/ 198120 w 198120"/>
              <a:gd name="connsiteY1" fmla="*/ 0 h 407340"/>
              <a:gd name="connsiteX2" fmla="*/ 198120 w 198120"/>
              <a:gd name="connsiteY2" fmla="*/ 180645 h 407340"/>
              <a:gd name="connsiteX3" fmla="*/ 0 w 198120"/>
              <a:gd name="connsiteY3" fmla="*/ 407340 h 407340"/>
              <a:gd name="connsiteX4" fmla="*/ 0 w 198120"/>
              <a:gd name="connsiteY4" fmla="*/ 0 h 407340"/>
              <a:gd name="connsiteX0" fmla="*/ 0 w 200025"/>
              <a:gd name="connsiteY0" fmla="*/ 0 h 407340"/>
              <a:gd name="connsiteX1" fmla="*/ 198120 w 200025"/>
              <a:gd name="connsiteY1" fmla="*/ 0 h 407340"/>
              <a:gd name="connsiteX2" fmla="*/ 200025 w 200025"/>
              <a:gd name="connsiteY2" fmla="*/ 193980 h 407340"/>
              <a:gd name="connsiteX3" fmla="*/ 0 w 200025"/>
              <a:gd name="connsiteY3" fmla="*/ 407340 h 407340"/>
              <a:gd name="connsiteX4" fmla="*/ 0 w 200025"/>
              <a:gd name="connsiteY4" fmla="*/ 0 h 407340"/>
              <a:gd name="connsiteX0" fmla="*/ 0 w 198120"/>
              <a:gd name="connsiteY0" fmla="*/ 0 h 407340"/>
              <a:gd name="connsiteX1" fmla="*/ 198120 w 198120"/>
              <a:gd name="connsiteY1" fmla="*/ 0 h 407340"/>
              <a:gd name="connsiteX2" fmla="*/ 197157 w 198120"/>
              <a:gd name="connsiteY2" fmla="*/ 194697 h 407340"/>
              <a:gd name="connsiteX3" fmla="*/ 0 w 198120"/>
              <a:gd name="connsiteY3" fmla="*/ 407340 h 407340"/>
              <a:gd name="connsiteX4" fmla="*/ 0 w 198120"/>
              <a:gd name="connsiteY4" fmla="*/ 0 h 407340"/>
              <a:gd name="connsiteX0" fmla="*/ 0 w 198591"/>
              <a:gd name="connsiteY0" fmla="*/ 0 h 407340"/>
              <a:gd name="connsiteX1" fmla="*/ 198120 w 198591"/>
              <a:gd name="connsiteY1" fmla="*/ 0 h 407340"/>
              <a:gd name="connsiteX2" fmla="*/ 198591 w 198591"/>
              <a:gd name="connsiteY2" fmla="*/ 194697 h 407340"/>
              <a:gd name="connsiteX3" fmla="*/ 0 w 198591"/>
              <a:gd name="connsiteY3" fmla="*/ 407340 h 407340"/>
              <a:gd name="connsiteX4" fmla="*/ 0 w 198591"/>
              <a:gd name="connsiteY4" fmla="*/ 0 h 40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591" h="407340">
                <a:moveTo>
                  <a:pt x="0" y="0"/>
                </a:moveTo>
                <a:lnTo>
                  <a:pt x="198120" y="0"/>
                </a:lnTo>
                <a:lnTo>
                  <a:pt x="198591" y="194697"/>
                </a:lnTo>
                <a:lnTo>
                  <a:pt x="0" y="407340"/>
                </a:lnTo>
                <a:lnTo>
                  <a:pt x="0" y="0"/>
                </a:lnTo>
                <a:close/>
              </a:path>
            </a:pathLst>
          </a:cu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Open Sans Light"/>
              <a:ea typeface="+mn-ea"/>
              <a:cs typeface="+mn-cs"/>
            </a:endParaRPr>
          </a:p>
        </p:txBody>
      </p:sp>
      <p:sp>
        <p:nvSpPr>
          <p:cNvPr id="605" name="Rectangle 25">
            <a:extLst>
              <a:ext uri="{FF2B5EF4-FFF2-40B4-BE49-F238E27FC236}">
                <a16:creationId xmlns:a16="http://schemas.microsoft.com/office/drawing/2014/main" id="{DC41415D-5304-4D06-4430-4EC859170F41}"/>
              </a:ext>
            </a:extLst>
          </p:cNvPr>
          <p:cNvSpPr/>
          <p:nvPr/>
        </p:nvSpPr>
        <p:spPr>
          <a:xfrm>
            <a:off x="915810" y="3884103"/>
            <a:ext cx="108788" cy="296118"/>
          </a:xfrm>
          <a:custGeom>
            <a:avLst/>
            <a:gdLst>
              <a:gd name="connsiteX0" fmla="*/ 0 w 198120"/>
              <a:gd name="connsiteY0" fmla="*/ 0 h 407340"/>
              <a:gd name="connsiteX1" fmla="*/ 198120 w 198120"/>
              <a:gd name="connsiteY1" fmla="*/ 0 h 407340"/>
              <a:gd name="connsiteX2" fmla="*/ 198120 w 198120"/>
              <a:gd name="connsiteY2" fmla="*/ 407340 h 407340"/>
              <a:gd name="connsiteX3" fmla="*/ 0 w 198120"/>
              <a:gd name="connsiteY3" fmla="*/ 407340 h 407340"/>
              <a:gd name="connsiteX4" fmla="*/ 0 w 198120"/>
              <a:gd name="connsiteY4" fmla="*/ 0 h 407340"/>
              <a:gd name="connsiteX0" fmla="*/ 0 w 198120"/>
              <a:gd name="connsiteY0" fmla="*/ 0 h 407340"/>
              <a:gd name="connsiteX1" fmla="*/ 198120 w 198120"/>
              <a:gd name="connsiteY1" fmla="*/ 0 h 407340"/>
              <a:gd name="connsiteX2" fmla="*/ 198120 w 198120"/>
              <a:gd name="connsiteY2" fmla="*/ 180645 h 407340"/>
              <a:gd name="connsiteX3" fmla="*/ 0 w 198120"/>
              <a:gd name="connsiteY3" fmla="*/ 407340 h 407340"/>
              <a:gd name="connsiteX4" fmla="*/ 0 w 198120"/>
              <a:gd name="connsiteY4" fmla="*/ 0 h 407340"/>
              <a:gd name="connsiteX0" fmla="*/ 0 w 200025"/>
              <a:gd name="connsiteY0" fmla="*/ 0 h 407340"/>
              <a:gd name="connsiteX1" fmla="*/ 198120 w 200025"/>
              <a:gd name="connsiteY1" fmla="*/ 0 h 407340"/>
              <a:gd name="connsiteX2" fmla="*/ 200025 w 200025"/>
              <a:gd name="connsiteY2" fmla="*/ 193980 h 407340"/>
              <a:gd name="connsiteX3" fmla="*/ 0 w 200025"/>
              <a:gd name="connsiteY3" fmla="*/ 407340 h 407340"/>
              <a:gd name="connsiteX4" fmla="*/ 0 w 200025"/>
              <a:gd name="connsiteY4" fmla="*/ 0 h 407340"/>
              <a:gd name="connsiteX0" fmla="*/ 0 w 198120"/>
              <a:gd name="connsiteY0" fmla="*/ 0 h 407340"/>
              <a:gd name="connsiteX1" fmla="*/ 198120 w 198120"/>
              <a:gd name="connsiteY1" fmla="*/ 0 h 407340"/>
              <a:gd name="connsiteX2" fmla="*/ 197157 w 198120"/>
              <a:gd name="connsiteY2" fmla="*/ 194697 h 407340"/>
              <a:gd name="connsiteX3" fmla="*/ 0 w 198120"/>
              <a:gd name="connsiteY3" fmla="*/ 407340 h 407340"/>
              <a:gd name="connsiteX4" fmla="*/ 0 w 198120"/>
              <a:gd name="connsiteY4" fmla="*/ 0 h 407340"/>
              <a:gd name="connsiteX0" fmla="*/ 0 w 198591"/>
              <a:gd name="connsiteY0" fmla="*/ 0 h 407340"/>
              <a:gd name="connsiteX1" fmla="*/ 198120 w 198591"/>
              <a:gd name="connsiteY1" fmla="*/ 0 h 407340"/>
              <a:gd name="connsiteX2" fmla="*/ 198591 w 198591"/>
              <a:gd name="connsiteY2" fmla="*/ 194697 h 407340"/>
              <a:gd name="connsiteX3" fmla="*/ 0 w 198591"/>
              <a:gd name="connsiteY3" fmla="*/ 407340 h 407340"/>
              <a:gd name="connsiteX4" fmla="*/ 0 w 198591"/>
              <a:gd name="connsiteY4" fmla="*/ 0 h 40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591" h="407340">
                <a:moveTo>
                  <a:pt x="0" y="0"/>
                </a:moveTo>
                <a:lnTo>
                  <a:pt x="198120" y="0"/>
                </a:lnTo>
                <a:lnTo>
                  <a:pt x="198591" y="194697"/>
                </a:lnTo>
                <a:lnTo>
                  <a:pt x="0" y="407340"/>
                </a:lnTo>
                <a:lnTo>
                  <a:pt x="0" y="0"/>
                </a:lnTo>
                <a:close/>
              </a:path>
            </a:pathLst>
          </a:cu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Open Sans Light"/>
              <a:ea typeface="+mn-ea"/>
              <a:cs typeface="+mn-cs"/>
            </a:endParaRPr>
          </a:p>
        </p:txBody>
      </p:sp>
      <p:sp>
        <p:nvSpPr>
          <p:cNvPr id="606" name="Rectangle 25">
            <a:extLst>
              <a:ext uri="{FF2B5EF4-FFF2-40B4-BE49-F238E27FC236}">
                <a16:creationId xmlns:a16="http://schemas.microsoft.com/office/drawing/2014/main" id="{DADA71FF-30F0-BB24-F86E-9FC3C5B1A72B}"/>
              </a:ext>
            </a:extLst>
          </p:cNvPr>
          <p:cNvSpPr/>
          <p:nvPr/>
        </p:nvSpPr>
        <p:spPr>
          <a:xfrm>
            <a:off x="740010" y="5939850"/>
            <a:ext cx="116859" cy="274808"/>
          </a:xfrm>
          <a:custGeom>
            <a:avLst/>
            <a:gdLst>
              <a:gd name="connsiteX0" fmla="*/ 0 w 198120"/>
              <a:gd name="connsiteY0" fmla="*/ 0 h 407340"/>
              <a:gd name="connsiteX1" fmla="*/ 198120 w 198120"/>
              <a:gd name="connsiteY1" fmla="*/ 0 h 407340"/>
              <a:gd name="connsiteX2" fmla="*/ 198120 w 198120"/>
              <a:gd name="connsiteY2" fmla="*/ 407340 h 407340"/>
              <a:gd name="connsiteX3" fmla="*/ 0 w 198120"/>
              <a:gd name="connsiteY3" fmla="*/ 407340 h 407340"/>
              <a:gd name="connsiteX4" fmla="*/ 0 w 198120"/>
              <a:gd name="connsiteY4" fmla="*/ 0 h 407340"/>
              <a:gd name="connsiteX0" fmla="*/ 0 w 198120"/>
              <a:gd name="connsiteY0" fmla="*/ 0 h 407340"/>
              <a:gd name="connsiteX1" fmla="*/ 198120 w 198120"/>
              <a:gd name="connsiteY1" fmla="*/ 0 h 407340"/>
              <a:gd name="connsiteX2" fmla="*/ 198120 w 198120"/>
              <a:gd name="connsiteY2" fmla="*/ 180645 h 407340"/>
              <a:gd name="connsiteX3" fmla="*/ 0 w 198120"/>
              <a:gd name="connsiteY3" fmla="*/ 407340 h 407340"/>
              <a:gd name="connsiteX4" fmla="*/ 0 w 198120"/>
              <a:gd name="connsiteY4" fmla="*/ 0 h 407340"/>
              <a:gd name="connsiteX0" fmla="*/ 0 w 200025"/>
              <a:gd name="connsiteY0" fmla="*/ 0 h 407340"/>
              <a:gd name="connsiteX1" fmla="*/ 198120 w 200025"/>
              <a:gd name="connsiteY1" fmla="*/ 0 h 407340"/>
              <a:gd name="connsiteX2" fmla="*/ 200025 w 200025"/>
              <a:gd name="connsiteY2" fmla="*/ 193980 h 407340"/>
              <a:gd name="connsiteX3" fmla="*/ 0 w 200025"/>
              <a:gd name="connsiteY3" fmla="*/ 407340 h 407340"/>
              <a:gd name="connsiteX4" fmla="*/ 0 w 200025"/>
              <a:gd name="connsiteY4" fmla="*/ 0 h 407340"/>
              <a:gd name="connsiteX0" fmla="*/ 0 w 198120"/>
              <a:gd name="connsiteY0" fmla="*/ 0 h 407340"/>
              <a:gd name="connsiteX1" fmla="*/ 198120 w 198120"/>
              <a:gd name="connsiteY1" fmla="*/ 0 h 407340"/>
              <a:gd name="connsiteX2" fmla="*/ 197157 w 198120"/>
              <a:gd name="connsiteY2" fmla="*/ 194697 h 407340"/>
              <a:gd name="connsiteX3" fmla="*/ 0 w 198120"/>
              <a:gd name="connsiteY3" fmla="*/ 407340 h 407340"/>
              <a:gd name="connsiteX4" fmla="*/ 0 w 198120"/>
              <a:gd name="connsiteY4" fmla="*/ 0 h 407340"/>
              <a:gd name="connsiteX0" fmla="*/ 0 w 198591"/>
              <a:gd name="connsiteY0" fmla="*/ 0 h 407340"/>
              <a:gd name="connsiteX1" fmla="*/ 198120 w 198591"/>
              <a:gd name="connsiteY1" fmla="*/ 0 h 407340"/>
              <a:gd name="connsiteX2" fmla="*/ 198591 w 198591"/>
              <a:gd name="connsiteY2" fmla="*/ 194697 h 407340"/>
              <a:gd name="connsiteX3" fmla="*/ 0 w 198591"/>
              <a:gd name="connsiteY3" fmla="*/ 407340 h 407340"/>
              <a:gd name="connsiteX4" fmla="*/ 0 w 198591"/>
              <a:gd name="connsiteY4" fmla="*/ 0 h 40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591" h="407340">
                <a:moveTo>
                  <a:pt x="0" y="0"/>
                </a:moveTo>
                <a:lnTo>
                  <a:pt x="198120" y="0"/>
                </a:lnTo>
                <a:lnTo>
                  <a:pt x="198591" y="194697"/>
                </a:lnTo>
                <a:lnTo>
                  <a:pt x="0" y="407340"/>
                </a:lnTo>
                <a:lnTo>
                  <a:pt x="0" y="0"/>
                </a:lnTo>
                <a:close/>
              </a:path>
            </a:pathLst>
          </a:cu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Open Sans Light"/>
              <a:ea typeface="+mn-ea"/>
              <a:cs typeface="+mn-cs"/>
            </a:endParaRPr>
          </a:p>
        </p:txBody>
      </p:sp>
      <p:sp>
        <p:nvSpPr>
          <p:cNvPr id="608" name="Rectangle 25">
            <a:extLst>
              <a:ext uri="{FF2B5EF4-FFF2-40B4-BE49-F238E27FC236}">
                <a16:creationId xmlns:a16="http://schemas.microsoft.com/office/drawing/2014/main" id="{758B4A1D-B224-4DEC-3E56-A37697CF3524}"/>
              </a:ext>
            </a:extLst>
          </p:cNvPr>
          <p:cNvSpPr/>
          <p:nvPr/>
        </p:nvSpPr>
        <p:spPr>
          <a:xfrm>
            <a:off x="877203" y="5939850"/>
            <a:ext cx="116859" cy="274808"/>
          </a:xfrm>
          <a:custGeom>
            <a:avLst/>
            <a:gdLst>
              <a:gd name="connsiteX0" fmla="*/ 0 w 198120"/>
              <a:gd name="connsiteY0" fmla="*/ 0 h 407340"/>
              <a:gd name="connsiteX1" fmla="*/ 198120 w 198120"/>
              <a:gd name="connsiteY1" fmla="*/ 0 h 407340"/>
              <a:gd name="connsiteX2" fmla="*/ 198120 w 198120"/>
              <a:gd name="connsiteY2" fmla="*/ 407340 h 407340"/>
              <a:gd name="connsiteX3" fmla="*/ 0 w 198120"/>
              <a:gd name="connsiteY3" fmla="*/ 407340 h 407340"/>
              <a:gd name="connsiteX4" fmla="*/ 0 w 198120"/>
              <a:gd name="connsiteY4" fmla="*/ 0 h 407340"/>
              <a:gd name="connsiteX0" fmla="*/ 0 w 198120"/>
              <a:gd name="connsiteY0" fmla="*/ 0 h 407340"/>
              <a:gd name="connsiteX1" fmla="*/ 198120 w 198120"/>
              <a:gd name="connsiteY1" fmla="*/ 0 h 407340"/>
              <a:gd name="connsiteX2" fmla="*/ 198120 w 198120"/>
              <a:gd name="connsiteY2" fmla="*/ 180645 h 407340"/>
              <a:gd name="connsiteX3" fmla="*/ 0 w 198120"/>
              <a:gd name="connsiteY3" fmla="*/ 407340 h 407340"/>
              <a:gd name="connsiteX4" fmla="*/ 0 w 198120"/>
              <a:gd name="connsiteY4" fmla="*/ 0 h 407340"/>
              <a:gd name="connsiteX0" fmla="*/ 0 w 200025"/>
              <a:gd name="connsiteY0" fmla="*/ 0 h 407340"/>
              <a:gd name="connsiteX1" fmla="*/ 198120 w 200025"/>
              <a:gd name="connsiteY1" fmla="*/ 0 h 407340"/>
              <a:gd name="connsiteX2" fmla="*/ 200025 w 200025"/>
              <a:gd name="connsiteY2" fmla="*/ 193980 h 407340"/>
              <a:gd name="connsiteX3" fmla="*/ 0 w 200025"/>
              <a:gd name="connsiteY3" fmla="*/ 407340 h 407340"/>
              <a:gd name="connsiteX4" fmla="*/ 0 w 200025"/>
              <a:gd name="connsiteY4" fmla="*/ 0 h 407340"/>
              <a:gd name="connsiteX0" fmla="*/ 0 w 198120"/>
              <a:gd name="connsiteY0" fmla="*/ 0 h 407340"/>
              <a:gd name="connsiteX1" fmla="*/ 198120 w 198120"/>
              <a:gd name="connsiteY1" fmla="*/ 0 h 407340"/>
              <a:gd name="connsiteX2" fmla="*/ 197157 w 198120"/>
              <a:gd name="connsiteY2" fmla="*/ 194697 h 407340"/>
              <a:gd name="connsiteX3" fmla="*/ 0 w 198120"/>
              <a:gd name="connsiteY3" fmla="*/ 407340 h 407340"/>
              <a:gd name="connsiteX4" fmla="*/ 0 w 198120"/>
              <a:gd name="connsiteY4" fmla="*/ 0 h 407340"/>
              <a:gd name="connsiteX0" fmla="*/ 0 w 198591"/>
              <a:gd name="connsiteY0" fmla="*/ 0 h 407340"/>
              <a:gd name="connsiteX1" fmla="*/ 198120 w 198591"/>
              <a:gd name="connsiteY1" fmla="*/ 0 h 407340"/>
              <a:gd name="connsiteX2" fmla="*/ 198591 w 198591"/>
              <a:gd name="connsiteY2" fmla="*/ 194697 h 407340"/>
              <a:gd name="connsiteX3" fmla="*/ 0 w 198591"/>
              <a:gd name="connsiteY3" fmla="*/ 407340 h 407340"/>
              <a:gd name="connsiteX4" fmla="*/ 0 w 198591"/>
              <a:gd name="connsiteY4" fmla="*/ 0 h 40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591" h="407340">
                <a:moveTo>
                  <a:pt x="0" y="0"/>
                </a:moveTo>
                <a:lnTo>
                  <a:pt x="198120" y="0"/>
                </a:lnTo>
                <a:lnTo>
                  <a:pt x="198591" y="194697"/>
                </a:lnTo>
                <a:lnTo>
                  <a:pt x="0" y="407340"/>
                </a:lnTo>
                <a:lnTo>
                  <a:pt x="0" y="0"/>
                </a:lnTo>
                <a:close/>
              </a:path>
            </a:pathLst>
          </a:cu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Open Sans Light"/>
              <a:ea typeface="+mn-ea"/>
              <a:cs typeface="+mn-cs"/>
            </a:endParaRPr>
          </a:p>
        </p:txBody>
      </p:sp>
      <p:sp>
        <p:nvSpPr>
          <p:cNvPr id="609" name="Rectangle 25">
            <a:extLst>
              <a:ext uri="{FF2B5EF4-FFF2-40B4-BE49-F238E27FC236}">
                <a16:creationId xmlns:a16="http://schemas.microsoft.com/office/drawing/2014/main" id="{396F3A15-A623-3BB0-D885-92AFE102F022}"/>
              </a:ext>
            </a:extLst>
          </p:cNvPr>
          <p:cNvSpPr/>
          <p:nvPr/>
        </p:nvSpPr>
        <p:spPr>
          <a:xfrm>
            <a:off x="732450" y="7893223"/>
            <a:ext cx="116859" cy="277191"/>
          </a:xfrm>
          <a:custGeom>
            <a:avLst/>
            <a:gdLst>
              <a:gd name="connsiteX0" fmla="*/ 0 w 198120"/>
              <a:gd name="connsiteY0" fmla="*/ 0 h 407340"/>
              <a:gd name="connsiteX1" fmla="*/ 198120 w 198120"/>
              <a:gd name="connsiteY1" fmla="*/ 0 h 407340"/>
              <a:gd name="connsiteX2" fmla="*/ 198120 w 198120"/>
              <a:gd name="connsiteY2" fmla="*/ 407340 h 407340"/>
              <a:gd name="connsiteX3" fmla="*/ 0 w 198120"/>
              <a:gd name="connsiteY3" fmla="*/ 407340 h 407340"/>
              <a:gd name="connsiteX4" fmla="*/ 0 w 198120"/>
              <a:gd name="connsiteY4" fmla="*/ 0 h 407340"/>
              <a:gd name="connsiteX0" fmla="*/ 0 w 198120"/>
              <a:gd name="connsiteY0" fmla="*/ 0 h 407340"/>
              <a:gd name="connsiteX1" fmla="*/ 198120 w 198120"/>
              <a:gd name="connsiteY1" fmla="*/ 0 h 407340"/>
              <a:gd name="connsiteX2" fmla="*/ 198120 w 198120"/>
              <a:gd name="connsiteY2" fmla="*/ 180645 h 407340"/>
              <a:gd name="connsiteX3" fmla="*/ 0 w 198120"/>
              <a:gd name="connsiteY3" fmla="*/ 407340 h 407340"/>
              <a:gd name="connsiteX4" fmla="*/ 0 w 198120"/>
              <a:gd name="connsiteY4" fmla="*/ 0 h 407340"/>
              <a:gd name="connsiteX0" fmla="*/ 0 w 200025"/>
              <a:gd name="connsiteY0" fmla="*/ 0 h 407340"/>
              <a:gd name="connsiteX1" fmla="*/ 198120 w 200025"/>
              <a:gd name="connsiteY1" fmla="*/ 0 h 407340"/>
              <a:gd name="connsiteX2" fmla="*/ 200025 w 200025"/>
              <a:gd name="connsiteY2" fmla="*/ 193980 h 407340"/>
              <a:gd name="connsiteX3" fmla="*/ 0 w 200025"/>
              <a:gd name="connsiteY3" fmla="*/ 407340 h 407340"/>
              <a:gd name="connsiteX4" fmla="*/ 0 w 200025"/>
              <a:gd name="connsiteY4" fmla="*/ 0 h 407340"/>
              <a:gd name="connsiteX0" fmla="*/ 0 w 198120"/>
              <a:gd name="connsiteY0" fmla="*/ 0 h 407340"/>
              <a:gd name="connsiteX1" fmla="*/ 198120 w 198120"/>
              <a:gd name="connsiteY1" fmla="*/ 0 h 407340"/>
              <a:gd name="connsiteX2" fmla="*/ 197157 w 198120"/>
              <a:gd name="connsiteY2" fmla="*/ 194697 h 407340"/>
              <a:gd name="connsiteX3" fmla="*/ 0 w 198120"/>
              <a:gd name="connsiteY3" fmla="*/ 407340 h 407340"/>
              <a:gd name="connsiteX4" fmla="*/ 0 w 198120"/>
              <a:gd name="connsiteY4" fmla="*/ 0 h 407340"/>
              <a:gd name="connsiteX0" fmla="*/ 0 w 198591"/>
              <a:gd name="connsiteY0" fmla="*/ 0 h 407340"/>
              <a:gd name="connsiteX1" fmla="*/ 198120 w 198591"/>
              <a:gd name="connsiteY1" fmla="*/ 0 h 407340"/>
              <a:gd name="connsiteX2" fmla="*/ 198591 w 198591"/>
              <a:gd name="connsiteY2" fmla="*/ 194697 h 407340"/>
              <a:gd name="connsiteX3" fmla="*/ 0 w 198591"/>
              <a:gd name="connsiteY3" fmla="*/ 407340 h 407340"/>
              <a:gd name="connsiteX4" fmla="*/ 0 w 198591"/>
              <a:gd name="connsiteY4" fmla="*/ 0 h 40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591" h="407340">
                <a:moveTo>
                  <a:pt x="0" y="0"/>
                </a:moveTo>
                <a:lnTo>
                  <a:pt x="198120" y="0"/>
                </a:lnTo>
                <a:lnTo>
                  <a:pt x="198591" y="194697"/>
                </a:lnTo>
                <a:lnTo>
                  <a:pt x="0" y="407340"/>
                </a:lnTo>
                <a:lnTo>
                  <a:pt x="0" y="0"/>
                </a:lnTo>
                <a:close/>
              </a:path>
            </a:pathLst>
          </a:cu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Open Sans Light"/>
              <a:ea typeface="+mn-ea"/>
              <a:cs typeface="+mn-cs"/>
            </a:endParaRPr>
          </a:p>
        </p:txBody>
      </p:sp>
      <p:sp>
        <p:nvSpPr>
          <p:cNvPr id="610" name="Rectangle 25">
            <a:extLst>
              <a:ext uri="{FF2B5EF4-FFF2-40B4-BE49-F238E27FC236}">
                <a16:creationId xmlns:a16="http://schemas.microsoft.com/office/drawing/2014/main" id="{1DD04751-FE1D-CED8-755A-763752720B38}"/>
              </a:ext>
            </a:extLst>
          </p:cNvPr>
          <p:cNvSpPr/>
          <p:nvPr/>
        </p:nvSpPr>
        <p:spPr>
          <a:xfrm>
            <a:off x="857381" y="7893223"/>
            <a:ext cx="116858" cy="289945"/>
          </a:xfrm>
          <a:custGeom>
            <a:avLst/>
            <a:gdLst>
              <a:gd name="connsiteX0" fmla="*/ 0 w 198120"/>
              <a:gd name="connsiteY0" fmla="*/ 0 h 407340"/>
              <a:gd name="connsiteX1" fmla="*/ 198120 w 198120"/>
              <a:gd name="connsiteY1" fmla="*/ 0 h 407340"/>
              <a:gd name="connsiteX2" fmla="*/ 198120 w 198120"/>
              <a:gd name="connsiteY2" fmla="*/ 407340 h 407340"/>
              <a:gd name="connsiteX3" fmla="*/ 0 w 198120"/>
              <a:gd name="connsiteY3" fmla="*/ 407340 h 407340"/>
              <a:gd name="connsiteX4" fmla="*/ 0 w 198120"/>
              <a:gd name="connsiteY4" fmla="*/ 0 h 407340"/>
              <a:gd name="connsiteX0" fmla="*/ 0 w 198120"/>
              <a:gd name="connsiteY0" fmla="*/ 0 h 407340"/>
              <a:gd name="connsiteX1" fmla="*/ 198120 w 198120"/>
              <a:gd name="connsiteY1" fmla="*/ 0 h 407340"/>
              <a:gd name="connsiteX2" fmla="*/ 198120 w 198120"/>
              <a:gd name="connsiteY2" fmla="*/ 180645 h 407340"/>
              <a:gd name="connsiteX3" fmla="*/ 0 w 198120"/>
              <a:gd name="connsiteY3" fmla="*/ 407340 h 407340"/>
              <a:gd name="connsiteX4" fmla="*/ 0 w 198120"/>
              <a:gd name="connsiteY4" fmla="*/ 0 h 407340"/>
              <a:gd name="connsiteX0" fmla="*/ 0 w 200025"/>
              <a:gd name="connsiteY0" fmla="*/ 0 h 407340"/>
              <a:gd name="connsiteX1" fmla="*/ 198120 w 200025"/>
              <a:gd name="connsiteY1" fmla="*/ 0 h 407340"/>
              <a:gd name="connsiteX2" fmla="*/ 200025 w 200025"/>
              <a:gd name="connsiteY2" fmla="*/ 193980 h 407340"/>
              <a:gd name="connsiteX3" fmla="*/ 0 w 200025"/>
              <a:gd name="connsiteY3" fmla="*/ 407340 h 407340"/>
              <a:gd name="connsiteX4" fmla="*/ 0 w 200025"/>
              <a:gd name="connsiteY4" fmla="*/ 0 h 407340"/>
              <a:gd name="connsiteX0" fmla="*/ 0 w 198120"/>
              <a:gd name="connsiteY0" fmla="*/ 0 h 407340"/>
              <a:gd name="connsiteX1" fmla="*/ 198120 w 198120"/>
              <a:gd name="connsiteY1" fmla="*/ 0 h 407340"/>
              <a:gd name="connsiteX2" fmla="*/ 197157 w 198120"/>
              <a:gd name="connsiteY2" fmla="*/ 194697 h 407340"/>
              <a:gd name="connsiteX3" fmla="*/ 0 w 198120"/>
              <a:gd name="connsiteY3" fmla="*/ 407340 h 407340"/>
              <a:gd name="connsiteX4" fmla="*/ 0 w 198120"/>
              <a:gd name="connsiteY4" fmla="*/ 0 h 407340"/>
              <a:gd name="connsiteX0" fmla="*/ 0 w 198591"/>
              <a:gd name="connsiteY0" fmla="*/ 0 h 407340"/>
              <a:gd name="connsiteX1" fmla="*/ 198120 w 198591"/>
              <a:gd name="connsiteY1" fmla="*/ 0 h 407340"/>
              <a:gd name="connsiteX2" fmla="*/ 198591 w 198591"/>
              <a:gd name="connsiteY2" fmla="*/ 194697 h 407340"/>
              <a:gd name="connsiteX3" fmla="*/ 0 w 198591"/>
              <a:gd name="connsiteY3" fmla="*/ 407340 h 407340"/>
              <a:gd name="connsiteX4" fmla="*/ 0 w 198591"/>
              <a:gd name="connsiteY4" fmla="*/ 0 h 40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591" h="407340">
                <a:moveTo>
                  <a:pt x="0" y="0"/>
                </a:moveTo>
                <a:lnTo>
                  <a:pt x="198120" y="0"/>
                </a:lnTo>
                <a:lnTo>
                  <a:pt x="198591" y="194697"/>
                </a:lnTo>
                <a:lnTo>
                  <a:pt x="0" y="407340"/>
                </a:lnTo>
                <a:lnTo>
                  <a:pt x="0" y="0"/>
                </a:lnTo>
                <a:close/>
              </a:path>
            </a:pathLst>
          </a:cu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Open Sans Light"/>
              <a:ea typeface="+mn-ea"/>
              <a:cs typeface="+mn-cs"/>
            </a:endParaRPr>
          </a:p>
        </p:txBody>
      </p:sp>
      <p:grpSp>
        <p:nvGrpSpPr>
          <p:cNvPr id="617" name="Группа 3">
            <a:extLst>
              <a:ext uri="{FF2B5EF4-FFF2-40B4-BE49-F238E27FC236}">
                <a16:creationId xmlns:a16="http://schemas.microsoft.com/office/drawing/2014/main" id="{8CEF6D9C-690E-361A-72E8-D6D70FE98776}"/>
              </a:ext>
            </a:extLst>
          </p:cNvPr>
          <p:cNvGrpSpPr>
            <a:grpSpLocks/>
          </p:cNvGrpSpPr>
          <p:nvPr/>
        </p:nvGrpSpPr>
        <p:grpSpPr bwMode="auto">
          <a:xfrm>
            <a:off x="542460" y="9410316"/>
            <a:ext cx="5927173" cy="222304"/>
            <a:chOff x="1398588" y="2222500"/>
            <a:chExt cx="6459537" cy="900113"/>
          </a:xfrm>
        </p:grpSpPr>
        <p:sp>
          <p:nvSpPr>
            <p:cNvPr id="618" name="Freeform 54">
              <a:extLst>
                <a:ext uri="{FF2B5EF4-FFF2-40B4-BE49-F238E27FC236}">
                  <a16:creationId xmlns:a16="http://schemas.microsoft.com/office/drawing/2014/main" id="{F6B1DA7B-4F0B-D956-56F1-A0F16128ABB6}"/>
                </a:ext>
              </a:extLst>
            </p:cNvPr>
            <p:cNvSpPr>
              <a:spLocks noEditPoints="1"/>
            </p:cNvSpPr>
            <p:nvPr/>
          </p:nvSpPr>
          <p:spPr bwMode="auto">
            <a:xfrm>
              <a:off x="1398588" y="2222500"/>
              <a:ext cx="6459537" cy="900113"/>
            </a:xfrm>
            <a:custGeom>
              <a:avLst/>
              <a:gdLst>
                <a:gd name="T0" fmla="*/ 3600450 w 4069"/>
                <a:gd name="T1" fmla="*/ 708025 h 567"/>
                <a:gd name="T2" fmla="*/ 3600450 w 4069"/>
                <a:gd name="T3" fmla="*/ 192088 h 567"/>
                <a:gd name="T4" fmla="*/ 4110038 w 4069"/>
                <a:gd name="T5" fmla="*/ 192088 h 567"/>
                <a:gd name="T6" fmla="*/ 4110038 w 4069"/>
                <a:gd name="T7" fmla="*/ 708025 h 567"/>
                <a:gd name="T8" fmla="*/ 3600450 w 4069"/>
                <a:gd name="T9" fmla="*/ 708025 h 567"/>
                <a:gd name="T10" fmla="*/ 4276725 w 4069"/>
                <a:gd name="T11" fmla="*/ 708025 h 567"/>
                <a:gd name="T12" fmla="*/ 4276725 w 4069"/>
                <a:gd name="T13" fmla="*/ 192088 h 567"/>
                <a:gd name="T14" fmla="*/ 4800600 w 4069"/>
                <a:gd name="T15" fmla="*/ 192088 h 567"/>
                <a:gd name="T16" fmla="*/ 4800600 w 4069"/>
                <a:gd name="T17" fmla="*/ 708025 h 567"/>
                <a:gd name="T18" fmla="*/ 4276725 w 4069"/>
                <a:gd name="T19" fmla="*/ 708025 h 567"/>
                <a:gd name="T20" fmla="*/ 4965700 w 4069"/>
                <a:gd name="T21" fmla="*/ 708025 h 567"/>
                <a:gd name="T22" fmla="*/ 4965700 w 4069"/>
                <a:gd name="T23" fmla="*/ 192088 h 567"/>
                <a:gd name="T24" fmla="*/ 5476875 w 4069"/>
                <a:gd name="T25" fmla="*/ 192088 h 567"/>
                <a:gd name="T26" fmla="*/ 5476875 w 4069"/>
                <a:gd name="T27" fmla="*/ 708025 h 567"/>
                <a:gd name="T28" fmla="*/ 4965700 w 4069"/>
                <a:gd name="T29" fmla="*/ 708025 h 567"/>
                <a:gd name="T30" fmla="*/ 5654675 w 4069"/>
                <a:gd name="T31" fmla="*/ 708025 h 567"/>
                <a:gd name="T32" fmla="*/ 5654675 w 4069"/>
                <a:gd name="T33" fmla="*/ 192088 h 567"/>
                <a:gd name="T34" fmla="*/ 6165850 w 4069"/>
                <a:gd name="T35" fmla="*/ 192088 h 567"/>
                <a:gd name="T36" fmla="*/ 6165850 w 4069"/>
                <a:gd name="T37" fmla="*/ 708025 h 567"/>
                <a:gd name="T38" fmla="*/ 5654675 w 4069"/>
                <a:gd name="T39" fmla="*/ 708025 h 567"/>
                <a:gd name="T40" fmla="*/ 6459538 w 4069"/>
                <a:gd name="T41" fmla="*/ 0 h 567"/>
                <a:gd name="T42" fmla="*/ 0 w 4069"/>
                <a:gd name="T43" fmla="*/ 0 h 567"/>
                <a:gd name="T44" fmla="*/ 0 w 4069"/>
                <a:gd name="T45" fmla="*/ 900113 h 567"/>
                <a:gd name="T46" fmla="*/ 6459538 w 4069"/>
                <a:gd name="T47" fmla="*/ 900113 h 567"/>
                <a:gd name="T48" fmla="*/ 6459538 w 4069"/>
                <a:gd name="T49" fmla="*/ 0 h 5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69" h="567">
                  <a:moveTo>
                    <a:pt x="2268" y="446"/>
                  </a:moveTo>
                  <a:lnTo>
                    <a:pt x="2268" y="121"/>
                  </a:lnTo>
                  <a:lnTo>
                    <a:pt x="2589" y="121"/>
                  </a:lnTo>
                  <a:lnTo>
                    <a:pt x="2589" y="446"/>
                  </a:lnTo>
                  <a:lnTo>
                    <a:pt x="2268" y="446"/>
                  </a:lnTo>
                  <a:moveTo>
                    <a:pt x="2694" y="446"/>
                  </a:moveTo>
                  <a:lnTo>
                    <a:pt x="2694" y="121"/>
                  </a:lnTo>
                  <a:lnTo>
                    <a:pt x="3024" y="121"/>
                  </a:lnTo>
                  <a:lnTo>
                    <a:pt x="3024" y="446"/>
                  </a:lnTo>
                  <a:lnTo>
                    <a:pt x="2694" y="446"/>
                  </a:lnTo>
                  <a:moveTo>
                    <a:pt x="3128" y="446"/>
                  </a:moveTo>
                  <a:lnTo>
                    <a:pt x="3128" y="121"/>
                  </a:lnTo>
                  <a:lnTo>
                    <a:pt x="3450" y="121"/>
                  </a:lnTo>
                  <a:lnTo>
                    <a:pt x="3450" y="446"/>
                  </a:lnTo>
                  <a:lnTo>
                    <a:pt x="3128" y="446"/>
                  </a:lnTo>
                  <a:moveTo>
                    <a:pt x="3562" y="446"/>
                  </a:moveTo>
                  <a:lnTo>
                    <a:pt x="3562" y="121"/>
                  </a:lnTo>
                  <a:lnTo>
                    <a:pt x="3884" y="121"/>
                  </a:lnTo>
                  <a:lnTo>
                    <a:pt x="3884" y="446"/>
                  </a:lnTo>
                  <a:lnTo>
                    <a:pt x="3562" y="446"/>
                  </a:lnTo>
                  <a:moveTo>
                    <a:pt x="4069" y="0"/>
                  </a:moveTo>
                  <a:lnTo>
                    <a:pt x="0" y="0"/>
                  </a:lnTo>
                  <a:lnTo>
                    <a:pt x="0" y="567"/>
                  </a:lnTo>
                  <a:lnTo>
                    <a:pt x="4069" y="567"/>
                  </a:lnTo>
                  <a:lnTo>
                    <a:pt x="4069" y="0"/>
                  </a:lnTo>
                </a:path>
              </a:pathLst>
            </a:custGeom>
            <a:solidFill>
              <a:schemeClr val="accent3">
                <a:lumMod val="20000"/>
                <a:lumOff val="80000"/>
              </a:schemeClr>
            </a:solidFill>
            <a:ln>
              <a:noFill/>
            </a:ln>
          </p:spPr>
          <p:txBody>
            <a:bodyPr/>
            <a:lstStyle/>
            <a:p>
              <a:pPr>
                <a:defRPr/>
              </a:pPr>
              <a:endParaRPr lang="ru-RU">
                <a:cs typeface="+mn-cs"/>
              </a:endParaRPr>
            </a:p>
          </p:txBody>
        </p:sp>
        <p:sp>
          <p:nvSpPr>
            <p:cNvPr id="619" name="Rectangle 59">
              <a:extLst>
                <a:ext uri="{FF2B5EF4-FFF2-40B4-BE49-F238E27FC236}">
                  <a16:creationId xmlns:a16="http://schemas.microsoft.com/office/drawing/2014/main" id="{36C44E28-C4DD-2554-BE82-91466BB59EC3}"/>
                </a:ext>
              </a:extLst>
            </p:cNvPr>
            <p:cNvSpPr>
              <a:spLocks noChangeArrowheads="1"/>
            </p:cNvSpPr>
            <p:nvPr/>
          </p:nvSpPr>
          <p:spPr bwMode="auto">
            <a:xfrm>
              <a:off x="1590675" y="2414588"/>
              <a:ext cx="509588" cy="515937"/>
            </a:xfrm>
            <a:prstGeom prst="rect">
              <a:avLst/>
            </a:prstGeom>
            <a:solidFill>
              <a:schemeClr val="accent1">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620" name="Rectangle 60">
              <a:extLst>
                <a:ext uri="{FF2B5EF4-FFF2-40B4-BE49-F238E27FC236}">
                  <a16:creationId xmlns:a16="http://schemas.microsoft.com/office/drawing/2014/main" id="{41C8C72D-6FFA-2DEF-2CCF-FFD948BB9EFC}"/>
                </a:ext>
              </a:extLst>
            </p:cNvPr>
            <p:cNvSpPr>
              <a:spLocks noChangeArrowheads="1"/>
            </p:cNvSpPr>
            <p:nvPr/>
          </p:nvSpPr>
          <p:spPr bwMode="auto">
            <a:xfrm>
              <a:off x="2279650" y="2414588"/>
              <a:ext cx="511175" cy="515937"/>
            </a:xfrm>
            <a:prstGeom prst="rect">
              <a:avLst/>
            </a:prstGeom>
            <a:solidFill>
              <a:schemeClr val="accent1">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621" name="Rectangle 61">
              <a:extLst>
                <a:ext uri="{FF2B5EF4-FFF2-40B4-BE49-F238E27FC236}">
                  <a16:creationId xmlns:a16="http://schemas.microsoft.com/office/drawing/2014/main" id="{8E0EFBBE-DB7C-04FE-CAD8-3E5694BBE070}"/>
                </a:ext>
              </a:extLst>
            </p:cNvPr>
            <p:cNvSpPr>
              <a:spLocks noChangeArrowheads="1"/>
            </p:cNvSpPr>
            <p:nvPr/>
          </p:nvSpPr>
          <p:spPr bwMode="auto">
            <a:xfrm>
              <a:off x="2955925" y="2414588"/>
              <a:ext cx="511175" cy="515937"/>
            </a:xfrm>
            <a:prstGeom prst="rect">
              <a:avLst/>
            </a:prstGeom>
            <a:solidFill>
              <a:schemeClr val="accent1">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622" name="Rectangle 62">
              <a:extLst>
                <a:ext uri="{FF2B5EF4-FFF2-40B4-BE49-F238E27FC236}">
                  <a16:creationId xmlns:a16="http://schemas.microsoft.com/office/drawing/2014/main" id="{36538C90-E408-D3FD-5B08-934193DF4914}"/>
                </a:ext>
              </a:extLst>
            </p:cNvPr>
            <p:cNvSpPr>
              <a:spLocks noChangeArrowheads="1"/>
            </p:cNvSpPr>
            <p:nvPr/>
          </p:nvSpPr>
          <p:spPr bwMode="auto">
            <a:xfrm>
              <a:off x="3632200" y="2414588"/>
              <a:ext cx="511175" cy="515937"/>
            </a:xfrm>
            <a:prstGeom prst="rect">
              <a:avLst/>
            </a:prstGeom>
            <a:solidFill>
              <a:schemeClr val="accent1">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623" name="Rectangle 63">
              <a:extLst>
                <a:ext uri="{FF2B5EF4-FFF2-40B4-BE49-F238E27FC236}">
                  <a16:creationId xmlns:a16="http://schemas.microsoft.com/office/drawing/2014/main" id="{3A547FF6-229C-DCA2-DB27-CDADE2E835B4}"/>
                </a:ext>
              </a:extLst>
            </p:cNvPr>
            <p:cNvSpPr>
              <a:spLocks noChangeArrowheads="1"/>
            </p:cNvSpPr>
            <p:nvPr/>
          </p:nvSpPr>
          <p:spPr bwMode="auto">
            <a:xfrm>
              <a:off x="4322763" y="2414588"/>
              <a:ext cx="509587" cy="515937"/>
            </a:xfrm>
            <a:prstGeom prst="rect">
              <a:avLst/>
            </a:prstGeom>
            <a:solidFill>
              <a:schemeClr val="accent1">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624" name="Rectangle 64">
              <a:extLst>
                <a:ext uri="{FF2B5EF4-FFF2-40B4-BE49-F238E27FC236}">
                  <a16:creationId xmlns:a16="http://schemas.microsoft.com/office/drawing/2014/main" id="{742C0AC0-3D73-7899-F2AF-B8164D71641C}"/>
                </a:ext>
              </a:extLst>
            </p:cNvPr>
            <p:cNvSpPr>
              <a:spLocks noChangeArrowheads="1"/>
            </p:cNvSpPr>
            <p:nvPr/>
          </p:nvSpPr>
          <p:spPr bwMode="auto">
            <a:xfrm>
              <a:off x="4999038" y="2414588"/>
              <a:ext cx="509587" cy="515937"/>
            </a:xfrm>
            <a:prstGeom prst="rect">
              <a:avLst/>
            </a:prstGeom>
            <a:solidFill>
              <a:schemeClr val="accent2">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625" name="Rectangle 65">
              <a:extLst>
                <a:ext uri="{FF2B5EF4-FFF2-40B4-BE49-F238E27FC236}">
                  <a16:creationId xmlns:a16="http://schemas.microsoft.com/office/drawing/2014/main" id="{AA25D22E-D10B-8D74-47D6-2E568D7982BD}"/>
                </a:ext>
              </a:extLst>
            </p:cNvPr>
            <p:cNvSpPr>
              <a:spLocks noChangeArrowheads="1"/>
            </p:cNvSpPr>
            <p:nvPr/>
          </p:nvSpPr>
          <p:spPr bwMode="auto">
            <a:xfrm>
              <a:off x="4999038" y="2414588"/>
              <a:ext cx="509587"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p>
          </p:txBody>
        </p:sp>
        <p:sp>
          <p:nvSpPr>
            <p:cNvPr id="626" name="Rectangle 78">
              <a:extLst>
                <a:ext uri="{FF2B5EF4-FFF2-40B4-BE49-F238E27FC236}">
                  <a16:creationId xmlns:a16="http://schemas.microsoft.com/office/drawing/2014/main" id="{D8D89032-FADE-AE73-C076-8295B80FA14E}"/>
                </a:ext>
              </a:extLst>
            </p:cNvPr>
            <p:cNvSpPr>
              <a:spLocks noChangeArrowheads="1"/>
            </p:cNvSpPr>
            <p:nvPr/>
          </p:nvSpPr>
          <p:spPr bwMode="auto">
            <a:xfrm>
              <a:off x="5675313" y="2414588"/>
              <a:ext cx="523875" cy="515937"/>
            </a:xfrm>
            <a:prstGeom prst="rect">
              <a:avLst/>
            </a:prstGeom>
            <a:solidFill>
              <a:schemeClr val="accent4">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627" name="Rectangle 79">
              <a:extLst>
                <a:ext uri="{FF2B5EF4-FFF2-40B4-BE49-F238E27FC236}">
                  <a16:creationId xmlns:a16="http://schemas.microsoft.com/office/drawing/2014/main" id="{A4FE0578-4F72-E454-237B-9ABA4F6587AC}"/>
                </a:ext>
              </a:extLst>
            </p:cNvPr>
            <p:cNvSpPr>
              <a:spLocks noChangeArrowheads="1"/>
            </p:cNvSpPr>
            <p:nvPr/>
          </p:nvSpPr>
          <p:spPr bwMode="auto">
            <a:xfrm>
              <a:off x="5675313" y="2414588"/>
              <a:ext cx="523875" cy="515937"/>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p>
          </p:txBody>
        </p:sp>
        <p:sp>
          <p:nvSpPr>
            <p:cNvPr id="628" name="Rectangle 83">
              <a:extLst>
                <a:ext uri="{FF2B5EF4-FFF2-40B4-BE49-F238E27FC236}">
                  <a16:creationId xmlns:a16="http://schemas.microsoft.com/office/drawing/2014/main" id="{047C8024-A5E3-C6A4-C28A-920BC5967917}"/>
                </a:ext>
              </a:extLst>
            </p:cNvPr>
            <p:cNvSpPr>
              <a:spLocks noChangeArrowheads="1"/>
            </p:cNvSpPr>
            <p:nvPr/>
          </p:nvSpPr>
          <p:spPr bwMode="auto">
            <a:xfrm>
              <a:off x="6364288" y="2414588"/>
              <a:ext cx="511175" cy="515937"/>
            </a:xfrm>
            <a:prstGeom prst="rect">
              <a:avLst/>
            </a:prstGeom>
            <a:solidFill>
              <a:schemeClr val="accent2">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629" name="Rectangle 84">
              <a:extLst>
                <a:ext uri="{FF2B5EF4-FFF2-40B4-BE49-F238E27FC236}">
                  <a16:creationId xmlns:a16="http://schemas.microsoft.com/office/drawing/2014/main" id="{88B9A0CA-10A6-1FD6-A082-FAF12D2C5665}"/>
                </a:ext>
              </a:extLst>
            </p:cNvPr>
            <p:cNvSpPr>
              <a:spLocks noChangeArrowheads="1"/>
            </p:cNvSpPr>
            <p:nvPr/>
          </p:nvSpPr>
          <p:spPr bwMode="auto">
            <a:xfrm>
              <a:off x="6364288" y="2414588"/>
              <a:ext cx="51117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p>
          </p:txBody>
        </p:sp>
        <p:sp>
          <p:nvSpPr>
            <p:cNvPr id="630" name="Rectangle 88">
              <a:extLst>
                <a:ext uri="{FF2B5EF4-FFF2-40B4-BE49-F238E27FC236}">
                  <a16:creationId xmlns:a16="http://schemas.microsoft.com/office/drawing/2014/main" id="{C85749B9-BC24-FB16-AEC5-A699380E559F}"/>
                </a:ext>
              </a:extLst>
            </p:cNvPr>
            <p:cNvSpPr>
              <a:spLocks noChangeArrowheads="1"/>
            </p:cNvSpPr>
            <p:nvPr/>
          </p:nvSpPr>
          <p:spPr bwMode="auto">
            <a:xfrm>
              <a:off x="7053263" y="2414588"/>
              <a:ext cx="511175" cy="515937"/>
            </a:xfrm>
            <a:prstGeom prst="rect">
              <a:avLst/>
            </a:prstGeom>
            <a:solidFill>
              <a:schemeClr val="accent2">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631" name="Rectangle 89">
              <a:extLst>
                <a:ext uri="{FF2B5EF4-FFF2-40B4-BE49-F238E27FC236}">
                  <a16:creationId xmlns:a16="http://schemas.microsoft.com/office/drawing/2014/main" id="{5DE65A05-5E2D-CC8E-AEDA-D5E1F260227C}"/>
                </a:ext>
              </a:extLst>
            </p:cNvPr>
            <p:cNvSpPr>
              <a:spLocks noChangeArrowheads="1"/>
            </p:cNvSpPr>
            <p:nvPr/>
          </p:nvSpPr>
          <p:spPr bwMode="auto">
            <a:xfrm>
              <a:off x="7053263" y="2414588"/>
              <a:ext cx="51117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p>
          </p:txBody>
        </p:sp>
      </p:grpSp>
      <p:sp>
        <p:nvSpPr>
          <p:cNvPr id="632" name="Rectangle 631">
            <a:extLst>
              <a:ext uri="{FF2B5EF4-FFF2-40B4-BE49-F238E27FC236}">
                <a16:creationId xmlns:a16="http://schemas.microsoft.com/office/drawing/2014/main" id="{FF009334-FBF1-C9C9-2DBD-EF6FE123C834}"/>
              </a:ext>
            </a:extLst>
          </p:cNvPr>
          <p:cNvSpPr/>
          <p:nvPr/>
        </p:nvSpPr>
        <p:spPr>
          <a:xfrm>
            <a:off x="1146398" y="731086"/>
            <a:ext cx="4742018" cy="338554"/>
          </a:xfrm>
          <a:prstGeom prst="rect">
            <a:avLst/>
          </a:prstGeom>
        </p:spPr>
        <p:txBody>
          <a:bodyPr wrap="square">
            <a:spAutoFit/>
          </a:bodyPr>
          <a:lstStyle/>
          <a:p>
            <a:pPr algn="ctr"/>
            <a:r>
              <a:rPr lang="mn-MN" sz="1600" dirty="0">
                <a:solidFill>
                  <a:srgbClr val="002060"/>
                </a:solidFill>
                <a:latin typeface="Times New Roman" panose="02020603050405020304" pitchFamily="18" charset="0"/>
                <a:cs typeface="Times New Roman" panose="02020603050405020304" pitchFamily="18" charset="0"/>
              </a:rPr>
              <a:t>САЛБАРЫН СТАТИСТИК МЭДЭЭЛЭЛ</a:t>
            </a:r>
            <a:endParaRPr lang="en-US" sz="1600" dirty="0">
              <a:solidFill>
                <a:srgbClr val="002060"/>
              </a:solidFill>
              <a:latin typeface="Times New Roman" panose="02020603050405020304" pitchFamily="18" charset="0"/>
              <a:cs typeface="Times New Roman" panose="02020603050405020304" pitchFamily="18" charset="0"/>
            </a:endParaRPr>
          </a:p>
        </p:txBody>
      </p:sp>
      <p:sp>
        <p:nvSpPr>
          <p:cNvPr id="633" name="Rectangle 632">
            <a:extLst>
              <a:ext uri="{FF2B5EF4-FFF2-40B4-BE49-F238E27FC236}">
                <a16:creationId xmlns:a16="http://schemas.microsoft.com/office/drawing/2014/main" id="{CAA7982A-A2EE-A768-61A2-F11C9CFA2AF4}"/>
              </a:ext>
            </a:extLst>
          </p:cNvPr>
          <p:cNvSpPr/>
          <p:nvPr/>
        </p:nvSpPr>
        <p:spPr>
          <a:xfrm>
            <a:off x="473528" y="175983"/>
            <a:ext cx="1229503" cy="369332"/>
          </a:xfrm>
          <a:prstGeom prst="rect">
            <a:avLst/>
          </a:prstGeom>
        </p:spPr>
        <p:txBody>
          <a:bodyPr wrap="square">
            <a:spAutoFit/>
          </a:bodyPr>
          <a:lstStyle/>
          <a:p>
            <a:pPr algn="ctr" fontAlgn="ctr"/>
            <a:r>
              <a:rPr lang="en-US" dirty="0">
                <a:solidFill>
                  <a:srgbClr val="002060"/>
                </a:solidFill>
                <a:latin typeface="Times New Roman" panose="02020603050405020304" pitchFamily="18" charset="0"/>
                <a:cs typeface="Times New Roman" panose="02020603050405020304" pitchFamily="18" charset="0"/>
              </a:rPr>
              <a:t>II </a:t>
            </a:r>
            <a:r>
              <a:rPr lang="mn-MN" dirty="0">
                <a:solidFill>
                  <a:srgbClr val="002060"/>
                </a:solidFill>
                <a:latin typeface="Times New Roman" panose="02020603050405020304" pitchFamily="18" charset="0"/>
                <a:cs typeface="Times New Roman" panose="02020603050405020304" pitchFamily="18" charset="0"/>
              </a:rPr>
              <a:t>хэсэг</a:t>
            </a:r>
          </a:p>
        </p:txBody>
      </p:sp>
      <p:sp>
        <p:nvSpPr>
          <p:cNvPr id="634" name="Rectangle 633">
            <a:extLst>
              <a:ext uri="{FF2B5EF4-FFF2-40B4-BE49-F238E27FC236}">
                <a16:creationId xmlns:a16="http://schemas.microsoft.com/office/drawing/2014/main" id="{861C9942-B980-2ADA-2639-FC31D967A99B}"/>
              </a:ext>
            </a:extLst>
          </p:cNvPr>
          <p:cNvSpPr/>
          <p:nvPr/>
        </p:nvSpPr>
        <p:spPr>
          <a:xfrm>
            <a:off x="6280370" y="9608349"/>
            <a:ext cx="459940" cy="276999"/>
          </a:xfrm>
          <a:prstGeom prst="rect">
            <a:avLst/>
          </a:prstGeom>
        </p:spPr>
        <p:txBody>
          <a:bodyPr wrap="square">
            <a:spAutoFit/>
          </a:bodyPr>
          <a:lstStyle/>
          <a:p>
            <a:pPr algn="ctr" fontAlgn="ctr"/>
            <a:r>
              <a:rPr lang="mn-MN" sz="1200" b="1" dirty="0">
                <a:solidFill>
                  <a:schemeClr val="accent1">
                    <a:lumMod val="75000"/>
                  </a:schemeClr>
                </a:solidFill>
                <a:latin typeface="Times New Roman" panose="02020603050405020304" pitchFamily="18" charset="0"/>
                <a:cs typeface="Times New Roman" panose="02020603050405020304" pitchFamily="18" charset="0"/>
              </a:rPr>
              <a:t>9</a:t>
            </a:r>
          </a:p>
        </p:txBody>
      </p:sp>
    </p:spTree>
    <p:custDataLst>
      <p:tags r:id="rId1"/>
    </p:custDataLst>
    <p:extLst>
      <p:ext uri="{BB962C8B-B14F-4D97-AF65-F5344CB8AC3E}">
        <p14:creationId xmlns:p14="http://schemas.microsoft.com/office/powerpoint/2010/main" val="64781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17"/>
                                        </p:tgtEl>
                                        <p:attrNameLst>
                                          <p:attrName>style.visibility</p:attrName>
                                        </p:attrNameLst>
                                      </p:cBhvr>
                                      <p:to>
                                        <p:strVal val="visible"/>
                                      </p:to>
                                    </p:set>
                                    <p:anim calcmode="lin" valueType="num">
                                      <p:cBhvr>
                                        <p:cTn id="7" dur="500" fill="hold"/>
                                        <p:tgtEl>
                                          <p:spTgt spid="617"/>
                                        </p:tgtEl>
                                        <p:attrNameLst>
                                          <p:attrName>ppt_w</p:attrName>
                                        </p:attrNameLst>
                                      </p:cBhvr>
                                      <p:tavLst>
                                        <p:tav tm="0">
                                          <p:val>
                                            <p:fltVal val="0"/>
                                          </p:val>
                                        </p:tav>
                                        <p:tav tm="100000">
                                          <p:val>
                                            <p:strVal val="#ppt_w"/>
                                          </p:val>
                                        </p:tav>
                                      </p:tavLst>
                                    </p:anim>
                                    <p:anim calcmode="lin" valueType="num">
                                      <p:cBhvr>
                                        <p:cTn id="8" dur="500" fill="hold"/>
                                        <p:tgtEl>
                                          <p:spTgt spid="6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5CD73BA-309E-04C8-6EAC-C2B7079AA7E0}"/>
              </a:ext>
            </a:extLst>
          </p:cNvPr>
          <p:cNvPicPr>
            <a:picLocks noGrp="1" noChangeAspect="1"/>
          </p:cNvPicPr>
          <p:nvPr>
            <p:ph idx="1"/>
          </p:nvPr>
        </p:nvPicPr>
        <p:blipFill>
          <a:blip r:embed="rId2"/>
          <a:stretch>
            <a:fillRect/>
          </a:stretch>
        </p:blipFill>
        <p:spPr>
          <a:xfrm>
            <a:off x="554157" y="673100"/>
            <a:ext cx="5724286" cy="8763000"/>
          </a:xfrm>
          <a:prstGeom prst="rect">
            <a:avLst/>
          </a:prstGeom>
        </p:spPr>
      </p:pic>
      <p:sp>
        <p:nvSpPr>
          <p:cNvPr id="2" name="Rectangle 1">
            <a:extLst>
              <a:ext uri="{FF2B5EF4-FFF2-40B4-BE49-F238E27FC236}">
                <a16:creationId xmlns:a16="http://schemas.microsoft.com/office/drawing/2014/main" id="{9E673208-63BF-580A-9774-BFC469EF9919}"/>
              </a:ext>
            </a:extLst>
          </p:cNvPr>
          <p:cNvSpPr/>
          <p:nvPr/>
        </p:nvSpPr>
        <p:spPr>
          <a:xfrm>
            <a:off x="6232163" y="9553349"/>
            <a:ext cx="459940" cy="276999"/>
          </a:xfrm>
          <a:prstGeom prst="rect">
            <a:avLst/>
          </a:prstGeom>
        </p:spPr>
        <p:txBody>
          <a:bodyPr wrap="square">
            <a:spAutoFit/>
          </a:bodyPr>
          <a:lstStyle/>
          <a:p>
            <a:pPr algn="ctr" fontAlgn="ctr"/>
            <a:r>
              <a:rPr lang="mn-MN" sz="1200" b="1" dirty="0">
                <a:solidFill>
                  <a:schemeClr val="accent1">
                    <a:lumMod val="75000"/>
                  </a:schemeClr>
                </a:solidFill>
                <a:latin typeface="Times New Roman" panose="02020603050405020304" pitchFamily="18" charset="0"/>
                <a:cs typeface="Times New Roman" panose="02020603050405020304" pitchFamily="18" charset="0"/>
              </a:rPr>
              <a:t>10</a:t>
            </a:r>
          </a:p>
        </p:txBody>
      </p:sp>
    </p:spTree>
    <p:extLst>
      <p:ext uri="{BB962C8B-B14F-4D97-AF65-F5344CB8AC3E}">
        <p14:creationId xmlns:p14="http://schemas.microsoft.com/office/powerpoint/2010/main" val="1935453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93BBFC-2809-46F5-AAE4-063F7DFD89BB}"/>
              </a:ext>
            </a:extLst>
          </p:cNvPr>
          <p:cNvSpPr/>
          <p:nvPr/>
        </p:nvSpPr>
        <p:spPr>
          <a:xfrm rot="20052296">
            <a:off x="2236532" y="5016063"/>
            <a:ext cx="1088048" cy="44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Rectangle 3">
            <a:extLst>
              <a:ext uri="{FF2B5EF4-FFF2-40B4-BE49-F238E27FC236}">
                <a16:creationId xmlns:a16="http://schemas.microsoft.com/office/drawing/2014/main" id="{158F572D-0AE4-4E63-B958-53B709D56A8C}"/>
              </a:ext>
            </a:extLst>
          </p:cNvPr>
          <p:cNvSpPr/>
          <p:nvPr/>
        </p:nvSpPr>
        <p:spPr>
          <a:xfrm rot="724390">
            <a:off x="3243322" y="4894753"/>
            <a:ext cx="1088048" cy="445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 name="Rectangle 4">
            <a:extLst>
              <a:ext uri="{FF2B5EF4-FFF2-40B4-BE49-F238E27FC236}">
                <a16:creationId xmlns:a16="http://schemas.microsoft.com/office/drawing/2014/main" id="{68B62D61-B80F-4853-B958-090C478B4672}"/>
              </a:ext>
            </a:extLst>
          </p:cNvPr>
          <p:cNvSpPr/>
          <p:nvPr/>
        </p:nvSpPr>
        <p:spPr>
          <a:xfrm rot="20052296">
            <a:off x="4250670" y="4773459"/>
            <a:ext cx="1088048" cy="445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013"/>
          </a:p>
        </p:txBody>
      </p:sp>
      <p:sp>
        <p:nvSpPr>
          <p:cNvPr id="6" name="Rectangle 5">
            <a:extLst>
              <a:ext uri="{FF2B5EF4-FFF2-40B4-BE49-F238E27FC236}">
                <a16:creationId xmlns:a16="http://schemas.microsoft.com/office/drawing/2014/main" id="{9E522504-F1B1-4514-B2E1-265DD838694C}"/>
              </a:ext>
            </a:extLst>
          </p:cNvPr>
          <p:cNvSpPr/>
          <p:nvPr/>
        </p:nvSpPr>
        <p:spPr>
          <a:xfrm rot="724390">
            <a:off x="5258089" y="4652238"/>
            <a:ext cx="1088048" cy="445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013"/>
          </a:p>
        </p:txBody>
      </p:sp>
      <p:sp>
        <p:nvSpPr>
          <p:cNvPr id="7" name="Rectangle 6">
            <a:extLst>
              <a:ext uri="{FF2B5EF4-FFF2-40B4-BE49-F238E27FC236}">
                <a16:creationId xmlns:a16="http://schemas.microsoft.com/office/drawing/2014/main" id="{500F4EDF-2461-4A15-9C7B-4FED7BA797D2}"/>
              </a:ext>
            </a:extLst>
          </p:cNvPr>
          <p:cNvSpPr/>
          <p:nvPr/>
        </p:nvSpPr>
        <p:spPr>
          <a:xfrm rot="20052296">
            <a:off x="201385" y="5258416"/>
            <a:ext cx="1088048" cy="445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013"/>
          </a:p>
        </p:txBody>
      </p:sp>
      <p:sp>
        <p:nvSpPr>
          <p:cNvPr id="8" name="Rectangle 7">
            <a:extLst>
              <a:ext uri="{FF2B5EF4-FFF2-40B4-BE49-F238E27FC236}">
                <a16:creationId xmlns:a16="http://schemas.microsoft.com/office/drawing/2014/main" id="{A1A44E26-790C-4086-8165-F701F87A0B08}"/>
              </a:ext>
            </a:extLst>
          </p:cNvPr>
          <p:cNvSpPr/>
          <p:nvPr/>
        </p:nvSpPr>
        <p:spPr>
          <a:xfrm rot="724390">
            <a:off x="1208804" y="5137195"/>
            <a:ext cx="1088048" cy="4451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013"/>
          </a:p>
        </p:txBody>
      </p:sp>
      <p:sp>
        <p:nvSpPr>
          <p:cNvPr id="9" name="Oval 8">
            <a:extLst>
              <a:ext uri="{FF2B5EF4-FFF2-40B4-BE49-F238E27FC236}">
                <a16:creationId xmlns:a16="http://schemas.microsoft.com/office/drawing/2014/main" id="{42868A08-CB37-46D3-B5C7-FAAA3EA98ADB}"/>
              </a:ext>
            </a:extLst>
          </p:cNvPr>
          <p:cNvSpPr/>
          <p:nvPr/>
        </p:nvSpPr>
        <p:spPr>
          <a:xfrm rot="8100000">
            <a:off x="3053935" y="2730252"/>
            <a:ext cx="468563" cy="4685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0" name="Straight Connector 9">
            <a:extLst>
              <a:ext uri="{FF2B5EF4-FFF2-40B4-BE49-F238E27FC236}">
                <a16:creationId xmlns:a16="http://schemas.microsoft.com/office/drawing/2014/main" id="{0A5898C8-B04B-42C8-AF86-D91A287588DF}"/>
              </a:ext>
            </a:extLst>
          </p:cNvPr>
          <p:cNvCxnSpPr>
            <a:cxnSpLocks/>
          </p:cNvCxnSpPr>
          <p:nvPr/>
        </p:nvCxnSpPr>
        <p:spPr>
          <a:xfrm>
            <a:off x="3288179" y="3267619"/>
            <a:ext cx="22780" cy="1536439"/>
          </a:xfrm>
          <a:prstGeom prst="line">
            <a:avLst/>
          </a:prstGeom>
          <a:ln w="19050">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72840679-3BE0-4D46-A11D-8C055A7F419F}"/>
              </a:ext>
            </a:extLst>
          </p:cNvPr>
          <p:cNvSpPr/>
          <p:nvPr/>
        </p:nvSpPr>
        <p:spPr>
          <a:xfrm rot="8100000">
            <a:off x="4049452" y="3174157"/>
            <a:ext cx="468563" cy="468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2" name="Straight Connector 11">
            <a:extLst>
              <a:ext uri="{FF2B5EF4-FFF2-40B4-BE49-F238E27FC236}">
                <a16:creationId xmlns:a16="http://schemas.microsoft.com/office/drawing/2014/main" id="{621D7F86-528A-4C5F-BC24-05BB4CDE157F}"/>
              </a:ext>
            </a:extLst>
          </p:cNvPr>
          <p:cNvCxnSpPr>
            <a:cxnSpLocks/>
          </p:cNvCxnSpPr>
          <p:nvPr/>
        </p:nvCxnSpPr>
        <p:spPr>
          <a:xfrm>
            <a:off x="4294287" y="3747785"/>
            <a:ext cx="16914" cy="1214650"/>
          </a:xfrm>
          <a:prstGeom prst="line">
            <a:avLst/>
          </a:prstGeom>
          <a:ln w="1905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F2F2E4F2-7D3C-4CA1-9D6C-D45A35B13EB4}"/>
              </a:ext>
            </a:extLst>
          </p:cNvPr>
          <p:cNvSpPr/>
          <p:nvPr/>
        </p:nvSpPr>
        <p:spPr>
          <a:xfrm rot="8100000">
            <a:off x="5037743" y="2362442"/>
            <a:ext cx="468563" cy="4685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4" name="Straight Connector 13">
            <a:extLst>
              <a:ext uri="{FF2B5EF4-FFF2-40B4-BE49-F238E27FC236}">
                <a16:creationId xmlns:a16="http://schemas.microsoft.com/office/drawing/2014/main" id="{0CDEA32C-B715-4813-BF7C-2E94F7A6BD46}"/>
              </a:ext>
            </a:extLst>
          </p:cNvPr>
          <p:cNvCxnSpPr>
            <a:cxnSpLocks/>
          </p:cNvCxnSpPr>
          <p:nvPr/>
        </p:nvCxnSpPr>
        <p:spPr>
          <a:xfrm>
            <a:off x="5269620" y="2894124"/>
            <a:ext cx="2404" cy="1609033"/>
          </a:xfrm>
          <a:prstGeom prst="line">
            <a:avLst/>
          </a:prstGeom>
          <a:ln w="19050">
            <a:solidFill>
              <a:schemeClr val="accent3"/>
            </a:solidFill>
            <a:tailEnd type="oval"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E897AF63-D0FE-4B0A-8EDE-81515B2A45A6}"/>
              </a:ext>
            </a:extLst>
          </p:cNvPr>
          <p:cNvSpPr/>
          <p:nvPr/>
        </p:nvSpPr>
        <p:spPr>
          <a:xfrm rot="8100000">
            <a:off x="6053525" y="2510431"/>
            <a:ext cx="468563" cy="46856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4BFF8948-9A11-457C-9AA8-6AEBF85D2FF0}"/>
              </a:ext>
            </a:extLst>
          </p:cNvPr>
          <p:cNvCxnSpPr>
            <a:cxnSpLocks/>
            <a:endCxn id="6" idx="3"/>
          </p:cNvCxnSpPr>
          <p:nvPr/>
        </p:nvCxnSpPr>
        <p:spPr>
          <a:xfrm>
            <a:off x="6315611" y="3063743"/>
            <a:ext cx="18493" cy="1724539"/>
          </a:xfrm>
          <a:prstGeom prst="line">
            <a:avLst/>
          </a:prstGeom>
          <a:ln w="19050">
            <a:solidFill>
              <a:schemeClr val="accent4"/>
            </a:solidFill>
            <a:tailEnd type="oval" w="lg" len="lg"/>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C2925017-DB38-443F-9E4D-C92A0F94631F}"/>
              </a:ext>
            </a:extLst>
          </p:cNvPr>
          <p:cNvSpPr/>
          <p:nvPr/>
        </p:nvSpPr>
        <p:spPr>
          <a:xfrm rot="8100000">
            <a:off x="1000194" y="3363874"/>
            <a:ext cx="468563" cy="4685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8" name="Straight Connector 17">
            <a:extLst>
              <a:ext uri="{FF2B5EF4-FFF2-40B4-BE49-F238E27FC236}">
                <a16:creationId xmlns:a16="http://schemas.microsoft.com/office/drawing/2014/main" id="{6934FD84-BADC-4FED-963A-D754BF5C9FA3}"/>
              </a:ext>
            </a:extLst>
          </p:cNvPr>
          <p:cNvCxnSpPr>
            <a:cxnSpLocks/>
          </p:cNvCxnSpPr>
          <p:nvPr/>
        </p:nvCxnSpPr>
        <p:spPr>
          <a:xfrm>
            <a:off x="1234476" y="3895188"/>
            <a:ext cx="4655" cy="1134488"/>
          </a:xfrm>
          <a:prstGeom prst="line">
            <a:avLst/>
          </a:prstGeom>
          <a:ln w="19050">
            <a:solidFill>
              <a:schemeClr val="accent5"/>
            </a:solidFill>
            <a:tailEnd type="oval" w="lg" len="lg"/>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28F49790-9646-4D99-966C-3A94B3DAC279}"/>
              </a:ext>
            </a:extLst>
          </p:cNvPr>
          <p:cNvSpPr/>
          <p:nvPr/>
        </p:nvSpPr>
        <p:spPr>
          <a:xfrm rot="8100000">
            <a:off x="2024424" y="3045967"/>
            <a:ext cx="468563" cy="46856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20" name="Straight Connector 19">
            <a:extLst>
              <a:ext uri="{FF2B5EF4-FFF2-40B4-BE49-F238E27FC236}">
                <a16:creationId xmlns:a16="http://schemas.microsoft.com/office/drawing/2014/main" id="{E0B0BF8C-7047-42BF-90AE-D05B77933A9F}"/>
              </a:ext>
            </a:extLst>
          </p:cNvPr>
          <p:cNvCxnSpPr>
            <a:cxnSpLocks/>
          </p:cNvCxnSpPr>
          <p:nvPr/>
        </p:nvCxnSpPr>
        <p:spPr>
          <a:xfrm flipH="1">
            <a:off x="2271839" y="3579502"/>
            <a:ext cx="1134" cy="1627278"/>
          </a:xfrm>
          <a:prstGeom prst="line">
            <a:avLst/>
          </a:prstGeom>
          <a:ln w="1905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sp>
        <p:nvSpPr>
          <p:cNvPr id="21" name="직사각형 113">
            <a:extLst>
              <a:ext uri="{FF2B5EF4-FFF2-40B4-BE49-F238E27FC236}">
                <a16:creationId xmlns:a16="http://schemas.microsoft.com/office/drawing/2014/main" id="{3152D046-D798-4ECD-8F2C-5DAFCC7D086E}"/>
              </a:ext>
            </a:extLst>
          </p:cNvPr>
          <p:cNvSpPr>
            <a:spLocks noChangeArrowheads="1"/>
          </p:cNvSpPr>
          <p:nvPr/>
        </p:nvSpPr>
        <p:spPr bwMode="auto">
          <a:xfrm>
            <a:off x="5983742" y="4867821"/>
            <a:ext cx="804004" cy="369332"/>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b="1" dirty="0">
                <a:solidFill>
                  <a:schemeClr val="accent4"/>
                </a:solidFill>
                <a:latin typeface="Arial" panose="020B0604020202020204" pitchFamily="34" charset="0"/>
                <a:cs typeface="Arial" panose="020B0604020202020204" pitchFamily="34" charset="0"/>
              </a:rPr>
              <a:t>2023</a:t>
            </a:r>
            <a:endParaRPr lang="ko-KR" altLang="en-US" dirty="0">
              <a:solidFill>
                <a:schemeClr val="accent4"/>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FC3429CE-4D98-4A6F-A98F-A928919851E3}"/>
              </a:ext>
            </a:extLst>
          </p:cNvPr>
          <p:cNvSpPr txBox="1"/>
          <p:nvPr/>
        </p:nvSpPr>
        <p:spPr>
          <a:xfrm>
            <a:off x="643088" y="4295289"/>
            <a:ext cx="1185560" cy="369332"/>
          </a:xfrm>
          <a:prstGeom prst="rect">
            <a:avLst/>
          </a:prstGeom>
          <a:solidFill>
            <a:schemeClr val="bg1"/>
          </a:solidFill>
        </p:spPr>
        <p:txBody>
          <a:bodyPr wrap="square" rtlCol="0">
            <a:spAutoFit/>
          </a:bodyPr>
          <a:lstStyle/>
          <a:p>
            <a:pPr algn="ctr"/>
            <a:r>
              <a:rPr lang="en-US" altLang="ko-KR" dirty="0">
                <a:solidFill>
                  <a:srgbClr val="002060"/>
                </a:solidFill>
                <a:latin typeface="Arial" panose="020B0604020202020204" pitchFamily="34" charset="0"/>
                <a:cs typeface="Arial" panose="020B0604020202020204" pitchFamily="34" charset="0"/>
              </a:rPr>
              <a:t>105</a:t>
            </a:r>
            <a:r>
              <a:rPr lang="mn-MN" altLang="ko-KR" dirty="0">
                <a:solidFill>
                  <a:srgbClr val="002060"/>
                </a:solidFill>
                <a:latin typeface="Arial" panose="020B0604020202020204" pitchFamily="34" charset="0"/>
                <a:cs typeface="Arial" panose="020B0604020202020204" pitchFamily="34" charset="0"/>
              </a:rPr>
              <a:t>,565</a:t>
            </a:r>
            <a:endParaRPr lang="ko-KR" altLang="en-US" dirty="0">
              <a:solidFill>
                <a:srgbClr val="002060"/>
              </a:solidFill>
              <a:latin typeface="Arial" panose="020B0604020202020204" pitchFamily="34" charset="0"/>
              <a:cs typeface="Arial" panose="020B0604020202020204" pitchFamily="34" charset="0"/>
            </a:endParaRPr>
          </a:p>
        </p:txBody>
      </p:sp>
      <p:sp>
        <p:nvSpPr>
          <p:cNvPr id="25" name="직사각형 113">
            <a:extLst>
              <a:ext uri="{FF2B5EF4-FFF2-40B4-BE49-F238E27FC236}">
                <a16:creationId xmlns:a16="http://schemas.microsoft.com/office/drawing/2014/main" id="{8E56DD1C-A480-4A2F-9DF4-F3D22B0442FA}"/>
              </a:ext>
            </a:extLst>
          </p:cNvPr>
          <p:cNvSpPr>
            <a:spLocks noChangeArrowheads="1"/>
          </p:cNvSpPr>
          <p:nvPr/>
        </p:nvSpPr>
        <p:spPr bwMode="auto">
          <a:xfrm>
            <a:off x="1881457" y="5381785"/>
            <a:ext cx="804004" cy="369332"/>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b="1" dirty="0">
                <a:solidFill>
                  <a:schemeClr val="accent6"/>
                </a:solidFill>
                <a:latin typeface="Arial" panose="020B0604020202020204" pitchFamily="34" charset="0"/>
                <a:cs typeface="Arial" panose="020B0604020202020204" pitchFamily="34" charset="0"/>
              </a:rPr>
              <a:t>2019</a:t>
            </a:r>
            <a:endParaRPr lang="ko-KR" altLang="en-US" dirty="0">
              <a:solidFill>
                <a:schemeClr val="accent6"/>
              </a:solidFill>
              <a:latin typeface="Arial" panose="020B0604020202020204" pitchFamily="34" charset="0"/>
              <a:cs typeface="Arial" panose="020B0604020202020204" pitchFamily="34" charset="0"/>
            </a:endParaRPr>
          </a:p>
        </p:txBody>
      </p:sp>
      <p:sp>
        <p:nvSpPr>
          <p:cNvPr id="26" name="직사각형 113">
            <a:extLst>
              <a:ext uri="{FF2B5EF4-FFF2-40B4-BE49-F238E27FC236}">
                <a16:creationId xmlns:a16="http://schemas.microsoft.com/office/drawing/2014/main" id="{2AC3A402-6629-41EA-9900-9394B2603F06}"/>
              </a:ext>
            </a:extLst>
          </p:cNvPr>
          <p:cNvSpPr>
            <a:spLocks noChangeArrowheads="1"/>
          </p:cNvSpPr>
          <p:nvPr/>
        </p:nvSpPr>
        <p:spPr bwMode="auto">
          <a:xfrm>
            <a:off x="842908" y="5145699"/>
            <a:ext cx="804004" cy="369332"/>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b="1" dirty="0">
                <a:solidFill>
                  <a:schemeClr val="accent5"/>
                </a:solidFill>
                <a:latin typeface="Arial" panose="020B0604020202020204" pitchFamily="34" charset="0"/>
                <a:cs typeface="Arial" panose="020B0604020202020204" pitchFamily="34" charset="0"/>
              </a:rPr>
              <a:t>2018</a:t>
            </a:r>
            <a:endParaRPr lang="ko-KR" altLang="en-US" dirty="0">
              <a:solidFill>
                <a:schemeClr val="accent5"/>
              </a:solidFill>
              <a:latin typeface="Arial" panose="020B0604020202020204" pitchFamily="34" charset="0"/>
              <a:cs typeface="Arial" panose="020B0604020202020204" pitchFamily="34" charset="0"/>
            </a:endParaRPr>
          </a:p>
        </p:txBody>
      </p:sp>
      <p:sp>
        <p:nvSpPr>
          <p:cNvPr id="27" name="직사각형 113">
            <a:extLst>
              <a:ext uri="{FF2B5EF4-FFF2-40B4-BE49-F238E27FC236}">
                <a16:creationId xmlns:a16="http://schemas.microsoft.com/office/drawing/2014/main" id="{E70C52DF-D68C-4718-84DD-1AFF6FCAEDAE}"/>
              </a:ext>
            </a:extLst>
          </p:cNvPr>
          <p:cNvSpPr>
            <a:spLocks noChangeArrowheads="1"/>
          </p:cNvSpPr>
          <p:nvPr/>
        </p:nvSpPr>
        <p:spPr bwMode="auto">
          <a:xfrm>
            <a:off x="4898485" y="4718939"/>
            <a:ext cx="804004" cy="369332"/>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b="1" dirty="0">
                <a:solidFill>
                  <a:schemeClr val="tx2">
                    <a:lumMod val="75000"/>
                  </a:schemeClr>
                </a:solidFill>
                <a:latin typeface="Arial" panose="020B0604020202020204" pitchFamily="34" charset="0"/>
                <a:cs typeface="Arial" panose="020B0604020202020204" pitchFamily="34" charset="0"/>
              </a:rPr>
              <a:t>2022</a:t>
            </a:r>
            <a:endParaRPr lang="ko-KR" altLang="en-US" dirty="0">
              <a:solidFill>
                <a:schemeClr val="tx2">
                  <a:lumMod val="75000"/>
                </a:schemeClr>
              </a:solidFill>
              <a:latin typeface="Arial" panose="020B0604020202020204" pitchFamily="34" charset="0"/>
              <a:cs typeface="Arial" panose="020B0604020202020204" pitchFamily="34" charset="0"/>
            </a:endParaRPr>
          </a:p>
        </p:txBody>
      </p:sp>
      <p:sp>
        <p:nvSpPr>
          <p:cNvPr id="28" name="직사각형 113">
            <a:extLst>
              <a:ext uri="{FF2B5EF4-FFF2-40B4-BE49-F238E27FC236}">
                <a16:creationId xmlns:a16="http://schemas.microsoft.com/office/drawing/2014/main" id="{0ABBFB8B-2E32-4709-A26D-3F532A76EB44}"/>
              </a:ext>
            </a:extLst>
          </p:cNvPr>
          <p:cNvSpPr>
            <a:spLocks noChangeArrowheads="1"/>
          </p:cNvSpPr>
          <p:nvPr/>
        </p:nvSpPr>
        <p:spPr bwMode="auto">
          <a:xfrm>
            <a:off x="3904749" y="5119330"/>
            <a:ext cx="804004" cy="369332"/>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b="1" dirty="0">
                <a:solidFill>
                  <a:schemeClr val="accent2"/>
                </a:solidFill>
                <a:latin typeface="Arial" panose="020B0604020202020204" pitchFamily="34" charset="0"/>
                <a:cs typeface="Arial" panose="020B0604020202020204" pitchFamily="34" charset="0"/>
              </a:rPr>
              <a:t>2021</a:t>
            </a:r>
            <a:endParaRPr lang="ko-KR" altLang="en-US" dirty="0">
              <a:solidFill>
                <a:schemeClr val="accent2"/>
              </a:solidFill>
              <a:latin typeface="Arial" panose="020B0604020202020204" pitchFamily="34" charset="0"/>
              <a:cs typeface="Arial" panose="020B0604020202020204" pitchFamily="34" charset="0"/>
            </a:endParaRPr>
          </a:p>
        </p:txBody>
      </p:sp>
      <p:sp>
        <p:nvSpPr>
          <p:cNvPr id="29" name="직사각형 113">
            <a:extLst>
              <a:ext uri="{FF2B5EF4-FFF2-40B4-BE49-F238E27FC236}">
                <a16:creationId xmlns:a16="http://schemas.microsoft.com/office/drawing/2014/main" id="{CBF06D55-AC94-496F-BB21-AB1A1AC2E125}"/>
              </a:ext>
            </a:extLst>
          </p:cNvPr>
          <p:cNvSpPr>
            <a:spLocks noChangeArrowheads="1"/>
          </p:cNvSpPr>
          <p:nvPr/>
        </p:nvSpPr>
        <p:spPr bwMode="auto">
          <a:xfrm>
            <a:off x="2855786" y="4898579"/>
            <a:ext cx="804004" cy="369332"/>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b="1" dirty="0">
                <a:solidFill>
                  <a:schemeClr val="accent1"/>
                </a:solidFill>
                <a:latin typeface="Arial" panose="020B0604020202020204" pitchFamily="34" charset="0"/>
                <a:cs typeface="Arial" panose="020B0604020202020204" pitchFamily="34" charset="0"/>
              </a:rPr>
              <a:t>2020</a:t>
            </a:r>
            <a:endParaRPr lang="ko-KR" altLang="en-US" dirty="0">
              <a:solidFill>
                <a:schemeClr val="accent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83A73E0B-5C6B-4CF2-AE1A-0F8C8E87205D}"/>
              </a:ext>
            </a:extLst>
          </p:cNvPr>
          <p:cNvSpPr txBox="1"/>
          <p:nvPr/>
        </p:nvSpPr>
        <p:spPr>
          <a:xfrm>
            <a:off x="1645293" y="3959927"/>
            <a:ext cx="1185560" cy="369332"/>
          </a:xfrm>
          <a:prstGeom prst="rect">
            <a:avLst/>
          </a:prstGeom>
          <a:solidFill>
            <a:schemeClr val="bg1"/>
          </a:solidFill>
        </p:spPr>
        <p:txBody>
          <a:bodyPr wrap="square" rtlCol="0">
            <a:spAutoFit/>
          </a:bodyPr>
          <a:lstStyle/>
          <a:p>
            <a:pPr algn="ctr"/>
            <a:r>
              <a:rPr lang="mn-MN" altLang="ko-KR" dirty="0">
                <a:solidFill>
                  <a:srgbClr val="002060"/>
                </a:solidFill>
                <a:latin typeface="Arial" panose="020B0604020202020204" pitchFamily="34" charset="0"/>
                <a:cs typeface="Arial" panose="020B0604020202020204" pitchFamily="34" charset="0"/>
              </a:rPr>
              <a:t>107,075</a:t>
            </a:r>
            <a:r>
              <a:rPr lang="en-US" altLang="ko-KR" dirty="0">
                <a:solidFill>
                  <a:schemeClr val="tx1">
                    <a:lumMod val="75000"/>
                    <a:lumOff val="25000"/>
                  </a:schemeClr>
                </a:solidFill>
                <a:latin typeface="Arial" panose="020B0604020202020204" pitchFamily="34" charset="0"/>
                <a:cs typeface="Arial" panose="020B0604020202020204" pitchFamily="34" charset="0"/>
              </a:rPr>
              <a:t> </a:t>
            </a: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380B16F3-BA22-4869-ABB6-32BE4ECCA158}"/>
              </a:ext>
            </a:extLst>
          </p:cNvPr>
          <p:cNvSpPr txBox="1"/>
          <p:nvPr/>
        </p:nvSpPr>
        <p:spPr>
          <a:xfrm>
            <a:off x="4679244" y="3301860"/>
            <a:ext cx="1185560" cy="369332"/>
          </a:xfrm>
          <a:prstGeom prst="rect">
            <a:avLst/>
          </a:prstGeom>
          <a:solidFill>
            <a:schemeClr val="bg1"/>
          </a:solidFill>
        </p:spPr>
        <p:txBody>
          <a:bodyPr wrap="square" rtlCol="0">
            <a:spAutoFit/>
          </a:bodyPr>
          <a:lstStyle/>
          <a:p>
            <a:pPr algn="ctr"/>
            <a:r>
              <a:rPr lang="mn-MN" altLang="ko-KR" dirty="0">
                <a:solidFill>
                  <a:srgbClr val="002060"/>
                </a:solidFill>
                <a:latin typeface="Arial" panose="020B0604020202020204" pitchFamily="34" charset="0"/>
                <a:cs typeface="Arial" panose="020B0604020202020204" pitchFamily="34" charset="0"/>
              </a:rPr>
              <a:t>115,115</a:t>
            </a:r>
            <a:endParaRPr lang="ko-KR" altLang="en-US" dirty="0">
              <a:solidFill>
                <a:srgbClr val="002060"/>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C3DFD178-AAD3-4FF9-8856-DBD1684F64CB}"/>
              </a:ext>
            </a:extLst>
          </p:cNvPr>
          <p:cNvSpPr txBox="1"/>
          <p:nvPr/>
        </p:nvSpPr>
        <p:spPr>
          <a:xfrm>
            <a:off x="5702489" y="3452222"/>
            <a:ext cx="995675" cy="369332"/>
          </a:xfrm>
          <a:prstGeom prst="rect">
            <a:avLst/>
          </a:prstGeom>
          <a:solidFill>
            <a:schemeClr val="bg1"/>
          </a:solidFill>
        </p:spPr>
        <p:txBody>
          <a:bodyPr wrap="square" rtlCol="0">
            <a:spAutoFit/>
          </a:bodyPr>
          <a:lstStyle/>
          <a:p>
            <a:pPr algn="ctr"/>
            <a:r>
              <a:rPr lang="mn-MN" altLang="ko-KR" dirty="0">
                <a:solidFill>
                  <a:srgbClr val="002060"/>
                </a:solidFill>
                <a:latin typeface="Arial" panose="020B0604020202020204" pitchFamily="34" charset="0"/>
                <a:cs typeface="Arial" panose="020B0604020202020204" pitchFamily="34" charset="0"/>
              </a:rPr>
              <a:t>111,228</a:t>
            </a:r>
            <a:endParaRPr lang="ko-KR" altLang="en-US" dirty="0">
              <a:solidFill>
                <a:srgbClr val="002060"/>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8D566EDD-A4AF-40B3-BE44-D786C1C4396A}"/>
              </a:ext>
            </a:extLst>
          </p:cNvPr>
          <p:cNvSpPr txBox="1"/>
          <p:nvPr/>
        </p:nvSpPr>
        <p:spPr>
          <a:xfrm>
            <a:off x="2657920" y="3663687"/>
            <a:ext cx="1185560" cy="369332"/>
          </a:xfrm>
          <a:prstGeom prst="rect">
            <a:avLst/>
          </a:prstGeom>
          <a:solidFill>
            <a:schemeClr val="bg1"/>
          </a:solidFill>
        </p:spPr>
        <p:txBody>
          <a:bodyPr wrap="square" rtlCol="0">
            <a:spAutoFit/>
          </a:bodyPr>
          <a:lstStyle/>
          <a:p>
            <a:pPr algn="ctr"/>
            <a:r>
              <a:rPr lang="mn-MN" altLang="ko-KR" dirty="0">
                <a:solidFill>
                  <a:srgbClr val="002060"/>
                </a:solidFill>
                <a:latin typeface="Arial" panose="020B0604020202020204" pitchFamily="34" charset="0"/>
                <a:cs typeface="Arial" panose="020B0604020202020204" pitchFamily="34" charset="0"/>
              </a:rPr>
              <a:t>108,399</a:t>
            </a:r>
            <a:endParaRPr lang="ko-KR" altLang="en-US" dirty="0">
              <a:solidFill>
                <a:srgbClr val="002060"/>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AC8232D0-D22C-4C26-8BC1-E354E94FB228}"/>
              </a:ext>
            </a:extLst>
          </p:cNvPr>
          <p:cNvSpPr txBox="1"/>
          <p:nvPr/>
        </p:nvSpPr>
        <p:spPr>
          <a:xfrm>
            <a:off x="3701507" y="4034314"/>
            <a:ext cx="1185560" cy="369332"/>
          </a:xfrm>
          <a:prstGeom prst="rect">
            <a:avLst/>
          </a:prstGeom>
          <a:solidFill>
            <a:schemeClr val="bg1"/>
          </a:solidFill>
        </p:spPr>
        <p:txBody>
          <a:bodyPr wrap="square" rtlCol="0">
            <a:spAutoFit/>
          </a:bodyPr>
          <a:lstStyle/>
          <a:p>
            <a:pPr algn="ctr"/>
            <a:r>
              <a:rPr lang="mn-MN" altLang="ko-KR" dirty="0">
                <a:solidFill>
                  <a:srgbClr val="002060"/>
                </a:solidFill>
                <a:latin typeface="Arial" panose="020B0604020202020204" pitchFamily="34" charset="0"/>
                <a:cs typeface="Arial" panose="020B0604020202020204" pitchFamily="34" charset="0"/>
              </a:rPr>
              <a:t>106,169</a:t>
            </a:r>
            <a:endParaRPr lang="ko-KR" altLang="en-US" dirty="0">
              <a:solidFill>
                <a:srgbClr val="002060"/>
              </a:solidFill>
              <a:latin typeface="Arial" panose="020B0604020202020204" pitchFamily="34" charset="0"/>
              <a:cs typeface="Arial" panose="020B0604020202020204" pitchFamily="34" charset="0"/>
            </a:endParaRPr>
          </a:p>
        </p:txBody>
      </p:sp>
      <p:sp>
        <p:nvSpPr>
          <p:cNvPr id="45" name="Rectangle 7">
            <a:extLst>
              <a:ext uri="{FF2B5EF4-FFF2-40B4-BE49-F238E27FC236}">
                <a16:creationId xmlns:a16="http://schemas.microsoft.com/office/drawing/2014/main" id="{18C0178B-60C7-4D2A-B0CF-C9FD89341024}"/>
              </a:ext>
            </a:extLst>
          </p:cNvPr>
          <p:cNvSpPr/>
          <p:nvPr/>
        </p:nvSpPr>
        <p:spPr>
          <a:xfrm>
            <a:off x="5176414" y="2507694"/>
            <a:ext cx="191220" cy="19122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ko-KR" altLang="en-US" sz="1013"/>
          </a:p>
        </p:txBody>
      </p:sp>
      <p:sp>
        <p:nvSpPr>
          <p:cNvPr id="51" name="Rectangle 7">
            <a:extLst>
              <a:ext uri="{FF2B5EF4-FFF2-40B4-BE49-F238E27FC236}">
                <a16:creationId xmlns:a16="http://schemas.microsoft.com/office/drawing/2014/main" id="{18C0178B-60C7-4D2A-B0CF-C9FD89341024}"/>
              </a:ext>
            </a:extLst>
          </p:cNvPr>
          <p:cNvSpPr/>
          <p:nvPr/>
        </p:nvSpPr>
        <p:spPr>
          <a:xfrm>
            <a:off x="6194524" y="2631957"/>
            <a:ext cx="191220" cy="19122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ko-KR" altLang="en-US" sz="1013"/>
          </a:p>
        </p:txBody>
      </p:sp>
      <p:sp>
        <p:nvSpPr>
          <p:cNvPr id="52" name="Rectangle 7">
            <a:extLst>
              <a:ext uri="{FF2B5EF4-FFF2-40B4-BE49-F238E27FC236}">
                <a16:creationId xmlns:a16="http://schemas.microsoft.com/office/drawing/2014/main" id="{18C0178B-60C7-4D2A-B0CF-C9FD89341024}"/>
              </a:ext>
            </a:extLst>
          </p:cNvPr>
          <p:cNvSpPr/>
          <p:nvPr/>
        </p:nvSpPr>
        <p:spPr>
          <a:xfrm>
            <a:off x="4205364" y="3314051"/>
            <a:ext cx="191220" cy="19122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ko-KR" altLang="en-US" sz="1013"/>
          </a:p>
        </p:txBody>
      </p:sp>
      <p:sp>
        <p:nvSpPr>
          <p:cNvPr id="53" name="Rectangle 7">
            <a:extLst>
              <a:ext uri="{FF2B5EF4-FFF2-40B4-BE49-F238E27FC236}">
                <a16:creationId xmlns:a16="http://schemas.microsoft.com/office/drawing/2014/main" id="{18C0178B-60C7-4D2A-B0CF-C9FD89341024}"/>
              </a:ext>
            </a:extLst>
          </p:cNvPr>
          <p:cNvSpPr/>
          <p:nvPr/>
        </p:nvSpPr>
        <p:spPr>
          <a:xfrm>
            <a:off x="3172341" y="2856529"/>
            <a:ext cx="191220" cy="19122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ko-KR" altLang="en-US" sz="1013"/>
          </a:p>
        </p:txBody>
      </p:sp>
      <p:sp>
        <p:nvSpPr>
          <p:cNvPr id="54" name="Rectangle 7">
            <a:extLst>
              <a:ext uri="{FF2B5EF4-FFF2-40B4-BE49-F238E27FC236}">
                <a16:creationId xmlns:a16="http://schemas.microsoft.com/office/drawing/2014/main" id="{18C0178B-60C7-4D2A-B0CF-C9FD89341024}"/>
              </a:ext>
            </a:extLst>
          </p:cNvPr>
          <p:cNvSpPr/>
          <p:nvPr/>
        </p:nvSpPr>
        <p:spPr>
          <a:xfrm>
            <a:off x="2154559" y="3168603"/>
            <a:ext cx="191220" cy="19122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ko-KR" altLang="en-US" sz="1013"/>
          </a:p>
        </p:txBody>
      </p:sp>
      <p:sp>
        <p:nvSpPr>
          <p:cNvPr id="55" name="Rectangle 7">
            <a:extLst>
              <a:ext uri="{FF2B5EF4-FFF2-40B4-BE49-F238E27FC236}">
                <a16:creationId xmlns:a16="http://schemas.microsoft.com/office/drawing/2014/main" id="{18C0178B-60C7-4D2A-B0CF-C9FD89341024}"/>
              </a:ext>
            </a:extLst>
          </p:cNvPr>
          <p:cNvSpPr/>
          <p:nvPr/>
        </p:nvSpPr>
        <p:spPr>
          <a:xfrm>
            <a:off x="1138865" y="3477512"/>
            <a:ext cx="191220" cy="19122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ko-KR" altLang="en-US" sz="1013"/>
          </a:p>
        </p:txBody>
      </p:sp>
      <p:cxnSp>
        <p:nvCxnSpPr>
          <p:cNvPr id="57" name="Straight Connector 56">
            <a:extLst>
              <a:ext uri="{FF2B5EF4-FFF2-40B4-BE49-F238E27FC236}">
                <a16:creationId xmlns:a16="http://schemas.microsoft.com/office/drawing/2014/main" id="{0AD5863D-B3E6-41AC-BB4A-17B37D32C5EB}"/>
              </a:ext>
            </a:extLst>
          </p:cNvPr>
          <p:cNvCxnSpPr>
            <a:cxnSpLocks/>
          </p:cNvCxnSpPr>
          <p:nvPr/>
        </p:nvCxnSpPr>
        <p:spPr>
          <a:xfrm flipV="1">
            <a:off x="939800" y="622300"/>
            <a:ext cx="5581444" cy="12700"/>
          </a:xfrm>
          <a:prstGeom prst="line">
            <a:avLst/>
          </a:prstGeom>
        </p:spPr>
        <p:style>
          <a:lnRef idx="1">
            <a:schemeClr val="accent1"/>
          </a:lnRef>
          <a:fillRef idx="0">
            <a:schemeClr val="accent1"/>
          </a:fillRef>
          <a:effectRef idx="0">
            <a:schemeClr val="accent1"/>
          </a:effectRef>
          <a:fontRef idx="minor">
            <a:schemeClr val="tx1"/>
          </a:fontRef>
        </p:style>
      </p:cxnSp>
      <p:pic>
        <p:nvPicPr>
          <p:cNvPr id="58" name="Picture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943" y="291223"/>
            <a:ext cx="857457" cy="798847"/>
          </a:xfrm>
          <a:prstGeom prst="rect">
            <a:avLst/>
          </a:prstGeom>
        </p:spPr>
      </p:pic>
      <p:cxnSp>
        <p:nvCxnSpPr>
          <p:cNvPr id="59" name="Straight Connector 58">
            <a:extLst>
              <a:ext uri="{FF2B5EF4-FFF2-40B4-BE49-F238E27FC236}">
                <a16:creationId xmlns:a16="http://schemas.microsoft.com/office/drawing/2014/main" id="{522ED2E4-E67E-4275-B15A-941BC45A09DD}"/>
              </a:ext>
            </a:extLst>
          </p:cNvPr>
          <p:cNvCxnSpPr>
            <a:cxnSpLocks/>
          </p:cNvCxnSpPr>
          <p:nvPr/>
        </p:nvCxnSpPr>
        <p:spPr>
          <a:xfrm flipH="1">
            <a:off x="1092904" y="847308"/>
            <a:ext cx="5446865" cy="22024"/>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61" name="Rectangle 60"/>
          <p:cNvSpPr/>
          <p:nvPr/>
        </p:nvSpPr>
        <p:spPr>
          <a:xfrm>
            <a:off x="620885" y="962091"/>
            <a:ext cx="5929159" cy="830997"/>
          </a:xfrm>
          <a:prstGeom prst="rect">
            <a:avLst/>
          </a:prstGeom>
        </p:spPr>
        <p:txBody>
          <a:bodyPr wrap="square">
            <a:spAutoFit/>
          </a:bodyPr>
          <a:lstStyle/>
          <a:p>
            <a:pPr algn="ctr"/>
            <a:r>
              <a:rPr lang="mn-MN" sz="1600" dirty="0">
                <a:solidFill>
                  <a:srgbClr val="002060"/>
                </a:solidFill>
                <a:latin typeface="Times New Roman" panose="02020603050405020304" pitchFamily="18" charset="0"/>
                <a:cs typeface="Times New Roman" panose="02020603050405020304" pitchFamily="18" charset="0"/>
              </a:rPr>
              <a:t>ХӨГЖЛИЙН БЭРХШЭЭЛТЭЙ ХҮНИЙ СТАТИСТИК</a:t>
            </a:r>
          </a:p>
          <a:p>
            <a:pPr algn="ctr"/>
            <a:r>
              <a:rPr lang="mn-MN" sz="1600" dirty="0">
                <a:solidFill>
                  <a:srgbClr val="002060"/>
                </a:solidFill>
                <a:latin typeface="Times New Roman" panose="02020603050405020304" pitchFamily="18" charset="0"/>
                <a:cs typeface="Times New Roman" panose="02020603050405020304" pitchFamily="18" charset="0"/>
              </a:rPr>
              <a:t> ТООН ҮЗҮҮЛЭЛТ</a:t>
            </a:r>
          </a:p>
          <a:p>
            <a:pPr algn="ctr"/>
            <a:r>
              <a:rPr lang="en-US" sz="1600" dirty="0">
                <a:solidFill>
                  <a:srgbClr val="002060"/>
                </a:solidFill>
                <a:latin typeface="Times New Roman" panose="02020603050405020304" pitchFamily="18" charset="0"/>
                <a:cs typeface="Times New Roman" panose="02020603050405020304" pitchFamily="18" charset="0"/>
              </a:rPr>
              <a:t>(</a:t>
            </a:r>
            <a:r>
              <a:rPr lang="mn-MN" sz="1600" dirty="0">
                <a:solidFill>
                  <a:srgbClr val="002060"/>
                </a:solidFill>
                <a:latin typeface="Times New Roman" panose="02020603050405020304" pitchFamily="18" charset="0"/>
                <a:cs typeface="Times New Roman" panose="02020603050405020304" pitchFamily="18" charset="0"/>
              </a:rPr>
              <a:t> 2018-2024 оны хагас жил </a:t>
            </a:r>
            <a:r>
              <a:rPr lang="en-US" sz="1600" dirty="0">
                <a:solidFill>
                  <a:srgbClr val="002060"/>
                </a:solidFill>
                <a:latin typeface="Times New Roman" panose="02020603050405020304" pitchFamily="18" charset="0"/>
                <a:cs typeface="Times New Roman" panose="02020603050405020304" pitchFamily="18" charset="0"/>
              </a:rPr>
              <a:t>)</a:t>
            </a:r>
          </a:p>
        </p:txBody>
      </p:sp>
      <p:cxnSp>
        <p:nvCxnSpPr>
          <p:cNvPr id="62" name="Straight Connector 61">
            <a:extLst>
              <a:ext uri="{FF2B5EF4-FFF2-40B4-BE49-F238E27FC236}">
                <a16:creationId xmlns:a16="http://schemas.microsoft.com/office/drawing/2014/main" id="{522ED2E4-E67E-4275-B15A-941BC45A09DD}"/>
              </a:ext>
            </a:extLst>
          </p:cNvPr>
          <p:cNvCxnSpPr>
            <a:cxnSpLocks/>
          </p:cNvCxnSpPr>
          <p:nvPr/>
        </p:nvCxnSpPr>
        <p:spPr>
          <a:xfrm flipH="1">
            <a:off x="688873" y="1793468"/>
            <a:ext cx="5832371" cy="43253"/>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84" name="Rectangle 83"/>
          <p:cNvSpPr/>
          <p:nvPr/>
        </p:nvSpPr>
        <p:spPr>
          <a:xfrm>
            <a:off x="1092904" y="2003424"/>
            <a:ext cx="2714319" cy="646331"/>
          </a:xfrm>
          <a:prstGeom prst="rect">
            <a:avLst/>
          </a:prstGeom>
        </p:spPr>
        <p:txBody>
          <a:bodyPr wrap="square">
            <a:spAutoFit/>
          </a:bodyPr>
          <a:lstStyle/>
          <a:p>
            <a:pPr algn="ctr" fontAlgn="ctr"/>
            <a:r>
              <a:rPr lang="mn-MN" dirty="0">
                <a:solidFill>
                  <a:srgbClr val="002060"/>
                </a:solidFill>
                <a:latin typeface="Times New Roman" panose="02020603050405020304" pitchFamily="18" charset="0"/>
                <a:cs typeface="Times New Roman" panose="02020603050405020304" pitchFamily="18" charset="0"/>
              </a:rPr>
              <a:t>Хөгжлийн </a:t>
            </a:r>
            <a:r>
              <a:rPr lang="mn-MN" sz="1600" dirty="0">
                <a:solidFill>
                  <a:srgbClr val="002060"/>
                </a:solidFill>
                <a:latin typeface="Times New Roman" panose="02020603050405020304" pitchFamily="18" charset="0"/>
                <a:cs typeface="Times New Roman" panose="02020603050405020304" pitchFamily="18" charset="0"/>
              </a:rPr>
              <a:t>бэрхшээлтэй</a:t>
            </a:r>
            <a:r>
              <a:rPr lang="mn-MN" dirty="0">
                <a:solidFill>
                  <a:srgbClr val="002060"/>
                </a:solidFill>
                <a:latin typeface="Times New Roman" panose="02020603050405020304" pitchFamily="18" charset="0"/>
                <a:cs typeface="Times New Roman" panose="02020603050405020304" pitchFamily="18" charset="0"/>
              </a:rPr>
              <a:t> нийт хүн ам</a:t>
            </a:r>
            <a:r>
              <a:rPr lang="en-US" dirty="0">
                <a:solidFill>
                  <a:srgbClr val="002060"/>
                </a:solidFill>
                <a:latin typeface="Times New Roman" panose="02020603050405020304" pitchFamily="18" charset="0"/>
                <a:cs typeface="Times New Roman" panose="02020603050405020304" pitchFamily="18" charset="0"/>
              </a:rPr>
              <a:t> </a:t>
            </a:r>
            <a:endParaRPr lang="mn-MN" dirty="0">
              <a:solidFill>
                <a:srgbClr val="002060"/>
              </a:solidFill>
              <a:latin typeface="Times New Roman" panose="02020603050405020304" pitchFamily="18" charset="0"/>
              <a:cs typeface="Times New Roman" panose="02020603050405020304" pitchFamily="18" charset="0"/>
            </a:endParaRPr>
          </a:p>
        </p:txBody>
      </p:sp>
      <p:cxnSp>
        <p:nvCxnSpPr>
          <p:cNvPr id="47" name="Straight Connector 46">
            <a:extLst>
              <a:ext uri="{FF2B5EF4-FFF2-40B4-BE49-F238E27FC236}">
                <a16:creationId xmlns:a16="http://schemas.microsoft.com/office/drawing/2014/main" id="{09B8D336-40BB-41C6-A8E8-398AAB7CC353}"/>
              </a:ext>
            </a:extLst>
          </p:cNvPr>
          <p:cNvCxnSpPr>
            <a:cxnSpLocks/>
          </p:cNvCxnSpPr>
          <p:nvPr/>
        </p:nvCxnSpPr>
        <p:spPr>
          <a:xfrm flipV="1">
            <a:off x="1064153" y="2671244"/>
            <a:ext cx="2563252" cy="19690"/>
          </a:xfrm>
          <a:prstGeom prst="line">
            <a:avLst/>
          </a:prstGeom>
          <a:ln w="1270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522ED2E4-E67E-4275-B15A-941BC45A09DD}"/>
              </a:ext>
            </a:extLst>
          </p:cNvPr>
          <p:cNvCxnSpPr>
            <a:cxnSpLocks/>
          </p:cNvCxnSpPr>
          <p:nvPr/>
        </p:nvCxnSpPr>
        <p:spPr>
          <a:xfrm flipH="1">
            <a:off x="209816" y="5665727"/>
            <a:ext cx="6323102" cy="48853"/>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graphicFrame>
        <p:nvGraphicFramePr>
          <p:cNvPr id="66" name="Table 65"/>
          <p:cNvGraphicFramePr>
            <a:graphicFrameLocks noGrp="1"/>
          </p:cNvGraphicFramePr>
          <p:nvPr>
            <p:extLst>
              <p:ext uri="{D42A27DB-BD31-4B8C-83A1-F6EECF244321}">
                <p14:modId xmlns:p14="http://schemas.microsoft.com/office/powerpoint/2010/main" val="2829392172"/>
              </p:ext>
            </p:extLst>
          </p:nvPr>
        </p:nvGraphicFramePr>
        <p:xfrm>
          <a:off x="485937" y="5841418"/>
          <a:ext cx="6035307" cy="3624501"/>
        </p:xfrm>
        <a:graphic>
          <a:graphicData uri="http://schemas.openxmlformats.org/drawingml/2006/table">
            <a:tbl>
              <a:tblPr firstRow="1" bandRow="1">
                <a:tableStyleId>{BC89EF96-8CEA-46FF-86C4-4CE0E7609802}</a:tableStyleId>
              </a:tblPr>
              <a:tblGrid>
                <a:gridCol w="1396133">
                  <a:extLst>
                    <a:ext uri="{9D8B030D-6E8A-4147-A177-3AD203B41FA5}">
                      <a16:colId xmlns:a16="http://schemas.microsoft.com/office/drawing/2014/main" val="226593428"/>
                    </a:ext>
                  </a:extLst>
                </a:gridCol>
                <a:gridCol w="761527">
                  <a:extLst>
                    <a:ext uri="{9D8B030D-6E8A-4147-A177-3AD203B41FA5}">
                      <a16:colId xmlns:a16="http://schemas.microsoft.com/office/drawing/2014/main" val="1458730417"/>
                    </a:ext>
                  </a:extLst>
                </a:gridCol>
                <a:gridCol w="774219">
                  <a:extLst>
                    <a:ext uri="{9D8B030D-6E8A-4147-A177-3AD203B41FA5}">
                      <a16:colId xmlns:a16="http://schemas.microsoft.com/office/drawing/2014/main" val="3091287119"/>
                    </a:ext>
                  </a:extLst>
                </a:gridCol>
                <a:gridCol w="774219">
                  <a:extLst>
                    <a:ext uri="{9D8B030D-6E8A-4147-A177-3AD203B41FA5}">
                      <a16:colId xmlns:a16="http://schemas.microsoft.com/office/drawing/2014/main" val="1417344467"/>
                    </a:ext>
                  </a:extLst>
                </a:gridCol>
                <a:gridCol w="786911">
                  <a:extLst>
                    <a:ext uri="{9D8B030D-6E8A-4147-A177-3AD203B41FA5}">
                      <a16:colId xmlns:a16="http://schemas.microsoft.com/office/drawing/2014/main" val="3227605733"/>
                    </a:ext>
                  </a:extLst>
                </a:gridCol>
                <a:gridCol w="764958">
                  <a:extLst>
                    <a:ext uri="{9D8B030D-6E8A-4147-A177-3AD203B41FA5}">
                      <a16:colId xmlns:a16="http://schemas.microsoft.com/office/drawing/2014/main" val="253553805"/>
                    </a:ext>
                  </a:extLst>
                </a:gridCol>
                <a:gridCol w="777340">
                  <a:extLst>
                    <a:ext uri="{9D8B030D-6E8A-4147-A177-3AD203B41FA5}">
                      <a16:colId xmlns:a16="http://schemas.microsoft.com/office/drawing/2014/main" val="3461565896"/>
                    </a:ext>
                  </a:extLst>
                </a:gridCol>
              </a:tblGrid>
              <a:tr h="794812">
                <a:tc>
                  <a:txBody>
                    <a:bodyPr/>
                    <a:lstStyle/>
                    <a:p>
                      <a:pPr algn="ctr"/>
                      <a:r>
                        <a:rPr lang="mn-MN" sz="1400" b="0" dirty="0">
                          <a:solidFill>
                            <a:srgbClr val="002060"/>
                          </a:solidFill>
                          <a:latin typeface="Arial" panose="020B0604020202020204" pitchFamily="34" charset="0"/>
                          <a:cs typeface="Arial" panose="020B0604020202020204" pitchFamily="34" charset="0"/>
                        </a:rPr>
                        <a:t>Хөгжлийн бэрхшээлийн</a:t>
                      </a:r>
                      <a:r>
                        <a:rPr lang="mn-MN" sz="1400" b="0" baseline="0" dirty="0">
                          <a:solidFill>
                            <a:srgbClr val="002060"/>
                          </a:solidFill>
                          <a:latin typeface="Arial" panose="020B0604020202020204" pitchFamily="34" charset="0"/>
                          <a:cs typeface="Arial" panose="020B0604020202020204" pitchFamily="34" charset="0"/>
                        </a:rPr>
                        <a:t> төрөл</a:t>
                      </a:r>
                      <a:endParaRPr lang="en-US" sz="1400" b="0" dirty="0">
                        <a:solidFill>
                          <a:srgbClr val="002060"/>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2018</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accent2">
                        <a:lumMod val="20000"/>
                        <a:lumOff val="80000"/>
                      </a:schemeClr>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2019</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accent2">
                        <a:lumMod val="20000"/>
                        <a:lumOff val="80000"/>
                      </a:schemeClr>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2020</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accent2">
                        <a:lumMod val="20000"/>
                        <a:lumOff val="80000"/>
                      </a:schemeClr>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2021</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accent2">
                        <a:lumMod val="20000"/>
                        <a:lumOff val="80000"/>
                      </a:schemeClr>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2022</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accent2">
                        <a:lumMod val="20000"/>
                        <a:lumOff val="80000"/>
                      </a:schemeClr>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2023</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1439256816"/>
                  </a:ext>
                </a:extLst>
              </a:tr>
              <a:tr h="443638">
                <a:tc>
                  <a:txBody>
                    <a:bodyPr/>
                    <a:lstStyle/>
                    <a:p>
                      <a:pPr algn="ctr"/>
                      <a:r>
                        <a:rPr lang="mn-MN" sz="1400" dirty="0">
                          <a:solidFill>
                            <a:srgbClr val="002060"/>
                          </a:solidFill>
                          <a:latin typeface="Arial" panose="020B0604020202020204" pitchFamily="34" charset="0"/>
                          <a:cs typeface="Arial" panose="020B0604020202020204" pitchFamily="34" charset="0"/>
                        </a:rPr>
                        <a:t>Харааны</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11,534</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11,690</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11,871</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11,695</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12,696</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12,053</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689465520"/>
                  </a:ext>
                </a:extLst>
              </a:tr>
              <a:tr h="491598">
                <a:tc>
                  <a:txBody>
                    <a:bodyPr/>
                    <a:lstStyle/>
                    <a:p>
                      <a:pPr algn="ctr"/>
                      <a:r>
                        <a:rPr lang="mn-MN" sz="1400" dirty="0">
                          <a:solidFill>
                            <a:srgbClr val="002060"/>
                          </a:solidFill>
                          <a:latin typeface="Arial" panose="020B0604020202020204" pitchFamily="34" charset="0"/>
                          <a:cs typeface="Arial" panose="020B0604020202020204" pitchFamily="34" charset="0"/>
                        </a:rPr>
                        <a:t>Ярианы</a:t>
                      </a:r>
                      <a:r>
                        <a:rPr lang="mn-MN" sz="1400" baseline="0" dirty="0">
                          <a:solidFill>
                            <a:srgbClr val="002060"/>
                          </a:solidFill>
                          <a:latin typeface="Arial" panose="020B0604020202020204" pitchFamily="34" charset="0"/>
                          <a:cs typeface="Arial" panose="020B0604020202020204" pitchFamily="34" charset="0"/>
                        </a:rPr>
                        <a:t> </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4,299</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4,086</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7,060</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4,074</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4,220</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3,618</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236323415"/>
                  </a:ext>
                </a:extLst>
              </a:tr>
              <a:tr h="479608">
                <a:tc>
                  <a:txBody>
                    <a:bodyPr/>
                    <a:lstStyle/>
                    <a:p>
                      <a:pPr algn="ctr"/>
                      <a:r>
                        <a:rPr lang="mn-MN" sz="1400" dirty="0">
                          <a:solidFill>
                            <a:srgbClr val="002060"/>
                          </a:solidFill>
                          <a:latin typeface="Arial" panose="020B0604020202020204" pitchFamily="34" charset="0"/>
                          <a:cs typeface="Arial" panose="020B0604020202020204" pitchFamily="34" charset="0"/>
                        </a:rPr>
                        <a:t>Сонсголын</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8,445</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8,585</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8,708</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8,430</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8,780</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7,800</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2181224067"/>
                  </a:ext>
                </a:extLst>
              </a:tr>
              <a:tr h="503589">
                <a:tc>
                  <a:txBody>
                    <a:bodyPr/>
                    <a:lstStyle/>
                    <a:p>
                      <a:pPr algn="ctr"/>
                      <a:r>
                        <a:rPr lang="mn-MN" sz="1400" dirty="0">
                          <a:solidFill>
                            <a:srgbClr val="002060"/>
                          </a:solidFill>
                          <a:latin typeface="Arial" panose="020B0604020202020204" pitchFamily="34" charset="0"/>
                          <a:cs typeface="Arial" panose="020B0604020202020204" pitchFamily="34" charset="0"/>
                        </a:rPr>
                        <a:t>Хөдөлгөөний</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21,614</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21,545</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21,810</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21,011</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21,064</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20,018</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2493762095"/>
                  </a:ext>
                </a:extLst>
              </a:tr>
              <a:tr h="455628">
                <a:tc>
                  <a:txBody>
                    <a:bodyPr/>
                    <a:lstStyle/>
                    <a:p>
                      <a:pPr algn="ctr"/>
                      <a:r>
                        <a:rPr lang="mn-MN" sz="1400" dirty="0">
                          <a:solidFill>
                            <a:srgbClr val="002060"/>
                          </a:solidFill>
                          <a:latin typeface="Arial" panose="020B0604020202020204" pitchFamily="34" charset="0"/>
                          <a:cs typeface="Arial" panose="020B0604020202020204" pitchFamily="34" charset="0"/>
                        </a:rPr>
                        <a:t>Сэтгэцийн</a:t>
                      </a:r>
                      <a:r>
                        <a:rPr lang="mn-MN" sz="1400" baseline="0" dirty="0">
                          <a:solidFill>
                            <a:srgbClr val="002060"/>
                          </a:solidFill>
                          <a:latin typeface="Arial" panose="020B0604020202020204" pitchFamily="34" charset="0"/>
                          <a:cs typeface="Arial" panose="020B0604020202020204" pitchFamily="34" charset="0"/>
                        </a:rPr>
                        <a:t> </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20,321</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20,728</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20,742</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20,414</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21,639</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21,396</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3326081508"/>
                  </a:ext>
                </a:extLst>
              </a:tr>
              <a:tr h="455628">
                <a:tc>
                  <a:txBody>
                    <a:bodyPr/>
                    <a:lstStyle/>
                    <a:p>
                      <a:pPr algn="ctr"/>
                      <a:r>
                        <a:rPr lang="mn-MN" sz="1400" dirty="0">
                          <a:solidFill>
                            <a:srgbClr val="002060"/>
                          </a:solidFill>
                          <a:latin typeface="Arial" panose="020B0604020202020204" pitchFamily="34" charset="0"/>
                          <a:cs typeface="Arial" panose="020B0604020202020204" pitchFamily="34" charset="0"/>
                        </a:rPr>
                        <a:t>Хавсарсан</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7,288</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7,334</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7,678</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7,430</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7,580</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n-MN" sz="1400" dirty="0">
                          <a:solidFill>
                            <a:srgbClr val="002060"/>
                          </a:solidFill>
                          <a:latin typeface="Arial" panose="020B0604020202020204" pitchFamily="34" charset="0"/>
                          <a:cs typeface="Arial" panose="020B0604020202020204" pitchFamily="34" charset="0"/>
                        </a:rPr>
                        <a:t>7,409</a:t>
                      </a:r>
                      <a:endParaRPr lang="en-US" sz="1400" dirty="0">
                        <a:solidFill>
                          <a:srgbClr val="002060"/>
                        </a:solidFill>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996921262"/>
                  </a:ext>
                </a:extLst>
              </a:tr>
            </a:tbl>
          </a:graphicData>
        </a:graphic>
      </p:graphicFrame>
      <p:cxnSp>
        <p:nvCxnSpPr>
          <p:cNvPr id="68" name="Straight Connector 67">
            <a:extLst>
              <a:ext uri="{FF2B5EF4-FFF2-40B4-BE49-F238E27FC236}">
                <a16:creationId xmlns:a16="http://schemas.microsoft.com/office/drawing/2014/main" id="{09B8D336-40BB-41C6-A8E8-398AAB7CC353}"/>
              </a:ext>
            </a:extLst>
          </p:cNvPr>
          <p:cNvCxnSpPr>
            <a:cxnSpLocks/>
          </p:cNvCxnSpPr>
          <p:nvPr/>
        </p:nvCxnSpPr>
        <p:spPr>
          <a:xfrm flipH="1" flipV="1">
            <a:off x="239114" y="5714509"/>
            <a:ext cx="6795" cy="3779559"/>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3" name="Straight Connector 72">
            <a:extLst>
              <a:ext uri="{FF2B5EF4-FFF2-40B4-BE49-F238E27FC236}">
                <a16:creationId xmlns:a16="http://schemas.microsoft.com/office/drawing/2014/main" id="{09B8D336-40BB-41C6-A8E8-398AAB7CC353}"/>
              </a:ext>
            </a:extLst>
          </p:cNvPr>
          <p:cNvCxnSpPr>
            <a:cxnSpLocks/>
          </p:cNvCxnSpPr>
          <p:nvPr/>
        </p:nvCxnSpPr>
        <p:spPr>
          <a:xfrm flipV="1">
            <a:off x="236618" y="2698914"/>
            <a:ext cx="308" cy="265109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7" name="Round Same Side Corner Rectangle 20">
            <a:extLst>
              <a:ext uri="{FF2B5EF4-FFF2-40B4-BE49-F238E27FC236}">
                <a16:creationId xmlns:a16="http://schemas.microsoft.com/office/drawing/2014/main" id="{D22E0ED3-FF4B-46AD-8461-D1715B50F0C1}"/>
              </a:ext>
            </a:extLst>
          </p:cNvPr>
          <p:cNvSpPr/>
          <p:nvPr/>
        </p:nvSpPr>
        <p:spPr>
          <a:xfrm rot="10800000">
            <a:off x="623957" y="1980254"/>
            <a:ext cx="279193" cy="527439"/>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altLang="ko-KR" sz="2800" dirty="0">
                <a:solidFill>
                  <a:schemeClr val="tx1">
                    <a:lumMod val="65000"/>
                    <a:lumOff val="35000"/>
                  </a:schemeClr>
                </a:solidFill>
              </a:rPr>
              <a:t>   </a:t>
            </a:r>
            <a:endParaRPr lang="ko-KR" altLang="en-US" sz="2800" dirty="0">
              <a:solidFill>
                <a:schemeClr val="tx1">
                  <a:lumMod val="65000"/>
                  <a:lumOff val="35000"/>
                </a:schemeClr>
              </a:solidFill>
            </a:endParaRPr>
          </a:p>
        </p:txBody>
      </p:sp>
      <p:sp>
        <p:nvSpPr>
          <p:cNvPr id="78" name="Round Same Side Corner Rectangle 8">
            <a:extLst>
              <a:ext uri="{FF2B5EF4-FFF2-40B4-BE49-F238E27FC236}">
                <a16:creationId xmlns:a16="http://schemas.microsoft.com/office/drawing/2014/main" id="{56043AF6-F47C-4614-98E4-10CACA11673E}"/>
              </a:ext>
            </a:extLst>
          </p:cNvPr>
          <p:cNvSpPr/>
          <p:nvPr/>
        </p:nvSpPr>
        <p:spPr>
          <a:xfrm>
            <a:off x="938553" y="1983053"/>
            <a:ext cx="229847" cy="514584"/>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solid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altLang="ko-KR" sz="2800" dirty="0">
                <a:solidFill>
                  <a:schemeClr val="tx1">
                    <a:lumMod val="65000"/>
                    <a:lumOff val="35000"/>
                  </a:schemeClr>
                </a:solidFill>
              </a:rPr>
              <a:t>                      </a:t>
            </a:r>
            <a:endParaRPr lang="ko-KR" altLang="en-US" sz="2800" dirty="0">
              <a:solidFill>
                <a:schemeClr val="tx1">
                  <a:lumMod val="65000"/>
                  <a:lumOff val="35000"/>
                </a:schemeClr>
              </a:solidFill>
            </a:endParaRPr>
          </a:p>
        </p:txBody>
      </p:sp>
      <p:sp>
        <p:nvSpPr>
          <p:cNvPr id="76" name="Rectangle 75"/>
          <p:cNvSpPr/>
          <p:nvPr/>
        </p:nvSpPr>
        <p:spPr>
          <a:xfrm>
            <a:off x="4569525" y="5365436"/>
            <a:ext cx="2164143" cy="338554"/>
          </a:xfrm>
          <a:prstGeom prst="rect">
            <a:avLst/>
          </a:prstGeom>
        </p:spPr>
        <p:txBody>
          <a:bodyPr wrap="square">
            <a:spAutoFit/>
          </a:bodyPr>
          <a:lstStyle/>
          <a:p>
            <a:pPr algn="ctr" fontAlgn="ctr"/>
            <a:r>
              <a:rPr lang="en-US" sz="1600" dirty="0">
                <a:solidFill>
                  <a:schemeClr val="accent1">
                    <a:lumMod val="50000"/>
                  </a:schemeClr>
                </a:solidFill>
                <a:latin typeface="Times New Roman" panose="02020603050405020304" pitchFamily="18" charset="0"/>
                <a:cs typeface="Times New Roman" panose="02020603050405020304" pitchFamily="18" charset="0"/>
              </a:rPr>
              <a:t>(</a:t>
            </a:r>
            <a:r>
              <a:rPr lang="mn-MN" sz="1600" dirty="0">
                <a:solidFill>
                  <a:schemeClr val="accent1">
                    <a:lumMod val="50000"/>
                  </a:schemeClr>
                </a:solidFill>
                <a:latin typeface="Times New Roman" panose="02020603050405020304" pitchFamily="18" charset="0"/>
                <a:cs typeface="Times New Roman" panose="02020603050405020304" pitchFamily="18" charset="0"/>
              </a:rPr>
              <a:t>өсөлтийн түвшин</a:t>
            </a:r>
            <a:r>
              <a:rPr lang="en-US" sz="1600" dirty="0">
                <a:solidFill>
                  <a:schemeClr val="accent1">
                    <a:lumMod val="50000"/>
                  </a:schemeClr>
                </a:solidFill>
                <a:latin typeface="Times New Roman" panose="02020603050405020304" pitchFamily="18" charset="0"/>
                <a:cs typeface="Times New Roman" panose="02020603050405020304" pitchFamily="18" charset="0"/>
              </a:rPr>
              <a:t>)</a:t>
            </a:r>
            <a:endParaRPr lang="mn-MN" sz="16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4466DCDC-2E0C-C254-C084-90C0B2F65D7E}"/>
              </a:ext>
            </a:extLst>
          </p:cNvPr>
          <p:cNvSpPr/>
          <p:nvPr/>
        </p:nvSpPr>
        <p:spPr>
          <a:xfrm>
            <a:off x="3071429" y="9470539"/>
            <a:ext cx="3662239" cy="246221"/>
          </a:xfrm>
          <a:prstGeom prst="rect">
            <a:avLst/>
          </a:prstGeom>
        </p:spPr>
        <p:txBody>
          <a:bodyPr wrap="square">
            <a:spAutoFit/>
          </a:bodyPr>
          <a:lstStyle/>
          <a:p>
            <a:pPr algn="ctr" fontAlgn="ctr"/>
            <a:r>
              <a:rPr lang="mn-MN" sz="1000" dirty="0">
                <a:solidFill>
                  <a:srgbClr val="002060"/>
                </a:solidFill>
                <a:latin typeface="Times New Roman" panose="02020603050405020304" pitchFamily="18" charset="0"/>
                <a:cs typeface="Times New Roman" panose="02020603050405020304" pitchFamily="18" charset="0"/>
              </a:rPr>
              <a:t>    </a:t>
            </a:r>
            <a:r>
              <a:rPr lang="mn-MN" sz="1000" dirty="0">
                <a:solidFill>
                  <a:srgbClr val="002060"/>
                </a:solidFill>
                <a:latin typeface="Arial" panose="020B0604020202020204" pitchFamily="34" charset="0"/>
                <a:cs typeface="Arial" panose="020B0604020202020204" pitchFamily="34" charset="0"/>
              </a:rPr>
              <a:t>Эх сурвалж: Статистикийн мэдээллийн нэгдсэн сан</a:t>
            </a:r>
          </a:p>
        </p:txBody>
      </p:sp>
      <p:sp>
        <p:nvSpPr>
          <p:cNvPr id="22" name="Rectangle 21">
            <a:extLst>
              <a:ext uri="{FF2B5EF4-FFF2-40B4-BE49-F238E27FC236}">
                <a16:creationId xmlns:a16="http://schemas.microsoft.com/office/drawing/2014/main" id="{555B2556-150C-19BE-23FB-C32896794FCD}"/>
              </a:ext>
            </a:extLst>
          </p:cNvPr>
          <p:cNvSpPr/>
          <p:nvPr/>
        </p:nvSpPr>
        <p:spPr>
          <a:xfrm>
            <a:off x="6334104" y="9586998"/>
            <a:ext cx="453642" cy="276999"/>
          </a:xfrm>
          <a:prstGeom prst="rect">
            <a:avLst/>
          </a:prstGeom>
        </p:spPr>
        <p:txBody>
          <a:bodyPr wrap="square">
            <a:spAutoFit/>
          </a:bodyPr>
          <a:lstStyle/>
          <a:p>
            <a:pPr algn="ctr" fontAlgn="ctr"/>
            <a:r>
              <a:rPr lang="mn-MN" sz="1200" b="1" dirty="0">
                <a:solidFill>
                  <a:schemeClr val="accent1">
                    <a:lumMod val="75000"/>
                  </a:schemeClr>
                </a:solidFill>
                <a:latin typeface="Times New Roman" panose="02020603050405020304" pitchFamily="18" charset="0"/>
                <a:cs typeface="Times New Roman" panose="02020603050405020304" pitchFamily="18" charset="0"/>
              </a:rPr>
              <a:t>11</a:t>
            </a:r>
          </a:p>
        </p:txBody>
      </p:sp>
    </p:spTree>
    <p:extLst>
      <p:ext uri="{BB962C8B-B14F-4D97-AF65-F5344CB8AC3E}">
        <p14:creationId xmlns:p14="http://schemas.microsoft.com/office/powerpoint/2010/main" val="2870869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DAD6419-ED71-54EE-3FB8-9FA17B2AD7EE}"/>
              </a:ext>
            </a:extLst>
          </p:cNvPr>
          <p:cNvPicPr>
            <a:picLocks noChangeAspect="1"/>
          </p:cNvPicPr>
          <p:nvPr/>
        </p:nvPicPr>
        <p:blipFill>
          <a:blip r:embed="rId3"/>
          <a:stretch>
            <a:fillRect/>
          </a:stretch>
        </p:blipFill>
        <p:spPr>
          <a:xfrm>
            <a:off x="3694600" y="1907654"/>
            <a:ext cx="2739355" cy="3320674"/>
          </a:xfrm>
          <a:prstGeom prst="rect">
            <a:avLst/>
          </a:prstGeom>
        </p:spPr>
      </p:pic>
      <p:pic>
        <p:nvPicPr>
          <p:cNvPr id="5" name="Content Placeholder 3">
            <a:extLst>
              <a:ext uri="{FF2B5EF4-FFF2-40B4-BE49-F238E27FC236}">
                <a16:creationId xmlns:a16="http://schemas.microsoft.com/office/drawing/2014/main" id="{A207FB75-7F7B-C0A9-435F-29605C732898}"/>
              </a:ext>
            </a:extLst>
          </p:cNvPr>
          <p:cNvPicPr>
            <a:picLocks noChangeAspect="1"/>
          </p:cNvPicPr>
          <p:nvPr/>
        </p:nvPicPr>
        <p:blipFill>
          <a:blip r:embed="rId4"/>
          <a:stretch>
            <a:fillRect/>
          </a:stretch>
        </p:blipFill>
        <p:spPr>
          <a:xfrm>
            <a:off x="817586" y="5403581"/>
            <a:ext cx="5616370" cy="4083668"/>
          </a:xfrm>
          <a:prstGeom prst="rect">
            <a:avLst/>
          </a:prstGeom>
        </p:spPr>
      </p:pic>
      <p:graphicFrame>
        <p:nvGraphicFramePr>
          <p:cNvPr id="6" name="Content Placeholder 3">
            <a:extLst>
              <a:ext uri="{FF2B5EF4-FFF2-40B4-BE49-F238E27FC236}">
                <a16:creationId xmlns:a16="http://schemas.microsoft.com/office/drawing/2014/main" id="{5B69E28F-AFBC-304D-0F82-8FF68FA1496C}"/>
              </a:ext>
            </a:extLst>
          </p:cNvPr>
          <p:cNvGraphicFramePr>
            <a:graphicFrameLocks/>
          </p:cNvGraphicFramePr>
          <p:nvPr>
            <p:extLst>
              <p:ext uri="{D42A27DB-BD31-4B8C-83A1-F6EECF244321}">
                <p14:modId xmlns:p14="http://schemas.microsoft.com/office/powerpoint/2010/main" val="3426046813"/>
              </p:ext>
            </p:extLst>
          </p:nvPr>
        </p:nvGraphicFramePr>
        <p:xfrm>
          <a:off x="817586" y="1907654"/>
          <a:ext cx="2739355" cy="3320674"/>
        </p:xfrm>
        <a:graphic>
          <a:graphicData uri="http://schemas.openxmlformats.org/drawingml/2006/table">
            <a:tbl>
              <a:tblPr firstRow="1" bandRow="1">
                <a:tableStyleId>{BC89EF96-8CEA-46FF-86C4-4CE0E7609802}</a:tableStyleId>
              </a:tblPr>
              <a:tblGrid>
                <a:gridCol w="1475976">
                  <a:extLst>
                    <a:ext uri="{9D8B030D-6E8A-4147-A177-3AD203B41FA5}">
                      <a16:colId xmlns:a16="http://schemas.microsoft.com/office/drawing/2014/main" val="134089193"/>
                    </a:ext>
                  </a:extLst>
                </a:gridCol>
                <a:gridCol w="1263379">
                  <a:extLst>
                    <a:ext uri="{9D8B030D-6E8A-4147-A177-3AD203B41FA5}">
                      <a16:colId xmlns:a16="http://schemas.microsoft.com/office/drawing/2014/main" val="1028453505"/>
                    </a:ext>
                  </a:extLst>
                </a:gridCol>
              </a:tblGrid>
              <a:tr h="281136">
                <a:tc>
                  <a:txBody>
                    <a:bodyPr/>
                    <a:lstStyle/>
                    <a:p>
                      <a:pPr algn="ctr"/>
                      <a:r>
                        <a:rPr lang="ru-RU" sz="1400" dirty="0">
                          <a:solidFill>
                            <a:srgbClr val="002060"/>
                          </a:solidFill>
                          <a:latin typeface="Times New Roman" panose="02020603050405020304" pitchFamily="18" charset="0"/>
                          <a:cs typeface="Times New Roman" panose="02020603050405020304" pitchFamily="18" charset="0"/>
                        </a:rPr>
                        <a:t>Н</a:t>
                      </a:r>
                      <a:r>
                        <a:rPr lang="mn-MN" sz="1400" dirty="0">
                          <a:solidFill>
                            <a:srgbClr val="002060"/>
                          </a:solidFill>
                          <a:latin typeface="Times New Roman" panose="02020603050405020304" pitchFamily="18" charset="0"/>
                          <a:cs typeface="Times New Roman" panose="02020603050405020304" pitchFamily="18" charset="0"/>
                        </a:rPr>
                        <a:t>ийт</a:t>
                      </a:r>
                      <a:r>
                        <a:rPr lang="ru-RU" sz="1400" dirty="0">
                          <a:solidFill>
                            <a:srgbClr val="002060"/>
                          </a:solidFill>
                          <a:latin typeface="Times New Roman" panose="02020603050405020304" pitchFamily="18" charset="0"/>
                          <a:cs typeface="Times New Roman" panose="02020603050405020304" pitchFamily="18" charset="0"/>
                        </a:rPr>
                        <a:t>:</a:t>
                      </a:r>
                      <a:endParaRPr lang="en-US" sz="1400" dirty="0">
                        <a:solidFill>
                          <a:srgbClr val="002060"/>
                        </a:solidFill>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sz="1400" dirty="0">
                          <a:solidFill>
                            <a:srgbClr val="002060"/>
                          </a:solidFill>
                          <a:latin typeface="Times New Roman" panose="02020603050405020304" pitchFamily="18" charset="0"/>
                          <a:cs typeface="Times New Roman" panose="02020603050405020304" pitchFamily="18" charset="0"/>
                        </a:rPr>
                        <a:t>1718 </a:t>
                      </a:r>
                    </a:p>
                  </a:txBody>
                  <a:tcPr anchor="ctr">
                    <a:solidFill>
                      <a:schemeClr val="accent1">
                        <a:lumMod val="20000"/>
                        <a:lumOff val="80000"/>
                      </a:schemeClr>
                    </a:solidFill>
                  </a:tcPr>
                </a:tc>
                <a:extLst>
                  <a:ext uri="{0D108BD9-81ED-4DB2-BD59-A6C34878D82A}">
                    <a16:rowId xmlns:a16="http://schemas.microsoft.com/office/drawing/2014/main" val="2126681084"/>
                  </a:ext>
                </a:extLst>
              </a:tr>
              <a:tr h="281136">
                <a:tc>
                  <a:txBody>
                    <a:bodyPr/>
                    <a:lstStyle/>
                    <a:p>
                      <a:pPr algn="ctr"/>
                      <a:r>
                        <a:rPr lang="ru-RU" sz="1400" dirty="0">
                          <a:solidFill>
                            <a:srgbClr val="002060"/>
                          </a:solidFill>
                          <a:latin typeface="Times New Roman" panose="02020603050405020304" pitchFamily="18" charset="0"/>
                          <a:cs typeface="Times New Roman" panose="02020603050405020304" pitchFamily="18" charset="0"/>
                        </a:rPr>
                        <a:t>Эрэгтэй</a:t>
                      </a:r>
                      <a:endParaRPr lang="en-US" sz="1400" dirty="0">
                        <a:solidFill>
                          <a:srgbClr val="002060"/>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en-US" sz="1400" dirty="0">
                          <a:solidFill>
                            <a:srgbClr val="002060"/>
                          </a:solidFill>
                          <a:latin typeface="Times New Roman" panose="02020603050405020304" pitchFamily="18" charset="0"/>
                          <a:cs typeface="Times New Roman" panose="02020603050405020304" pitchFamily="18" charset="0"/>
                        </a:rPr>
                        <a:t>1085</a:t>
                      </a:r>
                    </a:p>
                  </a:txBody>
                  <a:tcPr>
                    <a:solidFill>
                      <a:schemeClr val="bg1"/>
                    </a:solidFill>
                  </a:tcPr>
                </a:tc>
                <a:extLst>
                  <a:ext uri="{0D108BD9-81ED-4DB2-BD59-A6C34878D82A}">
                    <a16:rowId xmlns:a16="http://schemas.microsoft.com/office/drawing/2014/main" val="3170196301"/>
                  </a:ext>
                </a:extLst>
              </a:tr>
              <a:tr h="281136">
                <a:tc>
                  <a:txBody>
                    <a:bodyPr/>
                    <a:lstStyle/>
                    <a:p>
                      <a:pPr algn="ctr"/>
                      <a:r>
                        <a:rPr lang="ru-RU" sz="1400" dirty="0">
                          <a:solidFill>
                            <a:srgbClr val="002060"/>
                          </a:solidFill>
                          <a:latin typeface="Times New Roman" panose="02020603050405020304" pitchFamily="18" charset="0"/>
                          <a:cs typeface="Times New Roman" panose="02020603050405020304" pitchFamily="18" charset="0"/>
                        </a:rPr>
                        <a:t>Эмэгтэй</a:t>
                      </a:r>
                      <a:endParaRPr lang="en-US" sz="1400" dirty="0">
                        <a:solidFill>
                          <a:srgbClr val="002060"/>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en-US" sz="1400" dirty="0">
                          <a:solidFill>
                            <a:srgbClr val="002060"/>
                          </a:solidFill>
                          <a:latin typeface="Times New Roman" panose="02020603050405020304" pitchFamily="18" charset="0"/>
                          <a:cs typeface="Times New Roman" panose="02020603050405020304" pitchFamily="18" charset="0"/>
                        </a:rPr>
                        <a:t>633</a:t>
                      </a:r>
                    </a:p>
                  </a:txBody>
                  <a:tcPr>
                    <a:solidFill>
                      <a:schemeClr val="bg1"/>
                    </a:solidFill>
                  </a:tcPr>
                </a:tc>
                <a:extLst>
                  <a:ext uri="{0D108BD9-81ED-4DB2-BD59-A6C34878D82A}">
                    <a16:rowId xmlns:a16="http://schemas.microsoft.com/office/drawing/2014/main" val="1082609936"/>
                  </a:ext>
                </a:extLst>
              </a:tr>
              <a:tr h="281136">
                <a:tc>
                  <a:txBody>
                    <a:bodyPr/>
                    <a:lstStyle/>
                    <a:p>
                      <a:pPr algn="ctr"/>
                      <a:r>
                        <a:rPr lang="ru-RU" sz="1400" dirty="0">
                          <a:solidFill>
                            <a:srgbClr val="002060"/>
                          </a:solidFill>
                          <a:latin typeface="Times New Roman" panose="02020603050405020304" pitchFamily="18" charset="0"/>
                          <a:cs typeface="Times New Roman" panose="02020603050405020304" pitchFamily="18" charset="0"/>
                        </a:rPr>
                        <a:t>70-</a:t>
                      </a:r>
                      <a:r>
                        <a:rPr lang="mn-MN" sz="1400" dirty="0">
                          <a:solidFill>
                            <a:srgbClr val="002060"/>
                          </a:solidFill>
                          <a:latin typeface="Times New Roman" panose="02020603050405020304" pitchFamily="18" charset="0"/>
                          <a:cs typeface="Times New Roman" panose="02020603050405020304" pitchFamily="18" charset="0"/>
                        </a:rPr>
                        <a:t>р сургууль</a:t>
                      </a:r>
                      <a:r>
                        <a:rPr lang="ru-RU" sz="1400" dirty="0">
                          <a:solidFill>
                            <a:srgbClr val="002060"/>
                          </a:solidFill>
                          <a:latin typeface="Times New Roman" panose="02020603050405020304" pitchFamily="18" charset="0"/>
                          <a:cs typeface="Times New Roman" panose="02020603050405020304" pitchFamily="18" charset="0"/>
                        </a:rPr>
                        <a:t> </a:t>
                      </a:r>
                      <a:endParaRPr lang="en-US" sz="1400" dirty="0">
                        <a:solidFill>
                          <a:srgbClr val="002060"/>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mn-MN" sz="1400" dirty="0">
                          <a:solidFill>
                            <a:srgbClr val="002060"/>
                          </a:solidFill>
                          <a:latin typeface="Times New Roman" panose="02020603050405020304" pitchFamily="18" charset="0"/>
                          <a:cs typeface="Times New Roman" panose="02020603050405020304" pitchFamily="18" charset="0"/>
                        </a:rPr>
                        <a:t>331</a:t>
                      </a:r>
                      <a:endParaRPr lang="en-US" sz="1400" dirty="0">
                        <a:solidFill>
                          <a:srgbClr val="002060"/>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160063282"/>
                  </a:ext>
                </a:extLst>
              </a:tr>
              <a:tr h="281136">
                <a:tc>
                  <a:txBody>
                    <a:bodyPr/>
                    <a:lstStyle/>
                    <a:p>
                      <a:pPr algn="ctr"/>
                      <a:r>
                        <a:rPr lang="mn-MN" sz="1400" dirty="0">
                          <a:solidFill>
                            <a:srgbClr val="002060"/>
                          </a:solidFill>
                          <a:latin typeface="Times New Roman" panose="02020603050405020304" pitchFamily="18" charset="0"/>
                          <a:cs typeface="Times New Roman" panose="02020603050405020304" pitchFamily="18" charset="0"/>
                        </a:rPr>
                        <a:t>25-р сургууль</a:t>
                      </a:r>
                      <a:endParaRPr lang="en-US" sz="1400" dirty="0">
                        <a:solidFill>
                          <a:srgbClr val="002060"/>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mn-MN" sz="1400" dirty="0">
                          <a:solidFill>
                            <a:srgbClr val="002060"/>
                          </a:solidFill>
                          <a:latin typeface="Times New Roman" panose="02020603050405020304" pitchFamily="18" charset="0"/>
                          <a:cs typeface="Times New Roman" panose="02020603050405020304" pitchFamily="18" charset="0"/>
                        </a:rPr>
                        <a:t>216</a:t>
                      </a:r>
                      <a:endParaRPr lang="en-US" sz="1400" dirty="0">
                        <a:solidFill>
                          <a:srgbClr val="002060"/>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82999456"/>
                  </a:ext>
                </a:extLst>
              </a:tr>
              <a:tr h="281136">
                <a:tc>
                  <a:txBody>
                    <a:bodyPr/>
                    <a:lstStyle/>
                    <a:p>
                      <a:pPr algn="ctr"/>
                      <a:r>
                        <a:rPr lang="ru-RU" sz="1400" dirty="0">
                          <a:solidFill>
                            <a:srgbClr val="002060"/>
                          </a:solidFill>
                          <a:latin typeface="Times New Roman" panose="02020603050405020304" pitchFamily="18" charset="0"/>
                          <a:cs typeface="Times New Roman" panose="02020603050405020304" pitchFamily="18" charset="0"/>
                        </a:rPr>
                        <a:t>55-</a:t>
                      </a:r>
                      <a:r>
                        <a:rPr lang="mn-MN" sz="1400" dirty="0">
                          <a:solidFill>
                            <a:srgbClr val="002060"/>
                          </a:solidFill>
                          <a:latin typeface="Times New Roman" panose="02020603050405020304" pitchFamily="18" charset="0"/>
                          <a:cs typeface="Times New Roman" panose="02020603050405020304" pitchFamily="18" charset="0"/>
                        </a:rPr>
                        <a:t>р сургууль</a:t>
                      </a:r>
                      <a:r>
                        <a:rPr lang="ru-RU" sz="1400" dirty="0">
                          <a:solidFill>
                            <a:srgbClr val="002060"/>
                          </a:solidFill>
                          <a:latin typeface="Times New Roman" panose="02020603050405020304" pitchFamily="18" charset="0"/>
                          <a:cs typeface="Times New Roman" panose="02020603050405020304" pitchFamily="18" charset="0"/>
                        </a:rPr>
                        <a:t> </a:t>
                      </a:r>
                      <a:endParaRPr lang="en-US" sz="1400" dirty="0">
                        <a:solidFill>
                          <a:srgbClr val="002060"/>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mn-MN" sz="1400" dirty="0">
                          <a:solidFill>
                            <a:srgbClr val="002060"/>
                          </a:solidFill>
                          <a:latin typeface="Times New Roman" panose="02020603050405020304" pitchFamily="18" charset="0"/>
                          <a:cs typeface="Times New Roman" panose="02020603050405020304" pitchFamily="18" charset="0"/>
                        </a:rPr>
                        <a:t>473</a:t>
                      </a:r>
                      <a:endParaRPr lang="en-US" sz="1400" dirty="0">
                        <a:solidFill>
                          <a:srgbClr val="002060"/>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37362614"/>
                  </a:ext>
                </a:extLst>
              </a:tr>
              <a:tr h="281136">
                <a:tc>
                  <a:txBody>
                    <a:bodyPr/>
                    <a:lstStyle/>
                    <a:p>
                      <a:pPr algn="ctr"/>
                      <a:r>
                        <a:rPr lang="ru-RU" sz="1400" dirty="0">
                          <a:solidFill>
                            <a:srgbClr val="002060"/>
                          </a:solidFill>
                          <a:latin typeface="Times New Roman" panose="02020603050405020304" pitchFamily="18" charset="0"/>
                          <a:cs typeface="Times New Roman" panose="02020603050405020304" pitchFamily="18" charset="0"/>
                        </a:rPr>
                        <a:t>116</a:t>
                      </a:r>
                      <a:r>
                        <a:rPr lang="mn-MN" sz="1400" dirty="0">
                          <a:solidFill>
                            <a:srgbClr val="002060"/>
                          </a:solidFill>
                          <a:latin typeface="Times New Roman" panose="02020603050405020304" pitchFamily="18" charset="0"/>
                          <a:cs typeface="Times New Roman" panose="02020603050405020304" pitchFamily="18" charset="0"/>
                        </a:rPr>
                        <a:t>-р сургууль</a:t>
                      </a:r>
                      <a:endParaRPr lang="en-US" sz="1400" dirty="0">
                        <a:solidFill>
                          <a:srgbClr val="002060"/>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mn-MN" sz="1400" dirty="0">
                          <a:solidFill>
                            <a:srgbClr val="002060"/>
                          </a:solidFill>
                          <a:latin typeface="Times New Roman" panose="02020603050405020304" pitchFamily="18" charset="0"/>
                          <a:cs typeface="Times New Roman" panose="02020603050405020304" pitchFamily="18" charset="0"/>
                        </a:rPr>
                        <a:t>130</a:t>
                      </a:r>
                      <a:endParaRPr lang="en-US" sz="1400" dirty="0">
                        <a:solidFill>
                          <a:srgbClr val="002060"/>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058739489"/>
                  </a:ext>
                </a:extLst>
              </a:tr>
              <a:tr h="1187074">
                <a:tc>
                  <a:txBody>
                    <a:bodyPr/>
                    <a:lstStyle/>
                    <a:p>
                      <a:pPr algn="ctr"/>
                      <a:r>
                        <a:rPr lang="mn-MN" sz="1400" dirty="0">
                          <a:solidFill>
                            <a:srgbClr val="002060"/>
                          </a:solidFill>
                          <a:latin typeface="Times New Roman" panose="02020603050405020304" pitchFamily="18" charset="0"/>
                          <a:cs typeface="Times New Roman" panose="02020603050405020304" pitchFamily="18" charset="0"/>
                        </a:rPr>
                        <a:t>29-р сургууль</a:t>
                      </a:r>
                    </a:p>
                    <a:p>
                      <a:pPr algn="ctr"/>
                      <a:r>
                        <a:rPr lang="mn-MN" sz="1400" dirty="0">
                          <a:solidFill>
                            <a:srgbClr val="002060"/>
                          </a:solidFill>
                          <a:latin typeface="Times New Roman" panose="02020603050405020304" pitchFamily="18" charset="0"/>
                          <a:cs typeface="Times New Roman" panose="02020603050405020304" pitchFamily="18" charset="0"/>
                        </a:rPr>
                        <a:t>63-р сургууль</a:t>
                      </a:r>
                    </a:p>
                    <a:p>
                      <a:pPr algn="ctr"/>
                      <a:r>
                        <a:rPr lang="mn-MN" sz="1400" dirty="0">
                          <a:solidFill>
                            <a:srgbClr val="002060"/>
                          </a:solidFill>
                          <a:latin typeface="Times New Roman" panose="02020603050405020304" pitchFamily="18" charset="0"/>
                          <a:cs typeface="Times New Roman" panose="02020603050405020304" pitchFamily="18" charset="0"/>
                        </a:rPr>
                        <a:t>Сургууль завсардсан</a:t>
                      </a:r>
                    </a:p>
                    <a:p>
                      <a:pPr algn="ctr"/>
                      <a:r>
                        <a:rPr lang="mn-MN" sz="1400" dirty="0">
                          <a:solidFill>
                            <a:srgbClr val="002060"/>
                          </a:solidFill>
                          <a:latin typeface="Times New Roman" panose="02020603050405020304" pitchFamily="18" charset="0"/>
                          <a:cs typeface="Times New Roman" panose="02020603050405020304" pitchFamily="18" charset="0"/>
                        </a:rPr>
                        <a:t>Огт суралцаагүй</a:t>
                      </a:r>
                    </a:p>
                  </a:txBody>
                  <a:tcPr>
                    <a:solidFill>
                      <a:schemeClr val="bg1"/>
                    </a:solidFill>
                  </a:tcPr>
                </a:tc>
                <a:tc>
                  <a:txBody>
                    <a:bodyPr/>
                    <a:lstStyle/>
                    <a:p>
                      <a:pPr algn="ctr"/>
                      <a:r>
                        <a:rPr lang="mn-MN" sz="1400" dirty="0">
                          <a:solidFill>
                            <a:srgbClr val="002060"/>
                          </a:solidFill>
                          <a:latin typeface="Times New Roman" panose="02020603050405020304" pitchFamily="18" charset="0"/>
                          <a:cs typeface="Times New Roman" panose="02020603050405020304" pitchFamily="18" charset="0"/>
                        </a:rPr>
                        <a:t>259</a:t>
                      </a:r>
                    </a:p>
                    <a:p>
                      <a:pPr algn="ctr"/>
                      <a:r>
                        <a:rPr lang="mn-MN" sz="1400" dirty="0">
                          <a:solidFill>
                            <a:srgbClr val="002060"/>
                          </a:solidFill>
                          <a:latin typeface="Times New Roman" panose="02020603050405020304" pitchFamily="18" charset="0"/>
                          <a:cs typeface="Times New Roman" panose="02020603050405020304" pitchFamily="18" charset="0"/>
                        </a:rPr>
                        <a:t>309</a:t>
                      </a:r>
                      <a:endParaRPr lang="mn-MN" sz="1400" b="1" dirty="0">
                        <a:solidFill>
                          <a:srgbClr val="002060"/>
                        </a:solidFill>
                        <a:latin typeface="Times New Roman" panose="02020603050405020304" pitchFamily="18" charset="0"/>
                        <a:cs typeface="Times New Roman" panose="02020603050405020304" pitchFamily="18" charset="0"/>
                      </a:endParaRPr>
                    </a:p>
                    <a:p>
                      <a:pPr algn="ctr"/>
                      <a:r>
                        <a:rPr lang="mn-MN" sz="1400" b="1" dirty="0">
                          <a:solidFill>
                            <a:srgbClr val="002060"/>
                          </a:solidFill>
                          <a:latin typeface="Times New Roman" panose="02020603050405020304" pitchFamily="18" charset="0"/>
                          <a:cs typeface="Times New Roman" panose="02020603050405020304" pitchFamily="18" charset="0"/>
                        </a:rPr>
                        <a:t>397</a:t>
                      </a:r>
                    </a:p>
                    <a:p>
                      <a:pPr algn="ctr"/>
                      <a:endParaRPr lang="mn-MN" sz="1400" b="1" dirty="0">
                        <a:solidFill>
                          <a:srgbClr val="002060"/>
                        </a:solidFill>
                        <a:latin typeface="Times New Roman" panose="02020603050405020304" pitchFamily="18" charset="0"/>
                        <a:cs typeface="Times New Roman" panose="02020603050405020304" pitchFamily="18" charset="0"/>
                      </a:endParaRPr>
                    </a:p>
                    <a:p>
                      <a:pPr algn="ctr"/>
                      <a:r>
                        <a:rPr lang="mn-MN" sz="1400" b="1" dirty="0">
                          <a:solidFill>
                            <a:srgbClr val="002060"/>
                          </a:solidFill>
                          <a:latin typeface="Times New Roman" panose="02020603050405020304" pitchFamily="18" charset="0"/>
                          <a:cs typeface="Times New Roman" panose="02020603050405020304" pitchFamily="18" charset="0"/>
                        </a:rPr>
                        <a:t>2584</a:t>
                      </a:r>
                      <a:endParaRPr lang="en-US" sz="1400" b="1" dirty="0">
                        <a:solidFill>
                          <a:srgbClr val="002060"/>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47960184"/>
                  </a:ext>
                </a:extLst>
              </a:tr>
            </a:tbl>
          </a:graphicData>
        </a:graphic>
      </p:graphicFrame>
      <p:cxnSp>
        <p:nvCxnSpPr>
          <p:cNvPr id="7" name="Straight Connector 6">
            <a:extLst>
              <a:ext uri="{FF2B5EF4-FFF2-40B4-BE49-F238E27FC236}">
                <a16:creationId xmlns:a16="http://schemas.microsoft.com/office/drawing/2014/main" id="{21E700E9-DF22-B64E-519B-797F996D1E97}"/>
              </a:ext>
            </a:extLst>
          </p:cNvPr>
          <p:cNvCxnSpPr>
            <a:cxnSpLocks/>
          </p:cNvCxnSpPr>
          <p:nvPr/>
        </p:nvCxnSpPr>
        <p:spPr>
          <a:xfrm>
            <a:off x="939800" y="635000"/>
            <a:ext cx="53564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B38BDE3-44B7-BF6B-4F3E-2689720DA704}"/>
              </a:ext>
            </a:extLst>
          </p:cNvPr>
          <p:cNvCxnSpPr>
            <a:cxnSpLocks/>
          </p:cNvCxnSpPr>
          <p:nvPr/>
        </p:nvCxnSpPr>
        <p:spPr>
          <a:xfrm flipH="1">
            <a:off x="1092904" y="869332"/>
            <a:ext cx="5203393"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DCBB3A39-5867-D31B-A50E-E10C52093F04}"/>
              </a:ext>
            </a:extLst>
          </p:cNvPr>
          <p:cNvCxnSpPr>
            <a:cxnSpLocks/>
          </p:cNvCxnSpPr>
          <p:nvPr/>
        </p:nvCxnSpPr>
        <p:spPr>
          <a:xfrm flipH="1">
            <a:off x="1100626" y="1609560"/>
            <a:ext cx="5203393"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E8E5EEA1-3EB6-48B7-FB64-E5EF163BB769}"/>
              </a:ext>
            </a:extLst>
          </p:cNvPr>
          <p:cNvSpPr txBox="1"/>
          <p:nvPr/>
        </p:nvSpPr>
        <p:spPr>
          <a:xfrm>
            <a:off x="947522" y="870896"/>
            <a:ext cx="5356497" cy="738664"/>
          </a:xfrm>
          <a:prstGeom prst="rect">
            <a:avLst/>
          </a:prstGeom>
          <a:noFill/>
        </p:spPr>
        <p:txBody>
          <a:bodyPr wrap="square">
            <a:spAutoFit/>
          </a:bodyPr>
          <a:lstStyle/>
          <a:p>
            <a:pPr algn="ctr"/>
            <a:r>
              <a:rPr lang="ru-RU" sz="1400" dirty="0">
                <a:solidFill>
                  <a:schemeClr val="accent1">
                    <a:lumMod val="50000"/>
                  </a:schemeClr>
                </a:solidFill>
                <a:latin typeface="Times New Roman" panose="02020603050405020304" pitchFamily="18" charset="0"/>
                <a:cs typeface="Times New Roman" panose="02020603050405020304" pitchFamily="18" charset="0"/>
              </a:rPr>
              <a:t>НИЙСЛЭЛИЙН /ТУСГАЙ ХЭРЭГЦЭЭТ/ ЕБС-ИЙН СУРАЛЦАГЧИД:</a:t>
            </a:r>
            <a:br>
              <a:rPr lang="mn-MN" sz="1400" dirty="0">
                <a:solidFill>
                  <a:schemeClr val="accent1">
                    <a:lumMod val="50000"/>
                  </a:schemeClr>
                </a:solidFill>
                <a:latin typeface="Times New Roman" panose="02020603050405020304" pitchFamily="18" charset="0"/>
                <a:cs typeface="Times New Roman" panose="02020603050405020304" pitchFamily="18" charset="0"/>
              </a:rPr>
            </a:br>
            <a:r>
              <a:rPr lang="mn-MN" sz="1400" dirty="0">
                <a:solidFill>
                  <a:schemeClr val="accent1">
                    <a:lumMod val="50000"/>
                  </a:schemeClr>
                </a:solidFill>
                <a:latin typeface="Times New Roman" panose="02020603050405020304" pitchFamily="18" charset="0"/>
                <a:cs typeface="Times New Roman" panose="02020603050405020304" pitchFamily="18" charset="0"/>
              </a:rPr>
              <a:t>/2023-2024 оны хичээлийн жил/</a:t>
            </a:r>
            <a:endParaRPr lang="en-US" sz="14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C66A300E-41D7-7504-4535-7BB93446DAF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041594" y="9122037"/>
            <a:ext cx="539953" cy="504329"/>
          </a:xfrm>
          <a:prstGeom prst="rect">
            <a:avLst/>
          </a:prstGeom>
        </p:spPr>
      </p:pic>
      <p:cxnSp>
        <p:nvCxnSpPr>
          <p:cNvPr id="15" name="Straight Connector 14">
            <a:extLst>
              <a:ext uri="{FF2B5EF4-FFF2-40B4-BE49-F238E27FC236}">
                <a16:creationId xmlns:a16="http://schemas.microsoft.com/office/drawing/2014/main" id="{8451DDD5-70DD-DB93-79EE-3C3E9B5F9059}"/>
              </a:ext>
            </a:extLst>
          </p:cNvPr>
          <p:cNvCxnSpPr>
            <a:cxnSpLocks/>
          </p:cNvCxnSpPr>
          <p:nvPr/>
        </p:nvCxnSpPr>
        <p:spPr>
          <a:xfrm flipH="1">
            <a:off x="1032567" y="5425263"/>
            <a:ext cx="5117895" cy="2113"/>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6298C9BC-AC85-4951-8310-454F3CEEBFA1}"/>
              </a:ext>
            </a:extLst>
          </p:cNvPr>
          <p:cNvCxnSpPr>
            <a:cxnSpLocks/>
          </p:cNvCxnSpPr>
          <p:nvPr/>
        </p:nvCxnSpPr>
        <p:spPr>
          <a:xfrm>
            <a:off x="702935" y="5690958"/>
            <a:ext cx="0" cy="3859469"/>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1AB2D4B3-B73F-5780-7DEE-09D0914CF9D0}"/>
              </a:ext>
            </a:extLst>
          </p:cNvPr>
          <p:cNvCxnSpPr>
            <a:cxnSpLocks/>
          </p:cNvCxnSpPr>
          <p:nvPr/>
        </p:nvCxnSpPr>
        <p:spPr>
          <a:xfrm>
            <a:off x="707538" y="1240228"/>
            <a:ext cx="0" cy="3823577"/>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pic>
        <p:nvPicPr>
          <p:cNvPr id="22" name="Picture 21">
            <a:extLst>
              <a:ext uri="{FF2B5EF4-FFF2-40B4-BE49-F238E27FC236}">
                <a16:creationId xmlns:a16="http://schemas.microsoft.com/office/drawing/2014/main" id="{CE5C0856-FE55-D86E-894D-87C4EB593B8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87796" y="735119"/>
            <a:ext cx="539953" cy="504329"/>
          </a:xfrm>
          <a:prstGeom prst="rect">
            <a:avLst/>
          </a:prstGeom>
        </p:spPr>
      </p:pic>
      <p:cxnSp>
        <p:nvCxnSpPr>
          <p:cNvPr id="25" name="Straight Connector 24">
            <a:extLst>
              <a:ext uri="{FF2B5EF4-FFF2-40B4-BE49-F238E27FC236}">
                <a16:creationId xmlns:a16="http://schemas.microsoft.com/office/drawing/2014/main" id="{889AE526-7B23-A820-EBF1-3AF91D7D3075}"/>
              </a:ext>
            </a:extLst>
          </p:cNvPr>
          <p:cNvCxnSpPr>
            <a:cxnSpLocks/>
          </p:cNvCxnSpPr>
          <p:nvPr/>
        </p:nvCxnSpPr>
        <p:spPr>
          <a:xfrm>
            <a:off x="6419701" y="1907654"/>
            <a:ext cx="14254" cy="3320674"/>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E58C9899-1B21-6E16-C483-264F2FE5A598}"/>
              </a:ext>
            </a:extLst>
          </p:cNvPr>
          <p:cNvCxnSpPr>
            <a:cxnSpLocks/>
          </p:cNvCxnSpPr>
          <p:nvPr/>
        </p:nvCxnSpPr>
        <p:spPr>
          <a:xfrm>
            <a:off x="6419701" y="5690958"/>
            <a:ext cx="14254" cy="3518056"/>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3CFFD752-6564-6F18-EFB3-FF5E9B6304FC}"/>
              </a:ext>
            </a:extLst>
          </p:cNvPr>
          <p:cNvCxnSpPr>
            <a:cxnSpLocks/>
          </p:cNvCxnSpPr>
          <p:nvPr/>
        </p:nvCxnSpPr>
        <p:spPr>
          <a:xfrm flipH="1">
            <a:off x="1138624" y="9550427"/>
            <a:ext cx="5011838"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44" name="Rectangle 43">
            <a:extLst>
              <a:ext uri="{FF2B5EF4-FFF2-40B4-BE49-F238E27FC236}">
                <a16:creationId xmlns:a16="http://schemas.microsoft.com/office/drawing/2014/main" id="{56FC94F8-A7AE-5624-AD4D-E1B5BB195ACD}"/>
              </a:ext>
            </a:extLst>
          </p:cNvPr>
          <p:cNvSpPr/>
          <p:nvPr/>
        </p:nvSpPr>
        <p:spPr>
          <a:xfrm>
            <a:off x="5966888" y="357219"/>
            <a:ext cx="459940" cy="276999"/>
          </a:xfrm>
          <a:prstGeom prst="rect">
            <a:avLst/>
          </a:prstGeom>
        </p:spPr>
        <p:txBody>
          <a:bodyPr wrap="square">
            <a:spAutoFit/>
          </a:bodyPr>
          <a:lstStyle/>
          <a:p>
            <a:pPr algn="ctr" fontAlgn="ctr"/>
            <a:r>
              <a:rPr lang="mn-MN" sz="1200" b="1" dirty="0">
                <a:solidFill>
                  <a:schemeClr val="accent1">
                    <a:lumMod val="75000"/>
                  </a:schemeClr>
                </a:solidFill>
                <a:latin typeface="Times New Roman" panose="02020603050405020304" pitchFamily="18" charset="0"/>
                <a:cs typeface="Times New Roman" panose="02020603050405020304" pitchFamily="18" charset="0"/>
              </a:rPr>
              <a:t>12</a:t>
            </a:r>
          </a:p>
        </p:txBody>
      </p:sp>
    </p:spTree>
    <p:extLst>
      <p:ext uri="{BB962C8B-B14F-4D97-AF65-F5344CB8AC3E}">
        <p14:creationId xmlns:p14="http://schemas.microsoft.com/office/powerpoint/2010/main" val="2608154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BFC8F3-4306-8354-2E1C-8AB95ABB2775}"/>
              </a:ext>
            </a:extLst>
          </p:cNvPr>
          <p:cNvSpPr>
            <a:spLocks noGrp="1"/>
          </p:cNvSpPr>
          <p:nvPr>
            <p:ph idx="1"/>
          </p:nvPr>
        </p:nvSpPr>
        <p:spPr>
          <a:xfrm>
            <a:off x="430369" y="1356854"/>
            <a:ext cx="5915025" cy="1451660"/>
          </a:xfrm>
        </p:spPr>
        <p:txBody>
          <a:bodyPr>
            <a:normAutofit/>
          </a:bodyPr>
          <a:lstStyle/>
          <a:p>
            <a:pPr marL="0" indent="0" algn="just">
              <a:lnSpc>
                <a:spcPct val="150000"/>
              </a:lnSpc>
              <a:buNone/>
            </a:pPr>
            <a:r>
              <a:rPr lang="mn-MN"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p>
        </p:txBody>
      </p:sp>
      <p:cxnSp>
        <p:nvCxnSpPr>
          <p:cNvPr id="4" name="Straight Connector 3">
            <a:extLst>
              <a:ext uri="{FF2B5EF4-FFF2-40B4-BE49-F238E27FC236}">
                <a16:creationId xmlns:a16="http://schemas.microsoft.com/office/drawing/2014/main" id="{05575BC2-3AC4-3FFB-A17E-FA69E12AC541}"/>
              </a:ext>
            </a:extLst>
          </p:cNvPr>
          <p:cNvCxnSpPr>
            <a:cxnSpLocks/>
          </p:cNvCxnSpPr>
          <p:nvPr/>
        </p:nvCxnSpPr>
        <p:spPr>
          <a:xfrm>
            <a:off x="737261" y="796130"/>
            <a:ext cx="56637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C90B6BB-76A1-54FB-4FDB-4B59614DB564}"/>
              </a:ext>
            </a:extLst>
          </p:cNvPr>
          <p:cNvCxnSpPr>
            <a:cxnSpLocks/>
          </p:cNvCxnSpPr>
          <p:nvPr/>
        </p:nvCxnSpPr>
        <p:spPr>
          <a:xfrm flipH="1">
            <a:off x="771931" y="938749"/>
            <a:ext cx="5623771"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6" name="Straight Connector 5">
            <a:extLst>
              <a:ext uri="{FF2B5EF4-FFF2-40B4-BE49-F238E27FC236}">
                <a16:creationId xmlns:a16="http://schemas.microsoft.com/office/drawing/2014/main" id="{2AB5D60F-0890-9EC1-70C8-D656D28353AE}"/>
              </a:ext>
            </a:extLst>
          </p:cNvPr>
          <p:cNvCxnSpPr>
            <a:cxnSpLocks/>
          </p:cNvCxnSpPr>
          <p:nvPr/>
        </p:nvCxnSpPr>
        <p:spPr>
          <a:xfrm flipH="1">
            <a:off x="737261" y="1519788"/>
            <a:ext cx="5663711"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26EC078B-7C5F-7038-C973-0694B7806AB2}"/>
              </a:ext>
            </a:extLst>
          </p:cNvPr>
          <p:cNvSpPr txBox="1"/>
          <p:nvPr/>
        </p:nvSpPr>
        <p:spPr>
          <a:xfrm>
            <a:off x="769092" y="1722342"/>
            <a:ext cx="5727561" cy="1169551"/>
          </a:xfrm>
          <a:prstGeom prst="rect">
            <a:avLst/>
          </a:prstGeom>
          <a:noFill/>
        </p:spPr>
        <p:txBody>
          <a:bodyPr wrap="square">
            <a:spAutoFit/>
          </a:bodyPr>
          <a:lstStyle/>
          <a:p>
            <a:pPr algn="just"/>
            <a:r>
              <a:rPr lang="mn-MN"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Хөгжлийн бэрхшээлтэй хүний хөгжлийн ерөнхий газар болон харьяа байгууллагуудаас үзүүлж буй үйлчилгээний талаарх статистик мэдээллийг сар тутамд </a:t>
            </a:r>
            <a:r>
              <a:rPr lang="mn-Mong-MN" sz="1400" dirty="0">
                <a:solidFill>
                  <a:schemeClr val="accent1">
                    <a:lumMod val="50000"/>
                  </a:schemeClr>
                </a:solidFill>
                <a:latin typeface="Arial" panose="020B0604020202020204" pitchFamily="34" charset="0"/>
                <a:ea typeface="Calibri" panose="020F0502020204030204" pitchFamily="34" charset="0"/>
                <a:cs typeface="Mongolian Baiti" panose="03000500000000000000" pitchFamily="66" charset="0"/>
              </a:rPr>
              <a:t> татан авч нэгтгэн, дүн шинжилгээ хийж, байгууллагын цаашдын үйл ажиллагааны төлөвлөлтөнд суурь мэдээлэл, судалгаа болгон ашиглаж байна. </a:t>
            </a:r>
            <a:endPar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305BE70-B723-BF96-C7F7-7619488C12A9}"/>
              </a:ext>
            </a:extLst>
          </p:cNvPr>
          <p:cNvSpPr txBox="1"/>
          <p:nvPr/>
        </p:nvSpPr>
        <p:spPr>
          <a:xfrm>
            <a:off x="657469" y="6369376"/>
            <a:ext cx="2740923" cy="2713820"/>
          </a:xfrm>
          <a:prstGeom prst="rect">
            <a:avLst/>
          </a:prstGeom>
          <a:noFill/>
        </p:spPr>
        <p:txBody>
          <a:bodyPr wrap="square">
            <a:spAutoFit/>
          </a:bodyPr>
          <a:lstStyle/>
          <a:p>
            <a:pPr algn="just">
              <a:lnSpc>
                <a:spcPct val="107000"/>
              </a:lnSpc>
              <a:spcAft>
                <a:spcPts val="800"/>
              </a:spcAft>
            </a:pPr>
            <a:r>
              <a:rPr lang="mn-MN"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800"/>
              </a:spcAft>
            </a:pPr>
            <a:r>
              <a:rPr lang="mn-MN" sz="1400" dirty="0">
                <a:solidFill>
                  <a:schemeClr val="accent1">
                    <a:lumMod val="50000"/>
                  </a:schemeClr>
                </a:solidFill>
                <a:effectLst/>
                <a:latin typeface="Arial" panose="020B0604020202020204" pitchFamily="34" charset="0"/>
                <a:ea typeface="Arial" panose="020B0604020202020204" pitchFamily="34" charset="0"/>
                <a:cs typeface="Arial" panose="020B0604020202020204" pitchFamily="34" charset="0"/>
              </a:rPr>
              <a:t>Хөдөлмөр, нийгмийн хамгааллын салбарын үйлчилгээг цахимжуулах хүрээнд </a:t>
            </a:r>
            <a:r>
              <a:rPr lang="en-US" sz="1400" dirty="0">
                <a:solidFill>
                  <a:schemeClr val="accent1">
                    <a:lumMod val="50000"/>
                  </a:schemeClr>
                </a:solidFill>
                <a:effectLst/>
                <a:latin typeface="Arial" panose="020B0604020202020204" pitchFamily="34" charset="0"/>
                <a:ea typeface="Arial" panose="020B0604020202020204" pitchFamily="34" charset="0"/>
                <a:cs typeface="Arial" panose="020B0604020202020204" pitchFamily="34" charset="0"/>
              </a:rPr>
              <a:t>www</a:t>
            </a:r>
            <a:r>
              <a:rPr lang="mn-Mong-MN" sz="1400" b="1" dirty="0">
                <a:solidFill>
                  <a:schemeClr val="accent1">
                    <a:lumMod val="50000"/>
                  </a:schemeClr>
                </a:solidFill>
                <a:effectLst/>
                <a:latin typeface="Arial" panose="020B0604020202020204" pitchFamily="34" charset="0"/>
                <a:ea typeface="Arial" panose="020B0604020202020204" pitchFamily="34" charset="0"/>
                <a:cs typeface="Mongolian Baiti" panose="03000500000000000000" pitchFamily="66" charset="0"/>
              </a:rPr>
              <a:t>.</a:t>
            </a:r>
            <a:r>
              <a:rPr lang="en-US" sz="1400" dirty="0" err="1">
                <a:solidFill>
                  <a:schemeClr val="accent1">
                    <a:lumMod val="50000"/>
                  </a:schemeClr>
                </a:solidFill>
                <a:effectLst/>
                <a:latin typeface="Arial" panose="020B0604020202020204" pitchFamily="34" charset="0"/>
                <a:ea typeface="Arial" panose="020B0604020202020204" pitchFamily="34" charset="0"/>
                <a:cs typeface="Arial" panose="020B0604020202020204" pitchFamily="34" charset="0"/>
              </a:rPr>
              <a:t>duudlaga</a:t>
            </a:r>
            <a:r>
              <a:rPr lang="mn-Mong-MN" sz="1400" b="1" dirty="0">
                <a:solidFill>
                  <a:schemeClr val="accent1">
                    <a:lumMod val="50000"/>
                  </a:schemeClr>
                </a:solidFill>
                <a:effectLst/>
                <a:latin typeface="Arial" panose="020B0604020202020204" pitchFamily="34" charset="0"/>
                <a:ea typeface="Arial" panose="020B0604020202020204" pitchFamily="34" charset="0"/>
                <a:cs typeface="Mongolian Baiti" panose="03000500000000000000" pitchFamily="66" charset="0"/>
              </a:rPr>
              <a:t>.</a:t>
            </a:r>
            <a:r>
              <a:rPr lang="en-US" sz="1400" dirty="0" err="1">
                <a:solidFill>
                  <a:schemeClr val="accent1">
                    <a:lumMod val="50000"/>
                  </a:schemeClr>
                </a:solidFill>
                <a:effectLst/>
                <a:latin typeface="Arial" panose="020B0604020202020204" pitchFamily="34" charset="0"/>
                <a:ea typeface="Arial" panose="020B0604020202020204" pitchFamily="34" charset="0"/>
                <a:cs typeface="Arial" panose="020B0604020202020204" pitchFamily="34" charset="0"/>
              </a:rPr>
              <a:t>mn</a:t>
            </a:r>
            <a:r>
              <a:rPr lang="en-US" sz="1400" dirty="0">
                <a:solidFill>
                  <a:schemeClr val="accent1">
                    <a:lumMod val="50000"/>
                  </a:schemeClr>
                </a:solidFill>
                <a:effectLst/>
                <a:latin typeface="Arial" panose="020B0604020202020204" pitchFamily="34" charset="0"/>
                <a:ea typeface="Arial" panose="020B0604020202020204" pitchFamily="34" charset="0"/>
                <a:cs typeface="Arial" panose="020B0604020202020204" pitchFamily="34" charset="0"/>
              </a:rPr>
              <a:t> </a:t>
            </a:r>
            <a:r>
              <a:rPr lang="mn-MN" sz="1400" dirty="0">
                <a:solidFill>
                  <a:schemeClr val="accent1">
                    <a:lumMod val="50000"/>
                  </a:schemeClr>
                </a:solidFill>
                <a:effectLst/>
                <a:latin typeface="Arial" panose="020B0604020202020204" pitchFamily="34" charset="0"/>
                <a:ea typeface="Arial" panose="020B0604020202020204" pitchFamily="34" charset="0"/>
                <a:cs typeface="Arial" panose="020B0604020202020204" pitchFamily="34" charset="0"/>
              </a:rPr>
              <a:t>зайнаас зөвлөн туслах төвөөр үйлчлүүлэх сонсголын бэрхшээлтэй хүнд дохионы хэлмэрч, орчуулагчийн үйлчилгээг үзүүлэх ажлыг зохион байгуулж байна.</a:t>
            </a:r>
            <a:endPar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B2B4EFD-F59A-E5A9-02C6-C4A647E73D7C}"/>
              </a:ext>
            </a:extLst>
          </p:cNvPr>
          <p:cNvSpPr txBox="1"/>
          <p:nvPr/>
        </p:nvSpPr>
        <p:spPr>
          <a:xfrm>
            <a:off x="737261" y="3078431"/>
            <a:ext cx="5791225" cy="1246495"/>
          </a:xfrm>
          <a:prstGeom prst="rect">
            <a:avLst/>
          </a:prstGeom>
          <a:noFill/>
        </p:spPr>
        <p:txBody>
          <a:bodyPr wrap="square">
            <a:spAutoFit/>
          </a:bodyPr>
          <a:lstStyle/>
          <a:p>
            <a:pPr algn="just">
              <a:spcAft>
                <a:spcPts val="600"/>
              </a:spcAft>
            </a:pPr>
            <a:r>
              <a:rPr lang="mn-MN"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Байгууллага болон харьяа байгууллагаас иргэдэд үзүүлж буй төрийн үйлчилгээг статистик тоон мэдээлэл дээр үндэслэн хөгжлийн бэрхшээлтэй иргэдийн хэрэгцээнд нь тулгуурлан хүргэж байгаа нь илүү бодит үр дүнд хүргэж байна. </a:t>
            </a:r>
          </a:p>
          <a:p>
            <a:pPr algn="just"/>
            <a:r>
              <a:rPr lang="mn-MN" sz="14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endPar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17" name="Group 3">
            <a:extLst>
              <a:ext uri="{FF2B5EF4-FFF2-40B4-BE49-F238E27FC236}">
                <a16:creationId xmlns:a16="http://schemas.microsoft.com/office/drawing/2014/main" id="{3219FEFD-F2A6-BC9D-3EAB-153981AEE1A7}"/>
              </a:ext>
            </a:extLst>
          </p:cNvPr>
          <p:cNvGrpSpPr>
            <a:grpSpLocks/>
          </p:cNvGrpSpPr>
          <p:nvPr/>
        </p:nvGrpSpPr>
        <p:grpSpPr bwMode="auto">
          <a:xfrm>
            <a:off x="997786" y="1737662"/>
            <a:ext cx="182562" cy="182562"/>
            <a:chOff x="1239" y="1515"/>
            <a:chExt cx="115" cy="115"/>
          </a:xfrm>
          <a:solidFill>
            <a:schemeClr val="tx2">
              <a:lumMod val="60000"/>
              <a:lumOff val="40000"/>
            </a:schemeClr>
          </a:solidFill>
        </p:grpSpPr>
        <p:sp>
          <p:nvSpPr>
            <p:cNvPr id="18" name="AutoShape 4">
              <a:extLst>
                <a:ext uri="{FF2B5EF4-FFF2-40B4-BE49-F238E27FC236}">
                  <a16:creationId xmlns:a16="http://schemas.microsoft.com/office/drawing/2014/main" id="{E206ED3C-64A3-11FC-7D38-9A12A4A68D95}"/>
                </a:ext>
              </a:extLst>
            </p:cNvPr>
            <p:cNvSpPr>
              <a:spLocks noChangeArrowheads="1"/>
            </p:cNvSpPr>
            <p:nvPr/>
          </p:nvSpPr>
          <p:spPr bwMode="gray">
            <a:xfrm rot="2700000">
              <a:off x="1239" y="1515"/>
              <a:ext cx="115" cy="115"/>
            </a:xfrm>
            <a:prstGeom prst="rtTriangle">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5">
              <a:extLst>
                <a:ext uri="{FF2B5EF4-FFF2-40B4-BE49-F238E27FC236}">
                  <a16:creationId xmlns:a16="http://schemas.microsoft.com/office/drawing/2014/main" id="{83D5B589-0CF3-9CAD-1CE8-49D3E23138BB}"/>
                </a:ext>
              </a:extLst>
            </p:cNvPr>
            <p:cNvSpPr>
              <a:spLocks noChangeArrowheads="1"/>
            </p:cNvSpPr>
            <p:nvPr/>
          </p:nvSpPr>
          <p:spPr bwMode="gray">
            <a:xfrm rot="18900000" flipH="1">
              <a:off x="1239" y="1515"/>
              <a:ext cx="115" cy="115"/>
            </a:xfrm>
            <a:prstGeom prst="rtTriangle">
              <a:avLst/>
            </a:prstGeom>
            <a:grp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 name="Group 3">
            <a:extLst>
              <a:ext uri="{FF2B5EF4-FFF2-40B4-BE49-F238E27FC236}">
                <a16:creationId xmlns:a16="http://schemas.microsoft.com/office/drawing/2014/main" id="{12601238-8BD8-7462-22F8-CA41E664C888}"/>
              </a:ext>
            </a:extLst>
          </p:cNvPr>
          <p:cNvGrpSpPr>
            <a:grpSpLocks/>
          </p:cNvGrpSpPr>
          <p:nvPr/>
        </p:nvGrpSpPr>
        <p:grpSpPr bwMode="auto">
          <a:xfrm>
            <a:off x="997786" y="3074322"/>
            <a:ext cx="182562" cy="182562"/>
            <a:chOff x="1239" y="1515"/>
            <a:chExt cx="115" cy="115"/>
          </a:xfrm>
          <a:solidFill>
            <a:schemeClr val="tx2">
              <a:lumMod val="60000"/>
              <a:lumOff val="40000"/>
            </a:schemeClr>
          </a:solidFill>
        </p:grpSpPr>
        <p:sp>
          <p:nvSpPr>
            <p:cNvPr id="21" name="AutoShape 4">
              <a:extLst>
                <a:ext uri="{FF2B5EF4-FFF2-40B4-BE49-F238E27FC236}">
                  <a16:creationId xmlns:a16="http://schemas.microsoft.com/office/drawing/2014/main" id="{133D4D59-973E-E6B8-7158-BF6C3875FB7C}"/>
                </a:ext>
              </a:extLst>
            </p:cNvPr>
            <p:cNvSpPr>
              <a:spLocks noChangeArrowheads="1"/>
            </p:cNvSpPr>
            <p:nvPr/>
          </p:nvSpPr>
          <p:spPr bwMode="gray">
            <a:xfrm rot="2700000">
              <a:off x="1239" y="1515"/>
              <a:ext cx="115" cy="115"/>
            </a:xfrm>
            <a:prstGeom prst="rtTriangle">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5">
              <a:extLst>
                <a:ext uri="{FF2B5EF4-FFF2-40B4-BE49-F238E27FC236}">
                  <a16:creationId xmlns:a16="http://schemas.microsoft.com/office/drawing/2014/main" id="{CC106AA4-A145-ACC2-D952-697D28993B8B}"/>
                </a:ext>
              </a:extLst>
            </p:cNvPr>
            <p:cNvSpPr>
              <a:spLocks noChangeArrowheads="1"/>
            </p:cNvSpPr>
            <p:nvPr/>
          </p:nvSpPr>
          <p:spPr bwMode="gray">
            <a:xfrm rot="18900000" flipH="1">
              <a:off x="1239" y="1515"/>
              <a:ext cx="115" cy="115"/>
            </a:xfrm>
            <a:prstGeom prst="rtTriangle">
              <a:avLst/>
            </a:prstGeom>
            <a:grp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23" name="Straight Connector 22">
            <a:extLst>
              <a:ext uri="{FF2B5EF4-FFF2-40B4-BE49-F238E27FC236}">
                <a16:creationId xmlns:a16="http://schemas.microsoft.com/office/drawing/2014/main" id="{11B9A7E9-E85B-E950-35D9-E4E546F597D6}"/>
              </a:ext>
            </a:extLst>
          </p:cNvPr>
          <p:cNvCxnSpPr>
            <a:cxnSpLocks/>
          </p:cNvCxnSpPr>
          <p:nvPr/>
        </p:nvCxnSpPr>
        <p:spPr>
          <a:xfrm>
            <a:off x="918259" y="2955089"/>
            <a:ext cx="5509371" cy="0"/>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Rectangle 25">
            <a:extLst>
              <a:ext uri="{FF2B5EF4-FFF2-40B4-BE49-F238E27FC236}">
                <a16:creationId xmlns:a16="http://schemas.microsoft.com/office/drawing/2014/main" id="{CFA9943D-2298-03AD-4A1B-BB197A41884C}"/>
              </a:ext>
            </a:extLst>
          </p:cNvPr>
          <p:cNvSpPr/>
          <p:nvPr/>
        </p:nvSpPr>
        <p:spPr>
          <a:xfrm>
            <a:off x="814430" y="938749"/>
            <a:ext cx="5492149" cy="602620"/>
          </a:xfrm>
          <a:prstGeom prst="rect">
            <a:avLst/>
          </a:prstGeom>
        </p:spPr>
        <p:txBody>
          <a:bodyPr wrap="square">
            <a:spAutoFit/>
          </a:bodyPr>
          <a:lstStyle/>
          <a:p>
            <a:pPr algn="ctr"/>
            <a:r>
              <a:rPr lang="mn-MN" sz="1600" dirty="0">
                <a:solidFill>
                  <a:srgbClr val="002060"/>
                </a:solidFill>
                <a:latin typeface="Times New Roman" panose="02020603050405020304" pitchFamily="18" charset="0"/>
                <a:cs typeface="Times New Roman" panose="02020603050405020304" pitchFamily="18" charset="0"/>
              </a:rPr>
              <a:t>БАЙГУУЛЛАГЫН ҮЙЛ АЖИЛЛАГААНЫ </a:t>
            </a:r>
          </a:p>
          <a:p>
            <a:pPr algn="ctr"/>
            <a:r>
              <a:rPr lang="mn-MN" sz="1600" dirty="0">
                <a:solidFill>
                  <a:srgbClr val="002060"/>
                </a:solidFill>
                <a:latin typeface="Times New Roman" panose="02020603050405020304" pitchFamily="18" charset="0"/>
                <a:cs typeface="Times New Roman" panose="02020603050405020304" pitchFamily="18" charset="0"/>
              </a:rPr>
              <a:t>ОНЦЛОХ ЗАРИМ АЖИЛ</a:t>
            </a:r>
            <a:endParaRPr lang="en-US" sz="1600" dirty="0">
              <a:solidFill>
                <a:srgbClr val="002060"/>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A2E1B06F-E6DB-D58F-6CB3-89454EAFCFD4}"/>
              </a:ext>
            </a:extLst>
          </p:cNvPr>
          <p:cNvSpPr txBox="1"/>
          <p:nvPr/>
        </p:nvSpPr>
        <p:spPr>
          <a:xfrm>
            <a:off x="3842857" y="6923962"/>
            <a:ext cx="2653795" cy="1919693"/>
          </a:xfrm>
          <a:prstGeom prst="rect">
            <a:avLst/>
          </a:prstGeom>
          <a:noFill/>
        </p:spPr>
        <p:txBody>
          <a:bodyPr wrap="square">
            <a:spAutoFit/>
          </a:bodyPr>
          <a:lstStyle/>
          <a:p>
            <a:pPr algn="just">
              <a:lnSpc>
                <a:spcPct val="107000"/>
              </a:lnSpc>
              <a:spcAft>
                <a:spcPts val="800"/>
              </a:spcAft>
            </a:pPr>
            <a:r>
              <a:rPr lang="mn-Mong-MN" sz="1400" kern="1200" dirty="0">
                <a:solidFill>
                  <a:schemeClr val="accent1">
                    <a:lumMod val="50000"/>
                  </a:schemeClr>
                </a:solidFill>
                <a:effectLst/>
                <a:latin typeface="Arial" panose="020B0604020202020204" pitchFamily="34" charset="0"/>
                <a:ea typeface="Calibri" panose="020F0502020204030204" pitchFamily="34" charset="0"/>
                <a:cs typeface="Mongolian Baiti" panose="03000500000000000000" pitchFamily="66" charset="0"/>
              </a:rPr>
              <a:t>“</a:t>
            </a:r>
            <a:r>
              <a:rPr lang="en-US" sz="1400" kern="12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Хөгжлийн</a:t>
            </a:r>
            <a:r>
              <a:rPr lang="en-US" sz="1400" kern="12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kern="12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бэрхшээлтэй</a:t>
            </a:r>
            <a:r>
              <a:rPr lang="en-US" sz="1400" kern="12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kern="12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иргэдийн</a:t>
            </a:r>
            <a:r>
              <a:rPr lang="en-US" sz="1400" kern="12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kern="12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хөдөлмөр</a:t>
            </a:r>
            <a:r>
              <a:rPr lang="en-US" sz="1400" kern="12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kern="12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эрхлэлтийг</a:t>
            </a:r>
            <a:r>
              <a:rPr lang="en-US" sz="1400" kern="12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kern="12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дэмжих</a:t>
            </a:r>
            <a:r>
              <a:rPr lang="en-US" sz="1400" kern="12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kern="12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үйл</a:t>
            </a:r>
            <a:r>
              <a:rPr lang="en-US" sz="1400" kern="12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kern="12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ажиллагаа</a:t>
            </a:r>
            <a:r>
              <a:rPr lang="mn-Mong-MN" sz="1400" kern="1200" dirty="0">
                <a:solidFill>
                  <a:schemeClr val="accent1">
                    <a:lumMod val="50000"/>
                  </a:schemeClr>
                </a:solidFill>
                <a:effectLst/>
                <a:latin typeface="Arial" panose="020B0604020202020204" pitchFamily="34" charset="0"/>
                <a:ea typeface="Calibri" panose="020F0502020204030204" pitchFamily="34" charset="0"/>
                <a:cs typeface="Mongolian Baiti" panose="03000500000000000000" pitchFamily="66" charset="0"/>
              </a:rPr>
              <a:t>”-</a:t>
            </a:r>
            <a:r>
              <a:rPr lang="en-US" sz="1400" kern="12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ны</a:t>
            </a:r>
            <a:r>
              <a:rPr lang="en-US" sz="1400" kern="12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kern="12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санхүүгийн</a:t>
            </a:r>
            <a:r>
              <a:rPr lang="en-US" sz="1400" kern="12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kern="12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дэмжлэгт</a:t>
            </a:r>
            <a:r>
              <a:rPr lang="en-US" sz="1400" kern="12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kern="12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хамрагдсан</a:t>
            </a:r>
            <a:r>
              <a:rPr lang="en-US" sz="1400" kern="12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kern="12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байгууллагуудын</a:t>
            </a:r>
            <a:r>
              <a:rPr lang="en-US" sz="1400" kern="12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kern="12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мэдээллийг</a:t>
            </a:r>
            <a:r>
              <a:rPr lang="en-US" sz="1400" kern="12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mn-MN" sz="1400" kern="12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r>
              <a:rPr lang="en-US" sz="1400" kern="12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Ejob</a:t>
            </a:r>
            <a:r>
              <a:rPr lang="mn-MN" sz="1400" kern="12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r>
              <a:rPr lang="en-US" sz="1400" kern="12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kern="12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программд</a:t>
            </a:r>
            <a:r>
              <a:rPr lang="en-US" sz="1400" kern="12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kern="12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оруулах</a:t>
            </a:r>
            <a:r>
              <a:rPr lang="mn-MN" sz="1400" kern="12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ажлыг хийж эхлээд байна.</a:t>
            </a:r>
            <a:endPar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29" name="Group 3">
            <a:extLst>
              <a:ext uri="{FF2B5EF4-FFF2-40B4-BE49-F238E27FC236}">
                <a16:creationId xmlns:a16="http://schemas.microsoft.com/office/drawing/2014/main" id="{55F2C7FE-117B-C648-635D-F00E20F994CF}"/>
              </a:ext>
            </a:extLst>
          </p:cNvPr>
          <p:cNvGrpSpPr>
            <a:grpSpLocks/>
          </p:cNvGrpSpPr>
          <p:nvPr/>
        </p:nvGrpSpPr>
        <p:grpSpPr bwMode="auto">
          <a:xfrm>
            <a:off x="3518189" y="7687359"/>
            <a:ext cx="182562" cy="182562"/>
            <a:chOff x="1239" y="1515"/>
            <a:chExt cx="115" cy="115"/>
          </a:xfrm>
          <a:solidFill>
            <a:schemeClr val="tx2">
              <a:lumMod val="60000"/>
              <a:lumOff val="40000"/>
            </a:schemeClr>
          </a:solidFill>
        </p:grpSpPr>
        <p:sp>
          <p:nvSpPr>
            <p:cNvPr id="30" name="AutoShape 4">
              <a:extLst>
                <a:ext uri="{FF2B5EF4-FFF2-40B4-BE49-F238E27FC236}">
                  <a16:creationId xmlns:a16="http://schemas.microsoft.com/office/drawing/2014/main" id="{87D58ECD-71D8-E97F-E232-90A5439C39D9}"/>
                </a:ext>
              </a:extLst>
            </p:cNvPr>
            <p:cNvSpPr>
              <a:spLocks noChangeArrowheads="1"/>
            </p:cNvSpPr>
            <p:nvPr/>
          </p:nvSpPr>
          <p:spPr bwMode="gray">
            <a:xfrm rot="2700000">
              <a:off x="1239" y="1515"/>
              <a:ext cx="115" cy="115"/>
            </a:xfrm>
            <a:prstGeom prst="rtTriangle">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AutoShape 5">
              <a:extLst>
                <a:ext uri="{FF2B5EF4-FFF2-40B4-BE49-F238E27FC236}">
                  <a16:creationId xmlns:a16="http://schemas.microsoft.com/office/drawing/2014/main" id="{24801F10-0D30-318E-4734-69D5610962D2}"/>
                </a:ext>
              </a:extLst>
            </p:cNvPr>
            <p:cNvSpPr>
              <a:spLocks noChangeArrowheads="1"/>
            </p:cNvSpPr>
            <p:nvPr/>
          </p:nvSpPr>
          <p:spPr bwMode="gray">
            <a:xfrm rot="18900000" flipH="1">
              <a:off x="1239" y="1515"/>
              <a:ext cx="115" cy="115"/>
            </a:xfrm>
            <a:prstGeom prst="rtTriangle">
              <a:avLst/>
            </a:prstGeom>
            <a:grp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 name="Group 3">
            <a:extLst>
              <a:ext uri="{FF2B5EF4-FFF2-40B4-BE49-F238E27FC236}">
                <a16:creationId xmlns:a16="http://schemas.microsoft.com/office/drawing/2014/main" id="{BDE70F65-9BBC-B1A9-DC01-74E7A58D65EF}"/>
              </a:ext>
            </a:extLst>
          </p:cNvPr>
          <p:cNvGrpSpPr>
            <a:grpSpLocks/>
          </p:cNvGrpSpPr>
          <p:nvPr/>
        </p:nvGrpSpPr>
        <p:grpSpPr bwMode="auto">
          <a:xfrm>
            <a:off x="3516830" y="6995949"/>
            <a:ext cx="182562" cy="182562"/>
            <a:chOff x="1239" y="1515"/>
            <a:chExt cx="115" cy="115"/>
          </a:xfrm>
          <a:solidFill>
            <a:schemeClr val="tx2">
              <a:lumMod val="60000"/>
              <a:lumOff val="40000"/>
            </a:schemeClr>
          </a:solidFill>
        </p:grpSpPr>
        <p:sp>
          <p:nvSpPr>
            <p:cNvPr id="33" name="AutoShape 4">
              <a:extLst>
                <a:ext uri="{FF2B5EF4-FFF2-40B4-BE49-F238E27FC236}">
                  <a16:creationId xmlns:a16="http://schemas.microsoft.com/office/drawing/2014/main" id="{1C4C5ADE-4EA3-FAFC-E9A2-4B20A49B3885}"/>
                </a:ext>
              </a:extLst>
            </p:cNvPr>
            <p:cNvSpPr>
              <a:spLocks noChangeArrowheads="1"/>
            </p:cNvSpPr>
            <p:nvPr/>
          </p:nvSpPr>
          <p:spPr bwMode="gray">
            <a:xfrm rot="2700000">
              <a:off x="1239" y="1515"/>
              <a:ext cx="115" cy="115"/>
            </a:xfrm>
            <a:prstGeom prst="rtTriangle">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AutoShape 5">
              <a:extLst>
                <a:ext uri="{FF2B5EF4-FFF2-40B4-BE49-F238E27FC236}">
                  <a16:creationId xmlns:a16="http://schemas.microsoft.com/office/drawing/2014/main" id="{81FC9EE8-08F2-DC4F-2AB4-F7F108524142}"/>
                </a:ext>
              </a:extLst>
            </p:cNvPr>
            <p:cNvSpPr>
              <a:spLocks noChangeArrowheads="1"/>
            </p:cNvSpPr>
            <p:nvPr/>
          </p:nvSpPr>
          <p:spPr bwMode="gray">
            <a:xfrm rot="18900000" flipH="1">
              <a:off x="1239" y="1515"/>
              <a:ext cx="115" cy="115"/>
            </a:xfrm>
            <a:prstGeom prst="rtTriangle">
              <a:avLst/>
            </a:prstGeom>
            <a:grp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 name="Group 3">
            <a:extLst>
              <a:ext uri="{FF2B5EF4-FFF2-40B4-BE49-F238E27FC236}">
                <a16:creationId xmlns:a16="http://schemas.microsoft.com/office/drawing/2014/main" id="{637500BE-8F83-94AB-3F4A-6E17E2E76EC8}"/>
              </a:ext>
            </a:extLst>
          </p:cNvPr>
          <p:cNvGrpSpPr>
            <a:grpSpLocks/>
          </p:cNvGrpSpPr>
          <p:nvPr/>
        </p:nvGrpSpPr>
        <p:grpSpPr bwMode="auto">
          <a:xfrm>
            <a:off x="3541593" y="8538243"/>
            <a:ext cx="182562" cy="182562"/>
            <a:chOff x="1239" y="1515"/>
            <a:chExt cx="115" cy="115"/>
          </a:xfrm>
          <a:solidFill>
            <a:schemeClr val="tx2">
              <a:lumMod val="60000"/>
              <a:lumOff val="40000"/>
            </a:schemeClr>
          </a:solidFill>
        </p:grpSpPr>
        <p:sp>
          <p:nvSpPr>
            <p:cNvPr id="36" name="AutoShape 4">
              <a:extLst>
                <a:ext uri="{FF2B5EF4-FFF2-40B4-BE49-F238E27FC236}">
                  <a16:creationId xmlns:a16="http://schemas.microsoft.com/office/drawing/2014/main" id="{4018C879-6EE5-C8F0-791E-31932A730D5D}"/>
                </a:ext>
              </a:extLst>
            </p:cNvPr>
            <p:cNvSpPr>
              <a:spLocks noChangeArrowheads="1"/>
            </p:cNvSpPr>
            <p:nvPr/>
          </p:nvSpPr>
          <p:spPr bwMode="gray">
            <a:xfrm rot="2700000">
              <a:off x="1239" y="1515"/>
              <a:ext cx="115" cy="115"/>
            </a:xfrm>
            <a:prstGeom prst="rtTriangle">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AutoShape 5">
              <a:extLst>
                <a:ext uri="{FF2B5EF4-FFF2-40B4-BE49-F238E27FC236}">
                  <a16:creationId xmlns:a16="http://schemas.microsoft.com/office/drawing/2014/main" id="{ED6F530A-64FC-40A4-E456-A41C69EB6DF9}"/>
                </a:ext>
              </a:extLst>
            </p:cNvPr>
            <p:cNvSpPr>
              <a:spLocks noChangeArrowheads="1"/>
            </p:cNvSpPr>
            <p:nvPr/>
          </p:nvSpPr>
          <p:spPr bwMode="gray">
            <a:xfrm rot="18900000" flipH="1">
              <a:off x="1239" y="1515"/>
              <a:ext cx="115" cy="115"/>
            </a:xfrm>
            <a:prstGeom prst="rtTriangle">
              <a:avLst/>
            </a:prstGeom>
            <a:grp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38" name="Straight Connector 37">
            <a:extLst>
              <a:ext uri="{FF2B5EF4-FFF2-40B4-BE49-F238E27FC236}">
                <a16:creationId xmlns:a16="http://schemas.microsoft.com/office/drawing/2014/main" id="{C565E723-2501-EA01-4D51-775699AC1319}"/>
              </a:ext>
            </a:extLst>
          </p:cNvPr>
          <p:cNvCxnSpPr>
            <a:cxnSpLocks/>
          </p:cNvCxnSpPr>
          <p:nvPr/>
        </p:nvCxnSpPr>
        <p:spPr>
          <a:xfrm>
            <a:off x="771453" y="6563275"/>
            <a:ext cx="5509371" cy="0"/>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B2682F9A-1C04-205C-04D4-862D7917BDEE}"/>
              </a:ext>
            </a:extLst>
          </p:cNvPr>
          <p:cNvCxnSpPr>
            <a:cxnSpLocks/>
          </p:cNvCxnSpPr>
          <p:nvPr/>
        </p:nvCxnSpPr>
        <p:spPr>
          <a:xfrm>
            <a:off x="3385813" y="6696138"/>
            <a:ext cx="13673" cy="2342433"/>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a:extLst>
              <a:ext uri="{FF2B5EF4-FFF2-40B4-BE49-F238E27FC236}">
                <a16:creationId xmlns:a16="http://schemas.microsoft.com/office/drawing/2014/main" id="{3DB85225-6C4A-E0C8-A544-141B634E273D}"/>
              </a:ext>
            </a:extLst>
          </p:cNvPr>
          <p:cNvCxnSpPr>
            <a:cxnSpLocks/>
          </p:cNvCxnSpPr>
          <p:nvPr/>
        </p:nvCxnSpPr>
        <p:spPr>
          <a:xfrm flipH="1">
            <a:off x="3837862" y="6694858"/>
            <a:ext cx="15143" cy="2342433"/>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44" name="Группа 3">
            <a:extLst>
              <a:ext uri="{FF2B5EF4-FFF2-40B4-BE49-F238E27FC236}">
                <a16:creationId xmlns:a16="http://schemas.microsoft.com/office/drawing/2014/main" id="{1DE2D52C-D3FA-32D4-94B4-E747BCDF2540}"/>
              </a:ext>
            </a:extLst>
          </p:cNvPr>
          <p:cNvGrpSpPr>
            <a:grpSpLocks/>
          </p:cNvGrpSpPr>
          <p:nvPr/>
        </p:nvGrpSpPr>
        <p:grpSpPr bwMode="auto">
          <a:xfrm>
            <a:off x="721448" y="9347725"/>
            <a:ext cx="5711569" cy="258182"/>
            <a:chOff x="1398588" y="2222500"/>
            <a:chExt cx="6459537" cy="900113"/>
          </a:xfrm>
        </p:grpSpPr>
        <p:sp>
          <p:nvSpPr>
            <p:cNvPr id="45" name="Freeform 54">
              <a:extLst>
                <a:ext uri="{FF2B5EF4-FFF2-40B4-BE49-F238E27FC236}">
                  <a16:creationId xmlns:a16="http://schemas.microsoft.com/office/drawing/2014/main" id="{270A71A3-002C-D22F-C655-666539E24567}"/>
                </a:ext>
              </a:extLst>
            </p:cNvPr>
            <p:cNvSpPr>
              <a:spLocks noEditPoints="1"/>
            </p:cNvSpPr>
            <p:nvPr/>
          </p:nvSpPr>
          <p:spPr bwMode="auto">
            <a:xfrm>
              <a:off x="1398588" y="2222500"/>
              <a:ext cx="6459537" cy="900113"/>
            </a:xfrm>
            <a:custGeom>
              <a:avLst/>
              <a:gdLst>
                <a:gd name="T0" fmla="*/ 3600450 w 4069"/>
                <a:gd name="T1" fmla="*/ 708025 h 567"/>
                <a:gd name="T2" fmla="*/ 3600450 w 4069"/>
                <a:gd name="T3" fmla="*/ 192088 h 567"/>
                <a:gd name="T4" fmla="*/ 4110038 w 4069"/>
                <a:gd name="T5" fmla="*/ 192088 h 567"/>
                <a:gd name="T6" fmla="*/ 4110038 w 4069"/>
                <a:gd name="T7" fmla="*/ 708025 h 567"/>
                <a:gd name="T8" fmla="*/ 3600450 w 4069"/>
                <a:gd name="T9" fmla="*/ 708025 h 567"/>
                <a:gd name="T10" fmla="*/ 4276725 w 4069"/>
                <a:gd name="T11" fmla="*/ 708025 h 567"/>
                <a:gd name="T12" fmla="*/ 4276725 w 4069"/>
                <a:gd name="T13" fmla="*/ 192088 h 567"/>
                <a:gd name="T14" fmla="*/ 4800600 w 4069"/>
                <a:gd name="T15" fmla="*/ 192088 h 567"/>
                <a:gd name="T16" fmla="*/ 4800600 w 4069"/>
                <a:gd name="T17" fmla="*/ 708025 h 567"/>
                <a:gd name="T18" fmla="*/ 4276725 w 4069"/>
                <a:gd name="T19" fmla="*/ 708025 h 567"/>
                <a:gd name="T20" fmla="*/ 4965700 w 4069"/>
                <a:gd name="T21" fmla="*/ 708025 h 567"/>
                <a:gd name="T22" fmla="*/ 4965700 w 4069"/>
                <a:gd name="T23" fmla="*/ 192088 h 567"/>
                <a:gd name="T24" fmla="*/ 5476875 w 4069"/>
                <a:gd name="T25" fmla="*/ 192088 h 567"/>
                <a:gd name="T26" fmla="*/ 5476875 w 4069"/>
                <a:gd name="T27" fmla="*/ 708025 h 567"/>
                <a:gd name="T28" fmla="*/ 4965700 w 4069"/>
                <a:gd name="T29" fmla="*/ 708025 h 567"/>
                <a:gd name="T30" fmla="*/ 5654675 w 4069"/>
                <a:gd name="T31" fmla="*/ 708025 h 567"/>
                <a:gd name="T32" fmla="*/ 5654675 w 4069"/>
                <a:gd name="T33" fmla="*/ 192088 h 567"/>
                <a:gd name="T34" fmla="*/ 6165850 w 4069"/>
                <a:gd name="T35" fmla="*/ 192088 h 567"/>
                <a:gd name="T36" fmla="*/ 6165850 w 4069"/>
                <a:gd name="T37" fmla="*/ 708025 h 567"/>
                <a:gd name="T38" fmla="*/ 5654675 w 4069"/>
                <a:gd name="T39" fmla="*/ 708025 h 567"/>
                <a:gd name="T40" fmla="*/ 6459538 w 4069"/>
                <a:gd name="T41" fmla="*/ 0 h 567"/>
                <a:gd name="T42" fmla="*/ 0 w 4069"/>
                <a:gd name="T43" fmla="*/ 0 h 567"/>
                <a:gd name="T44" fmla="*/ 0 w 4069"/>
                <a:gd name="T45" fmla="*/ 900113 h 567"/>
                <a:gd name="T46" fmla="*/ 6459538 w 4069"/>
                <a:gd name="T47" fmla="*/ 900113 h 567"/>
                <a:gd name="T48" fmla="*/ 6459538 w 4069"/>
                <a:gd name="T49" fmla="*/ 0 h 5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69" h="567">
                  <a:moveTo>
                    <a:pt x="2268" y="446"/>
                  </a:moveTo>
                  <a:lnTo>
                    <a:pt x="2268" y="121"/>
                  </a:lnTo>
                  <a:lnTo>
                    <a:pt x="2589" y="121"/>
                  </a:lnTo>
                  <a:lnTo>
                    <a:pt x="2589" y="446"/>
                  </a:lnTo>
                  <a:lnTo>
                    <a:pt x="2268" y="446"/>
                  </a:lnTo>
                  <a:moveTo>
                    <a:pt x="2694" y="446"/>
                  </a:moveTo>
                  <a:lnTo>
                    <a:pt x="2694" y="121"/>
                  </a:lnTo>
                  <a:lnTo>
                    <a:pt x="3024" y="121"/>
                  </a:lnTo>
                  <a:lnTo>
                    <a:pt x="3024" y="446"/>
                  </a:lnTo>
                  <a:lnTo>
                    <a:pt x="2694" y="446"/>
                  </a:lnTo>
                  <a:moveTo>
                    <a:pt x="3128" y="446"/>
                  </a:moveTo>
                  <a:lnTo>
                    <a:pt x="3128" y="121"/>
                  </a:lnTo>
                  <a:lnTo>
                    <a:pt x="3450" y="121"/>
                  </a:lnTo>
                  <a:lnTo>
                    <a:pt x="3450" y="446"/>
                  </a:lnTo>
                  <a:lnTo>
                    <a:pt x="3128" y="446"/>
                  </a:lnTo>
                  <a:moveTo>
                    <a:pt x="3562" y="446"/>
                  </a:moveTo>
                  <a:lnTo>
                    <a:pt x="3562" y="121"/>
                  </a:lnTo>
                  <a:lnTo>
                    <a:pt x="3884" y="121"/>
                  </a:lnTo>
                  <a:lnTo>
                    <a:pt x="3884" y="446"/>
                  </a:lnTo>
                  <a:lnTo>
                    <a:pt x="3562" y="446"/>
                  </a:lnTo>
                  <a:moveTo>
                    <a:pt x="4069" y="0"/>
                  </a:moveTo>
                  <a:lnTo>
                    <a:pt x="0" y="0"/>
                  </a:lnTo>
                  <a:lnTo>
                    <a:pt x="0" y="567"/>
                  </a:lnTo>
                  <a:lnTo>
                    <a:pt x="4069" y="567"/>
                  </a:lnTo>
                  <a:lnTo>
                    <a:pt x="4069" y="0"/>
                  </a:lnTo>
                </a:path>
              </a:pathLst>
            </a:custGeom>
            <a:solidFill>
              <a:schemeClr val="accent3">
                <a:lumMod val="20000"/>
                <a:lumOff val="80000"/>
              </a:schemeClr>
            </a:solidFill>
            <a:ln>
              <a:noFill/>
            </a:ln>
          </p:spPr>
          <p:txBody>
            <a:bodyPr/>
            <a:lstStyle/>
            <a:p>
              <a:pPr>
                <a:defRPr/>
              </a:pPr>
              <a:endParaRPr lang="ru-RU">
                <a:cs typeface="+mn-cs"/>
              </a:endParaRPr>
            </a:p>
          </p:txBody>
        </p:sp>
        <p:sp>
          <p:nvSpPr>
            <p:cNvPr id="46" name="Rectangle 59">
              <a:extLst>
                <a:ext uri="{FF2B5EF4-FFF2-40B4-BE49-F238E27FC236}">
                  <a16:creationId xmlns:a16="http://schemas.microsoft.com/office/drawing/2014/main" id="{A72D9209-E9B8-AF7C-5E8C-AE31B81B2133}"/>
                </a:ext>
              </a:extLst>
            </p:cNvPr>
            <p:cNvSpPr>
              <a:spLocks noChangeArrowheads="1"/>
            </p:cNvSpPr>
            <p:nvPr/>
          </p:nvSpPr>
          <p:spPr bwMode="auto">
            <a:xfrm>
              <a:off x="1590675" y="2414588"/>
              <a:ext cx="509588" cy="515937"/>
            </a:xfrm>
            <a:prstGeom prst="rect">
              <a:avLst/>
            </a:prstGeom>
            <a:solidFill>
              <a:schemeClr val="accent1">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47" name="Rectangle 60">
              <a:extLst>
                <a:ext uri="{FF2B5EF4-FFF2-40B4-BE49-F238E27FC236}">
                  <a16:creationId xmlns:a16="http://schemas.microsoft.com/office/drawing/2014/main" id="{61145E35-8778-40B6-2C05-E6C16965E858}"/>
                </a:ext>
              </a:extLst>
            </p:cNvPr>
            <p:cNvSpPr>
              <a:spLocks noChangeArrowheads="1"/>
            </p:cNvSpPr>
            <p:nvPr/>
          </p:nvSpPr>
          <p:spPr bwMode="auto">
            <a:xfrm>
              <a:off x="2279650" y="2414588"/>
              <a:ext cx="511175" cy="515937"/>
            </a:xfrm>
            <a:prstGeom prst="rect">
              <a:avLst/>
            </a:prstGeom>
            <a:solidFill>
              <a:schemeClr val="accent1">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48" name="Rectangle 61">
              <a:extLst>
                <a:ext uri="{FF2B5EF4-FFF2-40B4-BE49-F238E27FC236}">
                  <a16:creationId xmlns:a16="http://schemas.microsoft.com/office/drawing/2014/main" id="{9DFC4C26-8793-C66F-3A26-430E11E3D027}"/>
                </a:ext>
              </a:extLst>
            </p:cNvPr>
            <p:cNvSpPr>
              <a:spLocks noChangeArrowheads="1"/>
            </p:cNvSpPr>
            <p:nvPr/>
          </p:nvSpPr>
          <p:spPr bwMode="auto">
            <a:xfrm>
              <a:off x="2955925" y="2414588"/>
              <a:ext cx="511175" cy="515937"/>
            </a:xfrm>
            <a:prstGeom prst="rect">
              <a:avLst/>
            </a:prstGeom>
            <a:solidFill>
              <a:schemeClr val="accent1">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49" name="Rectangle 62">
              <a:extLst>
                <a:ext uri="{FF2B5EF4-FFF2-40B4-BE49-F238E27FC236}">
                  <a16:creationId xmlns:a16="http://schemas.microsoft.com/office/drawing/2014/main" id="{06552920-BECA-8B8E-CEDC-E5794061C36F}"/>
                </a:ext>
              </a:extLst>
            </p:cNvPr>
            <p:cNvSpPr>
              <a:spLocks noChangeArrowheads="1"/>
            </p:cNvSpPr>
            <p:nvPr/>
          </p:nvSpPr>
          <p:spPr bwMode="auto">
            <a:xfrm>
              <a:off x="3632200" y="2414588"/>
              <a:ext cx="511175" cy="515937"/>
            </a:xfrm>
            <a:prstGeom prst="rect">
              <a:avLst/>
            </a:prstGeom>
            <a:solidFill>
              <a:schemeClr val="accent1">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50" name="Rectangle 63">
              <a:extLst>
                <a:ext uri="{FF2B5EF4-FFF2-40B4-BE49-F238E27FC236}">
                  <a16:creationId xmlns:a16="http://schemas.microsoft.com/office/drawing/2014/main" id="{EB0F6261-B41D-C2C4-0B34-BABEAF97F8CB}"/>
                </a:ext>
              </a:extLst>
            </p:cNvPr>
            <p:cNvSpPr>
              <a:spLocks noChangeArrowheads="1"/>
            </p:cNvSpPr>
            <p:nvPr/>
          </p:nvSpPr>
          <p:spPr bwMode="auto">
            <a:xfrm>
              <a:off x="4322763" y="2414588"/>
              <a:ext cx="509587" cy="515937"/>
            </a:xfrm>
            <a:prstGeom prst="rect">
              <a:avLst/>
            </a:prstGeom>
            <a:solidFill>
              <a:schemeClr val="accent1">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51" name="Rectangle 64">
              <a:extLst>
                <a:ext uri="{FF2B5EF4-FFF2-40B4-BE49-F238E27FC236}">
                  <a16:creationId xmlns:a16="http://schemas.microsoft.com/office/drawing/2014/main" id="{7BA45676-25D5-BC85-9144-9FF16EF9EC6F}"/>
                </a:ext>
              </a:extLst>
            </p:cNvPr>
            <p:cNvSpPr>
              <a:spLocks noChangeArrowheads="1"/>
            </p:cNvSpPr>
            <p:nvPr/>
          </p:nvSpPr>
          <p:spPr bwMode="auto">
            <a:xfrm>
              <a:off x="4999038" y="2414588"/>
              <a:ext cx="509587" cy="515937"/>
            </a:xfrm>
            <a:prstGeom prst="rect">
              <a:avLst/>
            </a:prstGeom>
            <a:solidFill>
              <a:schemeClr val="accent2">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52" name="Rectangle 65">
              <a:extLst>
                <a:ext uri="{FF2B5EF4-FFF2-40B4-BE49-F238E27FC236}">
                  <a16:creationId xmlns:a16="http://schemas.microsoft.com/office/drawing/2014/main" id="{37E36D32-51F5-3A10-2D7A-D7EB33CEA81B}"/>
                </a:ext>
              </a:extLst>
            </p:cNvPr>
            <p:cNvSpPr>
              <a:spLocks noChangeArrowheads="1"/>
            </p:cNvSpPr>
            <p:nvPr/>
          </p:nvSpPr>
          <p:spPr bwMode="auto">
            <a:xfrm>
              <a:off x="4999038" y="2414588"/>
              <a:ext cx="509587"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p>
          </p:txBody>
        </p:sp>
        <p:sp>
          <p:nvSpPr>
            <p:cNvPr id="53" name="Rectangle 78">
              <a:extLst>
                <a:ext uri="{FF2B5EF4-FFF2-40B4-BE49-F238E27FC236}">
                  <a16:creationId xmlns:a16="http://schemas.microsoft.com/office/drawing/2014/main" id="{A1429801-E9A6-4963-C8C2-83B77770DFBC}"/>
                </a:ext>
              </a:extLst>
            </p:cNvPr>
            <p:cNvSpPr>
              <a:spLocks noChangeArrowheads="1"/>
            </p:cNvSpPr>
            <p:nvPr/>
          </p:nvSpPr>
          <p:spPr bwMode="auto">
            <a:xfrm>
              <a:off x="5675313" y="2414588"/>
              <a:ext cx="523875" cy="515937"/>
            </a:xfrm>
            <a:prstGeom prst="rect">
              <a:avLst/>
            </a:prstGeom>
            <a:solidFill>
              <a:schemeClr val="accent4">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54" name="Rectangle 79">
              <a:extLst>
                <a:ext uri="{FF2B5EF4-FFF2-40B4-BE49-F238E27FC236}">
                  <a16:creationId xmlns:a16="http://schemas.microsoft.com/office/drawing/2014/main" id="{90F05E1F-DBBA-40DC-9EA4-E9708407EAD0}"/>
                </a:ext>
              </a:extLst>
            </p:cNvPr>
            <p:cNvSpPr>
              <a:spLocks noChangeArrowheads="1"/>
            </p:cNvSpPr>
            <p:nvPr/>
          </p:nvSpPr>
          <p:spPr bwMode="auto">
            <a:xfrm>
              <a:off x="5675313" y="2414588"/>
              <a:ext cx="523875" cy="515937"/>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p>
          </p:txBody>
        </p:sp>
        <p:sp>
          <p:nvSpPr>
            <p:cNvPr id="55" name="Rectangle 83">
              <a:extLst>
                <a:ext uri="{FF2B5EF4-FFF2-40B4-BE49-F238E27FC236}">
                  <a16:creationId xmlns:a16="http://schemas.microsoft.com/office/drawing/2014/main" id="{1CFCC91E-CB4B-85B7-9663-55D61C8C81FB}"/>
                </a:ext>
              </a:extLst>
            </p:cNvPr>
            <p:cNvSpPr>
              <a:spLocks noChangeArrowheads="1"/>
            </p:cNvSpPr>
            <p:nvPr/>
          </p:nvSpPr>
          <p:spPr bwMode="auto">
            <a:xfrm>
              <a:off x="6364288" y="2414588"/>
              <a:ext cx="511175" cy="515937"/>
            </a:xfrm>
            <a:prstGeom prst="rect">
              <a:avLst/>
            </a:prstGeom>
            <a:solidFill>
              <a:schemeClr val="accent2">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56" name="Rectangle 84">
              <a:extLst>
                <a:ext uri="{FF2B5EF4-FFF2-40B4-BE49-F238E27FC236}">
                  <a16:creationId xmlns:a16="http://schemas.microsoft.com/office/drawing/2014/main" id="{FC6E6E69-8394-7ADC-E6F4-4774C6D8E3E2}"/>
                </a:ext>
              </a:extLst>
            </p:cNvPr>
            <p:cNvSpPr>
              <a:spLocks noChangeArrowheads="1"/>
            </p:cNvSpPr>
            <p:nvPr/>
          </p:nvSpPr>
          <p:spPr bwMode="auto">
            <a:xfrm>
              <a:off x="6364288" y="2414588"/>
              <a:ext cx="51117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p>
          </p:txBody>
        </p:sp>
        <p:sp>
          <p:nvSpPr>
            <p:cNvPr id="57" name="Rectangle 88">
              <a:extLst>
                <a:ext uri="{FF2B5EF4-FFF2-40B4-BE49-F238E27FC236}">
                  <a16:creationId xmlns:a16="http://schemas.microsoft.com/office/drawing/2014/main" id="{CE5F1A0F-BC7D-DBF4-4E99-65130FE9CC60}"/>
                </a:ext>
              </a:extLst>
            </p:cNvPr>
            <p:cNvSpPr>
              <a:spLocks noChangeArrowheads="1"/>
            </p:cNvSpPr>
            <p:nvPr/>
          </p:nvSpPr>
          <p:spPr bwMode="auto">
            <a:xfrm>
              <a:off x="7053263" y="2414588"/>
              <a:ext cx="511175" cy="515937"/>
            </a:xfrm>
            <a:prstGeom prst="rect">
              <a:avLst/>
            </a:prstGeom>
            <a:solidFill>
              <a:schemeClr val="accent2">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58" name="Rectangle 89">
              <a:extLst>
                <a:ext uri="{FF2B5EF4-FFF2-40B4-BE49-F238E27FC236}">
                  <a16:creationId xmlns:a16="http://schemas.microsoft.com/office/drawing/2014/main" id="{253914C1-B7F6-75E3-03C7-ABE0F9CECA2F}"/>
                </a:ext>
              </a:extLst>
            </p:cNvPr>
            <p:cNvSpPr>
              <a:spLocks noChangeArrowheads="1"/>
            </p:cNvSpPr>
            <p:nvPr/>
          </p:nvSpPr>
          <p:spPr bwMode="auto">
            <a:xfrm>
              <a:off x="7053263" y="2414588"/>
              <a:ext cx="51117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p>
          </p:txBody>
        </p:sp>
      </p:grpSp>
      <p:grpSp>
        <p:nvGrpSpPr>
          <p:cNvPr id="60" name="Group 3">
            <a:extLst>
              <a:ext uri="{FF2B5EF4-FFF2-40B4-BE49-F238E27FC236}">
                <a16:creationId xmlns:a16="http://schemas.microsoft.com/office/drawing/2014/main" id="{8F1E1D53-438B-DAD5-03ED-EAB380D03730}"/>
              </a:ext>
            </a:extLst>
          </p:cNvPr>
          <p:cNvGrpSpPr>
            <a:grpSpLocks/>
          </p:cNvGrpSpPr>
          <p:nvPr/>
        </p:nvGrpSpPr>
        <p:grpSpPr bwMode="auto">
          <a:xfrm>
            <a:off x="1002795" y="4269438"/>
            <a:ext cx="182562" cy="182562"/>
            <a:chOff x="1239" y="1515"/>
            <a:chExt cx="115" cy="115"/>
          </a:xfrm>
          <a:solidFill>
            <a:schemeClr val="tx2">
              <a:lumMod val="60000"/>
              <a:lumOff val="40000"/>
            </a:schemeClr>
          </a:solidFill>
        </p:grpSpPr>
        <p:sp>
          <p:nvSpPr>
            <p:cNvPr id="61" name="AutoShape 4">
              <a:extLst>
                <a:ext uri="{FF2B5EF4-FFF2-40B4-BE49-F238E27FC236}">
                  <a16:creationId xmlns:a16="http://schemas.microsoft.com/office/drawing/2014/main" id="{658E101A-3250-C085-C607-AB71A33D9D74}"/>
                </a:ext>
              </a:extLst>
            </p:cNvPr>
            <p:cNvSpPr>
              <a:spLocks noChangeArrowheads="1"/>
            </p:cNvSpPr>
            <p:nvPr/>
          </p:nvSpPr>
          <p:spPr bwMode="gray">
            <a:xfrm rot="2700000">
              <a:off x="1239" y="1515"/>
              <a:ext cx="115" cy="115"/>
            </a:xfrm>
            <a:prstGeom prst="rtTriangle">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AutoShape 5">
              <a:extLst>
                <a:ext uri="{FF2B5EF4-FFF2-40B4-BE49-F238E27FC236}">
                  <a16:creationId xmlns:a16="http://schemas.microsoft.com/office/drawing/2014/main" id="{E7AC2F42-0E99-34EC-6E79-FF3DB71A4E59}"/>
                </a:ext>
              </a:extLst>
            </p:cNvPr>
            <p:cNvSpPr>
              <a:spLocks noChangeArrowheads="1"/>
            </p:cNvSpPr>
            <p:nvPr/>
          </p:nvSpPr>
          <p:spPr bwMode="gray">
            <a:xfrm rot="18900000" flipH="1">
              <a:off x="1239" y="1515"/>
              <a:ext cx="115" cy="115"/>
            </a:xfrm>
            <a:prstGeom prst="rtTriangle">
              <a:avLst/>
            </a:prstGeom>
            <a:grp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 name="Rectangle 62">
            <a:extLst>
              <a:ext uri="{FF2B5EF4-FFF2-40B4-BE49-F238E27FC236}">
                <a16:creationId xmlns:a16="http://schemas.microsoft.com/office/drawing/2014/main" id="{89D304F6-C3F0-1420-97F9-B462A79E7E3C}"/>
              </a:ext>
            </a:extLst>
          </p:cNvPr>
          <p:cNvSpPr/>
          <p:nvPr/>
        </p:nvSpPr>
        <p:spPr>
          <a:xfrm>
            <a:off x="6280824" y="9569173"/>
            <a:ext cx="459940" cy="276999"/>
          </a:xfrm>
          <a:prstGeom prst="rect">
            <a:avLst/>
          </a:prstGeom>
        </p:spPr>
        <p:txBody>
          <a:bodyPr wrap="square">
            <a:spAutoFit/>
          </a:bodyPr>
          <a:lstStyle/>
          <a:p>
            <a:pPr algn="ctr" fontAlgn="ctr"/>
            <a:r>
              <a:rPr lang="mn-MN" sz="1200" b="1" dirty="0">
                <a:solidFill>
                  <a:schemeClr val="accent1">
                    <a:lumMod val="75000"/>
                  </a:schemeClr>
                </a:solidFill>
                <a:latin typeface="Times New Roman" panose="02020603050405020304" pitchFamily="18" charset="0"/>
                <a:cs typeface="Times New Roman" panose="02020603050405020304" pitchFamily="18" charset="0"/>
              </a:rPr>
              <a:t>1</a:t>
            </a:r>
            <a:r>
              <a:rPr lang="en-US" sz="1200" b="1" dirty="0">
                <a:solidFill>
                  <a:schemeClr val="accent1">
                    <a:lumMod val="75000"/>
                  </a:schemeClr>
                </a:solidFill>
                <a:latin typeface="Times New Roman" panose="02020603050405020304" pitchFamily="18" charset="0"/>
                <a:cs typeface="Times New Roman" panose="02020603050405020304" pitchFamily="18" charset="0"/>
              </a:rPr>
              <a:t>3</a:t>
            </a:r>
            <a:endParaRPr lang="mn-MN" sz="1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FAD6AEF-76B7-F695-497D-17FE48F01469}"/>
              </a:ext>
            </a:extLst>
          </p:cNvPr>
          <p:cNvSpPr txBox="1"/>
          <p:nvPr/>
        </p:nvSpPr>
        <p:spPr>
          <a:xfrm>
            <a:off x="656376" y="4244815"/>
            <a:ext cx="5891700" cy="2246769"/>
          </a:xfrm>
          <a:prstGeom prst="rect">
            <a:avLst/>
          </a:prstGeom>
          <a:noFill/>
        </p:spPr>
        <p:txBody>
          <a:bodyPr wrap="square">
            <a:spAutoFit/>
          </a:bodyPr>
          <a:lstStyle/>
          <a:p>
            <a:pPr algn="just"/>
            <a:r>
              <a:rPr lang="mn-MN" sz="14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А</a:t>
            </a:r>
            <a:r>
              <a:rPr lang="mn-MN"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жил идэвхтэй хайж байгаа хөгжлийн бэрхшээлтэй иргэдийг бүртгэх, ажилд зуучлах, ажлын байраар хангах, ажлын байрны захиалга авах, зөвлөгөө мэдээллээр хангах, Хөдөлмөрийн тухай хуулийн 144 дүгээр зүйл, Засгийн газрын 253 тогтоол </a:t>
            </a:r>
            <a:r>
              <a:rPr lang="mn-Mong-MN" sz="1400" dirty="0">
                <a:solidFill>
                  <a:schemeClr val="accent1">
                    <a:lumMod val="50000"/>
                  </a:schemeClr>
                </a:solidFill>
                <a:effectLst/>
                <a:latin typeface="Arial" panose="020B0604020202020204" pitchFamily="34" charset="0"/>
                <a:ea typeface="Times New Roman" panose="02020603050405020304" pitchFamily="18" charset="0"/>
                <a:cs typeface="Mongolian Baiti" panose="03000500000000000000" pitchFamily="66" charset="0"/>
              </a:rPr>
              <a:t>“</a:t>
            </a:r>
            <a:r>
              <a:rPr lang="mn-MN"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Хөгжлийн бэрхшээлтэй хүн ажиллуулаагүй орон тоо тутамд ногдох төлбөрийг хөнгөлөх, чөлөөлөх журам</a:t>
            </a:r>
            <a:r>
              <a:rPr lang="mn-Mong-MN" sz="1400" dirty="0">
                <a:solidFill>
                  <a:schemeClr val="accent1">
                    <a:lumMod val="50000"/>
                  </a:schemeClr>
                </a:solidFill>
                <a:effectLst/>
                <a:latin typeface="Arial" panose="020B0604020202020204" pitchFamily="34" charset="0"/>
                <a:ea typeface="Times New Roman" panose="02020603050405020304" pitchFamily="18" charset="0"/>
                <a:cs typeface="Mongolian Baiti" panose="03000500000000000000" pitchFamily="66" charset="0"/>
              </a:rPr>
              <a:t>”-</a:t>
            </a:r>
            <a:r>
              <a:rPr lang="mn-MN"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ыг ААНБ, хөгжлийн бэрхшээлтэй иргэдэд сурталчлан таниулах, хэрэгжилтэд хяналт тавих</a:t>
            </a:r>
            <a:r>
              <a:rPr lang="mn-MN" sz="14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Төрийн худалдан авах ажиллагааны цахим дэлгүүрт хөгжлийн бэрхшээлтэй иргэдийн үйлдвэрлэсэн бараа, бүтээгдэхүүнийг байршуулах зэрэг үр дүнтэй үйл ажиллагаануудыг дурьдаж болох юм.</a:t>
            </a:r>
            <a:endParaRPr lang="en-US" sz="14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F0E3825C-0D84-8D26-CA60-6D6A46F15DCC}"/>
              </a:ext>
            </a:extLst>
          </p:cNvPr>
          <p:cNvCxnSpPr>
            <a:cxnSpLocks/>
          </p:cNvCxnSpPr>
          <p:nvPr/>
        </p:nvCxnSpPr>
        <p:spPr>
          <a:xfrm>
            <a:off x="814430" y="4126189"/>
            <a:ext cx="5509371" cy="0"/>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69649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AD5863D-B3E6-41AC-BB4A-17B37D32C5EB}"/>
              </a:ext>
            </a:extLst>
          </p:cNvPr>
          <p:cNvCxnSpPr>
            <a:cxnSpLocks/>
          </p:cNvCxnSpPr>
          <p:nvPr/>
        </p:nvCxnSpPr>
        <p:spPr>
          <a:xfrm flipV="1">
            <a:off x="939800" y="489984"/>
            <a:ext cx="5581444" cy="12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22ED2E4-E67E-4275-B15A-941BC45A09DD}"/>
              </a:ext>
            </a:extLst>
          </p:cNvPr>
          <p:cNvCxnSpPr>
            <a:cxnSpLocks/>
          </p:cNvCxnSpPr>
          <p:nvPr/>
        </p:nvCxnSpPr>
        <p:spPr>
          <a:xfrm flipH="1" flipV="1">
            <a:off x="990601" y="685092"/>
            <a:ext cx="5310445" cy="8447"/>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522ED2E4-E67E-4275-B15A-941BC45A09DD}"/>
              </a:ext>
            </a:extLst>
          </p:cNvPr>
          <p:cNvCxnSpPr>
            <a:cxnSpLocks/>
          </p:cNvCxnSpPr>
          <p:nvPr/>
        </p:nvCxnSpPr>
        <p:spPr>
          <a:xfrm flipH="1">
            <a:off x="488702" y="1316495"/>
            <a:ext cx="5880595"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460" y="261038"/>
            <a:ext cx="857457" cy="798847"/>
          </a:xfrm>
          <a:prstGeom prst="rect">
            <a:avLst/>
          </a:prstGeom>
        </p:spPr>
      </p:pic>
      <p:sp>
        <p:nvSpPr>
          <p:cNvPr id="2" name="Rectangle 1"/>
          <p:cNvSpPr/>
          <p:nvPr/>
        </p:nvSpPr>
        <p:spPr>
          <a:xfrm>
            <a:off x="613164" y="703706"/>
            <a:ext cx="5832371" cy="584775"/>
          </a:xfrm>
          <a:prstGeom prst="rect">
            <a:avLst/>
          </a:prstGeom>
        </p:spPr>
        <p:txBody>
          <a:bodyPr wrap="square">
            <a:spAutoFit/>
          </a:bodyPr>
          <a:lstStyle/>
          <a:p>
            <a:pPr algn="ctr"/>
            <a:r>
              <a:rPr lang="en-US" sz="1600" dirty="0">
                <a:solidFill>
                  <a:srgbClr val="002060"/>
                </a:solidFill>
                <a:latin typeface="Times New Roman" panose="02020603050405020304" pitchFamily="18" charset="0"/>
                <a:cs typeface="Times New Roman" panose="02020603050405020304" pitchFamily="18" charset="0"/>
              </a:rPr>
              <a:t>II.1 </a:t>
            </a:r>
            <a:r>
              <a:rPr lang="mn-MN" sz="1600" dirty="0">
                <a:solidFill>
                  <a:srgbClr val="002060"/>
                </a:solidFill>
                <a:latin typeface="Times New Roman" panose="02020603050405020304" pitchFamily="18" charset="0"/>
                <a:cs typeface="Times New Roman" panose="02020603050405020304" pitchFamily="18" charset="0"/>
              </a:rPr>
              <a:t>БОДЛОГО, ХУУЛЬ ТОГТООМЖИЙН     </a:t>
            </a:r>
          </a:p>
          <a:p>
            <a:pPr algn="ctr"/>
            <a:r>
              <a:rPr lang="mn-MN" sz="1600" dirty="0">
                <a:solidFill>
                  <a:srgbClr val="002060"/>
                </a:solidFill>
                <a:latin typeface="Times New Roman" panose="02020603050405020304" pitchFamily="18" charset="0"/>
                <a:cs typeface="Times New Roman" panose="02020603050405020304" pitchFamily="18" charset="0"/>
              </a:rPr>
              <a:t>          ХЭРЭГЖИЛТ, ҮНЭЛГЭЭ</a:t>
            </a:r>
          </a:p>
        </p:txBody>
      </p:sp>
      <p:sp>
        <p:nvSpPr>
          <p:cNvPr id="3" name="Rectangle 2">
            <a:extLst>
              <a:ext uri="{FF2B5EF4-FFF2-40B4-BE49-F238E27FC236}">
                <a16:creationId xmlns:a16="http://schemas.microsoft.com/office/drawing/2014/main" id="{B59D8531-5A70-5AEE-E18F-624CF6066301}"/>
              </a:ext>
            </a:extLst>
          </p:cNvPr>
          <p:cNvSpPr/>
          <p:nvPr/>
        </p:nvSpPr>
        <p:spPr>
          <a:xfrm>
            <a:off x="6232163" y="9553349"/>
            <a:ext cx="459940" cy="276999"/>
          </a:xfrm>
          <a:prstGeom prst="rect">
            <a:avLst/>
          </a:prstGeom>
        </p:spPr>
        <p:txBody>
          <a:bodyPr wrap="square">
            <a:spAutoFit/>
          </a:bodyPr>
          <a:lstStyle/>
          <a:p>
            <a:pPr algn="ctr" fontAlgn="ctr"/>
            <a:r>
              <a:rPr lang="en-US" sz="1200" b="1" dirty="0">
                <a:solidFill>
                  <a:schemeClr val="accent1">
                    <a:lumMod val="75000"/>
                  </a:schemeClr>
                </a:solidFill>
                <a:latin typeface="Times New Roman" panose="02020603050405020304" pitchFamily="18" charset="0"/>
                <a:cs typeface="Times New Roman" panose="02020603050405020304" pitchFamily="18" charset="0"/>
              </a:rPr>
              <a:t>14</a:t>
            </a:r>
            <a:endParaRPr lang="mn-MN" sz="1200" b="1" dirty="0">
              <a:solidFill>
                <a:schemeClr val="accent1">
                  <a:lumMod val="75000"/>
                </a:schemeClr>
              </a:solidFill>
              <a:latin typeface="Times New Roman" panose="02020603050405020304" pitchFamily="18" charset="0"/>
              <a:cs typeface="Times New Roman" panose="02020603050405020304" pitchFamily="18" charset="0"/>
            </a:endParaRPr>
          </a:p>
        </p:txBody>
      </p:sp>
      <p:grpSp>
        <p:nvGrpSpPr>
          <p:cNvPr id="31" name="Group 30">
            <a:extLst>
              <a:ext uri="{FF2B5EF4-FFF2-40B4-BE49-F238E27FC236}">
                <a16:creationId xmlns:a16="http://schemas.microsoft.com/office/drawing/2014/main" id="{7F294FD5-7F2C-9BC5-976C-07EF5C9330F5}"/>
              </a:ext>
            </a:extLst>
          </p:cNvPr>
          <p:cNvGrpSpPr/>
          <p:nvPr/>
        </p:nvGrpSpPr>
        <p:grpSpPr>
          <a:xfrm>
            <a:off x="3727884" y="4661305"/>
            <a:ext cx="306447" cy="298329"/>
            <a:chOff x="8226199" y="262619"/>
            <a:chExt cx="479425" cy="466725"/>
          </a:xfrm>
        </p:grpSpPr>
        <p:sp>
          <p:nvSpPr>
            <p:cNvPr id="32" name="Freeform 198">
              <a:extLst>
                <a:ext uri="{FF2B5EF4-FFF2-40B4-BE49-F238E27FC236}">
                  <a16:creationId xmlns:a16="http://schemas.microsoft.com/office/drawing/2014/main" id="{90341CC3-A8DC-C74F-480F-F2B490BFC6C1}"/>
                </a:ext>
              </a:extLst>
            </p:cNvPr>
            <p:cNvSpPr>
              <a:spLocks/>
            </p:cNvSpPr>
            <p:nvPr/>
          </p:nvSpPr>
          <p:spPr bwMode="auto">
            <a:xfrm>
              <a:off x="8226199" y="262619"/>
              <a:ext cx="344488" cy="466725"/>
            </a:xfrm>
            <a:custGeom>
              <a:avLst/>
              <a:gdLst>
                <a:gd name="T0" fmla="*/ 92 w 92"/>
                <a:gd name="T1" fmla="*/ 90 h 124"/>
                <a:gd name="T2" fmla="*/ 92 w 92"/>
                <a:gd name="T3" fmla="*/ 120 h 124"/>
                <a:gd name="T4" fmla="*/ 88 w 92"/>
                <a:gd name="T5" fmla="*/ 124 h 124"/>
                <a:gd name="T6" fmla="*/ 4 w 92"/>
                <a:gd name="T7" fmla="*/ 124 h 124"/>
                <a:gd name="T8" fmla="*/ 0 w 92"/>
                <a:gd name="T9" fmla="*/ 120 h 124"/>
                <a:gd name="T10" fmla="*/ 0 w 92"/>
                <a:gd name="T11" fmla="*/ 4 h 124"/>
                <a:gd name="T12" fmla="*/ 4 w 92"/>
                <a:gd name="T13" fmla="*/ 0 h 124"/>
                <a:gd name="T14" fmla="*/ 60 w 92"/>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24">
                  <a:moveTo>
                    <a:pt x="92" y="90"/>
                  </a:moveTo>
                  <a:cubicBezTo>
                    <a:pt x="92" y="120"/>
                    <a:pt x="92" y="120"/>
                    <a:pt x="92" y="120"/>
                  </a:cubicBezTo>
                  <a:cubicBezTo>
                    <a:pt x="92" y="122"/>
                    <a:pt x="90" y="124"/>
                    <a:pt x="88" y="124"/>
                  </a:cubicBezTo>
                  <a:cubicBezTo>
                    <a:pt x="4" y="124"/>
                    <a:pt x="4" y="124"/>
                    <a:pt x="4" y="124"/>
                  </a:cubicBezTo>
                  <a:cubicBezTo>
                    <a:pt x="2" y="124"/>
                    <a:pt x="0" y="122"/>
                    <a:pt x="0" y="120"/>
                  </a:cubicBezTo>
                  <a:cubicBezTo>
                    <a:pt x="0" y="4"/>
                    <a:pt x="0" y="4"/>
                    <a:pt x="0" y="4"/>
                  </a:cubicBezTo>
                  <a:cubicBezTo>
                    <a:pt x="0" y="2"/>
                    <a:pt x="2" y="0"/>
                    <a:pt x="4" y="0"/>
                  </a:cubicBezTo>
                  <a:cubicBezTo>
                    <a:pt x="60" y="0"/>
                    <a:pt x="60" y="0"/>
                    <a:pt x="60" y="0"/>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33" name="Line 199">
              <a:extLst>
                <a:ext uri="{FF2B5EF4-FFF2-40B4-BE49-F238E27FC236}">
                  <a16:creationId xmlns:a16="http://schemas.microsoft.com/office/drawing/2014/main" id="{66EA67D6-9604-0E91-0FDA-9555C2F77C62}"/>
                </a:ext>
              </a:extLst>
            </p:cNvPr>
            <p:cNvSpPr>
              <a:spLocks noChangeShapeType="1"/>
            </p:cNvSpPr>
            <p:nvPr/>
          </p:nvSpPr>
          <p:spPr bwMode="auto">
            <a:xfrm>
              <a:off x="8570686" y="397557"/>
              <a:ext cx="0" cy="3810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34" name="Freeform 200">
              <a:extLst>
                <a:ext uri="{FF2B5EF4-FFF2-40B4-BE49-F238E27FC236}">
                  <a16:creationId xmlns:a16="http://schemas.microsoft.com/office/drawing/2014/main" id="{DB0226D6-7434-DB85-967C-7C285A2C9D6D}"/>
                </a:ext>
              </a:extLst>
            </p:cNvPr>
            <p:cNvSpPr>
              <a:spLocks/>
            </p:cNvSpPr>
            <p:nvPr/>
          </p:nvSpPr>
          <p:spPr bwMode="auto">
            <a:xfrm>
              <a:off x="8451624" y="262619"/>
              <a:ext cx="119063" cy="134938"/>
            </a:xfrm>
            <a:custGeom>
              <a:avLst/>
              <a:gdLst>
                <a:gd name="T0" fmla="*/ 0 w 32"/>
                <a:gd name="T1" fmla="*/ 31 h 36"/>
                <a:gd name="T2" fmla="*/ 4 w 32"/>
                <a:gd name="T3" fmla="*/ 36 h 36"/>
                <a:gd name="T4" fmla="*/ 32 w 32"/>
                <a:gd name="T5" fmla="*/ 36 h 36"/>
                <a:gd name="T6" fmla="*/ 0 w 32"/>
                <a:gd name="T7" fmla="*/ 0 h 36"/>
                <a:gd name="T8" fmla="*/ 0 w 32"/>
                <a:gd name="T9" fmla="*/ 31 h 36"/>
              </a:gdLst>
              <a:ahLst/>
              <a:cxnLst>
                <a:cxn ang="0">
                  <a:pos x="T0" y="T1"/>
                </a:cxn>
                <a:cxn ang="0">
                  <a:pos x="T2" y="T3"/>
                </a:cxn>
                <a:cxn ang="0">
                  <a:pos x="T4" y="T5"/>
                </a:cxn>
                <a:cxn ang="0">
                  <a:pos x="T6" y="T7"/>
                </a:cxn>
                <a:cxn ang="0">
                  <a:pos x="T8" y="T9"/>
                </a:cxn>
              </a:cxnLst>
              <a:rect l="0" t="0" r="r" b="b"/>
              <a:pathLst>
                <a:path w="32" h="36">
                  <a:moveTo>
                    <a:pt x="0" y="31"/>
                  </a:moveTo>
                  <a:cubicBezTo>
                    <a:pt x="0" y="33"/>
                    <a:pt x="2" y="36"/>
                    <a:pt x="4" y="36"/>
                  </a:cubicBezTo>
                  <a:cubicBezTo>
                    <a:pt x="32" y="36"/>
                    <a:pt x="32" y="36"/>
                    <a:pt x="32" y="36"/>
                  </a:cubicBezTo>
                  <a:cubicBezTo>
                    <a:pt x="0" y="0"/>
                    <a:pt x="0" y="0"/>
                    <a:pt x="0" y="0"/>
                  </a:cubicBezTo>
                  <a:lnTo>
                    <a:pt x="0" y="31"/>
                  </a:lnTo>
                  <a:close/>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35" name="Line 201">
              <a:extLst>
                <a:ext uri="{FF2B5EF4-FFF2-40B4-BE49-F238E27FC236}">
                  <a16:creationId xmlns:a16="http://schemas.microsoft.com/office/drawing/2014/main" id="{006A4E0D-9A63-1024-DF95-DF71E66E8AF6}"/>
                </a:ext>
              </a:extLst>
            </p:cNvPr>
            <p:cNvSpPr>
              <a:spLocks noChangeShapeType="1"/>
            </p:cNvSpPr>
            <p:nvPr/>
          </p:nvSpPr>
          <p:spPr bwMode="auto">
            <a:xfrm>
              <a:off x="8300811" y="457882"/>
              <a:ext cx="157163"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36" name="Line 202">
              <a:extLst>
                <a:ext uri="{FF2B5EF4-FFF2-40B4-BE49-F238E27FC236}">
                  <a16:creationId xmlns:a16="http://schemas.microsoft.com/office/drawing/2014/main" id="{DBDBF319-69BB-1236-E99C-CE7B48960087}"/>
                </a:ext>
              </a:extLst>
            </p:cNvPr>
            <p:cNvSpPr>
              <a:spLocks noChangeShapeType="1"/>
            </p:cNvSpPr>
            <p:nvPr/>
          </p:nvSpPr>
          <p:spPr bwMode="auto">
            <a:xfrm>
              <a:off x="8300811" y="518207"/>
              <a:ext cx="134938"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37" name="Line 203">
              <a:extLst>
                <a:ext uri="{FF2B5EF4-FFF2-40B4-BE49-F238E27FC236}">
                  <a16:creationId xmlns:a16="http://schemas.microsoft.com/office/drawing/2014/main" id="{562D604A-53DA-DCF7-C62C-9CE81017ADDC}"/>
                </a:ext>
              </a:extLst>
            </p:cNvPr>
            <p:cNvSpPr>
              <a:spLocks noChangeShapeType="1"/>
            </p:cNvSpPr>
            <p:nvPr/>
          </p:nvSpPr>
          <p:spPr bwMode="auto">
            <a:xfrm>
              <a:off x="8300811" y="397557"/>
              <a:ext cx="90488"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38" name="Line 204">
              <a:extLst>
                <a:ext uri="{FF2B5EF4-FFF2-40B4-BE49-F238E27FC236}">
                  <a16:creationId xmlns:a16="http://schemas.microsoft.com/office/drawing/2014/main" id="{039B797F-965D-EDE7-4EAD-5E1D467DE7B5}"/>
                </a:ext>
              </a:extLst>
            </p:cNvPr>
            <p:cNvSpPr>
              <a:spLocks noChangeShapeType="1"/>
            </p:cNvSpPr>
            <p:nvPr/>
          </p:nvSpPr>
          <p:spPr bwMode="auto">
            <a:xfrm>
              <a:off x="8300811" y="578532"/>
              <a:ext cx="153988"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39" name="Line 206">
              <a:extLst>
                <a:ext uri="{FF2B5EF4-FFF2-40B4-BE49-F238E27FC236}">
                  <a16:creationId xmlns:a16="http://schemas.microsoft.com/office/drawing/2014/main" id="{AA17E5D9-0293-ACB1-D146-75E2B4757B51}"/>
                </a:ext>
              </a:extLst>
            </p:cNvPr>
            <p:cNvSpPr>
              <a:spLocks noChangeShapeType="1"/>
            </p:cNvSpPr>
            <p:nvPr/>
          </p:nvSpPr>
          <p:spPr bwMode="auto">
            <a:xfrm>
              <a:off x="8300811" y="638857"/>
              <a:ext cx="195263"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40" name="Oval 221">
              <a:extLst>
                <a:ext uri="{FF2B5EF4-FFF2-40B4-BE49-F238E27FC236}">
                  <a16:creationId xmlns:a16="http://schemas.microsoft.com/office/drawing/2014/main" id="{9E65E2F7-8BE0-B295-A5D6-01DC55015420}"/>
                </a:ext>
              </a:extLst>
            </p:cNvPr>
            <p:cNvSpPr>
              <a:spLocks noChangeArrowheads="1"/>
            </p:cNvSpPr>
            <p:nvPr/>
          </p:nvSpPr>
          <p:spPr bwMode="auto">
            <a:xfrm>
              <a:off x="8435748" y="427719"/>
              <a:ext cx="180975" cy="180975"/>
            </a:xfrm>
            <a:prstGeom prst="ellipse">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41" name="Line 222">
              <a:extLst>
                <a:ext uri="{FF2B5EF4-FFF2-40B4-BE49-F238E27FC236}">
                  <a16:creationId xmlns:a16="http://schemas.microsoft.com/office/drawing/2014/main" id="{9480D230-7332-4E57-D5CF-F74C2B3E7978}"/>
                </a:ext>
              </a:extLst>
            </p:cNvPr>
            <p:cNvSpPr>
              <a:spLocks noChangeShapeType="1"/>
            </p:cNvSpPr>
            <p:nvPr/>
          </p:nvSpPr>
          <p:spPr bwMode="auto">
            <a:xfrm flipH="1" flipV="1">
              <a:off x="8586561" y="592819"/>
              <a:ext cx="119063" cy="12065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grpSp>
      <p:grpSp>
        <p:nvGrpSpPr>
          <p:cNvPr id="42" name="Group 41">
            <a:extLst>
              <a:ext uri="{FF2B5EF4-FFF2-40B4-BE49-F238E27FC236}">
                <a16:creationId xmlns:a16="http://schemas.microsoft.com/office/drawing/2014/main" id="{33D8AB4E-1F72-D166-2FC9-32DC13D0887B}"/>
              </a:ext>
            </a:extLst>
          </p:cNvPr>
          <p:cNvGrpSpPr/>
          <p:nvPr/>
        </p:nvGrpSpPr>
        <p:grpSpPr>
          <a:xfrm>
            <a:off x="1763484" y="5429043"/>
            <a:ext cx="332539" cy="330285"/>
            <a:chOff x="10107386" y="3388406"/>
            <a:chExt cx="468313" cy="465138"/>
          </a:xfrm>
        </p:grpSpPr>
        <p:sp>
          <p:nvSpPr>
            <p:cNvPr id="43" name="Freeform 545">
              <a:extLst>
                <a:ext uri="{FF2B5EF4-FFF2-40B4-BE49-F238E27FC236}">
                  <a16:creationId xmlns:a16="http://schemas.microsoft.com/office/drawing/2014/main" id="{883A8271-56B2-B6DE-9948-572BAA300E7A}"/>
                </a:ext>
              </a:extLst>
            </p:cNvPr>
            <p:cNvSpPr>
              <a:spLocks/>
            </p:cNvSpPr>
            <p:nvPr/>
          </p:nvSpPr>
          <p:spPr bwMode="auto">
            <a:xfrm>
              <a:off x="10107386" y="3388406"/>
              <a:ext cx="468313" cy="261938"/>
            </a:xfrm>
            <a:custGeom>
              <a:avLst/>
              <a:gdLst>
                <a:gd name="T0" fmla="*/ 73 w 125"/>
                <a:gd name="T1" fmla="*/ 67 h 70"/>
                <a:gd name="T2" fmla="*/ 52 w 125"/>
                <a:gd name="T3" fmla="*/ 67 h 70"/>
                <a:gd name="T4" fmla="*/ 5 w 125"/>
                <a:gd name="T5" fmla="*/ 41 h 70"/>
                <a:gd name="T6" fmla="*/ 5 w 125"/>
                <a:gd name="T7" fmla="*/ 29 h 70"/>
                <a:gd name="T8" fmla="*/ 52 w 125"/>
                <a:gd name="T9" fmla="*/ 3 h 70"/>
                <a:gd name="T10" fmla="*/ 73 w 125"/>
                <a:gd name="T11" fmla="*/ 3 h 70"/>
                <a:gd name="T12" fmla="*/ 119 w 125"/>
                <a:gd name="T13" fmla="*/ 29 h 70"/>
                <a:gd name="T14" fmla="*/ 119 w 125"/>
                <a:gd name="T15" fmla="*/ 41 h 70"/>
                <a:gd name="T16" fmla="*/ 73 w 125"/>
                <a:gd name="T17"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70">
                  <a:moveTo>
                    <a:pt x="73" y="67"/>
                  </a:moveTo>
                  <a:cubicBezTo>
                    <a:pt x="67" y="70"/>
                    <a:pt x="57" y="70"/>
                    <a:pt x="52" y="67"/>
                  </a:cubicBezTo>
                  <a:cubicBezTo>
                    <a:pt x="5" y="41"/>
                    <a:pt x="5" y="41"/>
                    <a:pt x="5" y="41"/>
                  </a:cubicBezTo>
                  <a:cubicBezTo>
                    <a:pt x="0" y="38"/>
                    <a:pt x="0" y="32"/>
                    <a:pt x="5" y="29"/>
                  </a:cubicBezTo>
                  <a:cubicBezTo>
                    <a:pt x="52" y="3"/>
                    <a:pt x="52" y="3"/>
                    <a:pt x="52" y="3"/>
                  </a:cubicBezTo>
                  <a:cubicBezTo>
                    <a:pt x="57" y="0"/>
                    <a:pt x="67" y="0"/>
                    <a:pt x="73" y="3"/>
                  </a:cubicBezTo>
                  <a:cubicBezTo>
                    <a:pt x="119" y="29"/>
                    <a:pt x="119" y="29"/>
                    <a:pt x="119" y="29"/>
                  </a:cubicBezTo>
                  <a:cubicBezTo>
                    <a:pt x="125" y="32"/>
                    <a:pt x="125" y="38"/>
                    <a:pt x="119" y="41"/>
                  </a:cubicBezTo>
                  <a:lnTo>
                    <a:pt x="73" y="67"/>
                  </a:lnTo>
                  <a:close/>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44" name="Freeform 546">
              <a:extLst>
                <a:ext uri="{FF2B5EF4-FFF2-40B4-BE49-F238E27FC236}">
                  <a16:creationId xmlns:a16="http://schemas.microsoft.com/office/drawing/2014/main" id="{DCDA8397-E29A-E7D9-121F-246D7E6B4121}"/>
                </a:ext>
              </a:extLst>
            </p:cNvPr>
            <p:cNvSpPr>
              <a:spLocks/>
            </p:cNvSpPr>
            <p:nvPr/>
          </p:nvSpPr>
          <p:spPr bwMode="auto">
            <a:xfrm>
              <a:off x="10107386" y="3597956"/>
              <a:ext cx="468313" cy="157163"/>
            </a:xfrm>
            <a:custGeom>
              <a:avLst/>
              <a:gdLst>
                <a:gd name="T0" fmla="*/ 119 w 125"/>
                <a:gd name="T1" fmla="*/ 0 h 42"/>
                <a:gd name="T2" fmla="*/ 119 w 125"/>
                <a:gd name="T3" fmla="*/ 12 h 42"/>
                <a:gd name="T4" fmla="*/ 73 w 125"/>
                <a:gd name="T5" fmla="*/ 38 h 42"/>
                <a:gd name="T6" fmla="*/ 52 w 125"/>
                <a:gd name="T7" fmla="*/ 38 h 42"/>
                <a:gd name="T8" fmla="*/ 5 w 125"/>
                <a:gd name="T9" fmla="*/ 12 h 42"/>
                <a:gd name="T10" fmla="*/ 5 w 125"/>
                <a:gd name="T11" fmla="*/ 0 h 42"/>
              </a:gdLst>
              <a:ahLst/>
              <a:cxnLst>
                <a:cxn ang="0">
                  <a:pos x="T0" y="T1"/>
                </a:cxn>
                <a:cxn ang="0">
                  <a:pos x="T2" y="T3"/>
                </a:cxn>
                <a:cxn ang="0">
                  <a:pos x="T4" y="T5"/>
                </a:cxn>
                <a:cxn ang="0">
                  <a:pos x="T6" y="T7"/>
                </a:cxn>
                <a:cxn ang="0">
                  <a:pos x="T8" y="T9"/>
                </a:cxn>
                <a:cxn ang="0">
                  <a:pos x="T10" y="T11"/>
                </a:cxn>
              </a:cxnLst>
              <a:rect l="0" t="0" r="r" b="b"/>
              <a:pathLst>
                <a:path w="125" h="42">
                  <a:moveTo>
                    <a:pt x="119" y="0"/>
                  </a:moveTo>
                  <a:cubicBezTo>
                    <a:pt x="125" y="4"/>
                    <a:pt x="125" y="9"/>
                    <a:pt x="119" y="12"/>
                  </a:cubicBezTo>
                  <a:cubicBezTo>
                    <a:pt x="73" y="38"/>
                    <a:pt x="73" y="38"/>
                    <a:pt x="73" y="38"/>
                  </a:cubicBezTo>
                  <a:cubicBezTo>
                    <a:pt x="67" y="42"/>
                    <a:pt x="57" y="42"/>
                    <a:pt x="52" y="38"/>
                  </a:cubicBezTo>
                  <a:cubicBezTo>
                    <a:pt x="5" y="12"/>
                    <a:pt x="5" y="12"/>
                    <a:pt x="5" y="12"/>
                  </a:cubicBezTo>
                  <a:cubicBezTo>
                    <a:pt x="0" y="9"/>
                    <a:pt x="0" y="4"/>
                    <a:pt x="5" y="0"/>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45" name="Freeform 547">
              <a:extLst>
                <a:ext uri="{FF2B5EF4-FFF2-40B4-BE49-F238E27FC236}">
                  <a16:creationId xmlns:a16="http://schemas.microsoft.com/office/drawing/2014/main" id="{3C58273E-C9FB-21ED-C37E-32969FCE04BC}"/>
                </a:ext>
              </a:extLst>
            </p:cNvPr>
            <p:cNvSpPr>
              <a:spLocks/>
            </p:cNvSpPr>
            <p:nvPr/>
          </p:nvSpPr>
          <p:spPr bwMode="auto">
            <a:xfrm>
              <a:off x="10107386" y="3699556"/>
              <a:ext cx="468313" cy="153988"/>
            </a:xfrm>
            <a:custGeom>
              <a:avLst/>
              <a:gdLst>
                <a:gd name="T0" fmla="*/ 119 w 125"/>
                <a:gd name="T1" fmla="*/ 0 h 41"/>
                <a:gd name="T2" fmla="*/ 119 w 125"/>
                <a:gd name="T3" fmla="*/ 12 h 41"/>
                <a:gd name="T4" fmla="*/ 73 w 125"/>
                <a:gd name="T5" fmla="*/ 38 h 41"/>
                <a:gd name="T6" fmla="*/ 52 w 125"/>
                <a:gd name="T7" fmla="*/ 38 h 41"/>
                <a:gd name="T8" fmla="*/ 5 w 125"/>
                <a:gd name="T9" fmla="*/ 12 h 41"/>
                <a:gd name="T10" fmla="*/ 5 w 125"/>
                <a:gd name="T11" fmla="*/ 0 h 41"/>
              </a:gdLst>
              <a:ahLst/>
              <a:cxnLst>
                <a:cxn ang="0">
                  <a:pos x="T0" y="T1"/>
                </a:cxn>
                <a:cxn ang="0">
                  <a:pos x="T2" y="T3"/>
                </a:cxn>
                <a:cxn ang="0">
                  <a:pos x="T4" y="T5"/>
                </a:cxn>
                <a:cxn ang="0">
                  <a:pos x="T6" y="T7"/>
                </a:cxn>
                <a:cxn ang="0">
                  <a:pos x="T8" y="T9"/>
                </a:cxn>
                <a:cxn ang="0">
                  <a:pos x="T10" y="T11"/>
                </a:cxn>
              </a:cxnLst>
              <a:rect l="0" t="0" r="r" b="b"/>
              <a:pathLst>
                <a:path w="125" h="41">
                  <a:moveTo>
                    <a:pt x="119" y="0"/>
                  </a:moveTo>
                  <a:cubicBezTo>
                    <a:pt x="125" y="3"/>
                    <a:pt x="125" y="9"/>
                    <a:pt x="119" y="12"/>
                  </a:cubicBezTo>
                  <a:cubicBezTo>
                    <a:pt x="73" y="38"/>
                    <a:pt x="73" y="38"/>
                    <a:pt x="73" y="38"/>
                  </a:cubicBezTo>
                  <a:cubicBezTo>
                    <a:pt x="67" y="41"/>
                    <a:pt x="57" y="41"/>
                    <a:pt x="52" y="38"/>
                  </a:cubicBezTo>
                  <a:cubicBezTo>
                    <a:pt x="5" y="12"/>
                    <a:pt x="5" y="12"/>
                    <a:pt x="5" y="12"/>
                  </a:cubicBezTo>
                  <a:cubicBezTo>
                    <a:pt x="0" y="9"/>
                    <a:pt x="0" y="3"/>
                    <a:pt x="5" y="0"/>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grpSp>
      <p:grpSp>
        <p:nvGrpSpPr>
          <p:cNvPr id="46" name="Group 45">
            <a:extLst>
              <a:ext uri="{FF2B5EF4-FFF2-40B4-BE49-F238E27FC236}">
                <a16:creationId xmlns:a16="http://schemas.microsoft.com/office/drawing/2014/main" id="{874D2E57-9582-E222-6054-7DB956455613}"/>
              </a:ext>
            </a:extLst>
          </p:cNvPr>
          <p:cNvGrpSpPr/>
          <p:nvPr/>
        </p:nvGrpSpPr>
        <p:grpSpPr>
          <a:xfrm>
            <a:off x="4294062" y="4347963"/>
            <a:ext cx="332539" cy="330285"/>
            <a:chOff x="10107386" y="3388406"/>
            <a:chExt cx="468313" cy="465138"/>
          </a:xfrm>
        </p:grpSpPr>
        <p:sp>
          <p:nvSpPr>
            <p:cNvPr id="47" name="Freeform 545">
              <a:extLst>
                <a:ext uri="{FF2B5EF4-FFF2-40B4-BE49-F238E27FC236}">
                  <a16:creationId xmlns:a16="http://schemas.microsoft.com/office/drawing/2014/main" id="{687C3CE5-143C-B3C3-8E4A-056A51C1D4D0}"/>
                </a:ext>
              </a:extLst>
            </p:cNvPr>
            <p:cNvSpPr>
              <a:spLocks/>
            </p:cNvSpPr>
            <p:nvPr/>
          </p:nvSpPr>
          <p:spPr bwMode="auto">
            <a:xfrm>
              <a:off x="10107386" y="3388406"/>
              <a:ext cx="468313" cy="261938"/>
            </a:xfrm>
            <a:custGeom>
              <a:avLst/>
              <a:gdLst>
                <a:gd name="T0" fmla="*/ 73 w 125"/>
                <a:gd name="T1" fmla="*/ 67 h 70"/>
                <a:gd name="T2" fmla="*/ 52 w 125"/>
                <a:gd name="T3" fmla="*/ 67 h 70"/>
                <a:gd name="T4" fmla="*/ 5 w 125"/>
                <a:gd name="T5" fmla="*/ 41 h 70"/>
                <a:gd name="T6" fmla="*/ 5 w 125"/>
                <a:gd name="T7" fmla="*/ 29 h 70"/>
                <a:gd name="T8" fmla="*/ 52 w 125"/>
                <a:gd name="T9" fmla="*/ 3 h 70"/>
                <a:gd name="T10" fmla="*/ 73 w 125"/>
                <a:gd name="T11" fmla="*/ 3 h 70"/>
                <a:gd name="T12" fmla="*/ 119 w 125"/>
                <a:gd name="T13" fmla="*/ 29 h 70"/>
                <a:gd name="T14" fmla="*/ 119 w 125"/>
                <a:gd name="T15" fmla="*/ 41 h 70"/>
                <a:gd name="T16" fmla="*/ 73 w 125"/>
                <a:gd name="T17"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70">
                  <a:moveTo>
                    <a:pt x="73" y="67"/>
                  </a:moveTo>
                  <a:cubicBezTo>
                    <a:pt x="67" y="70"/>
                    <a:pt x="57" y="70"/>
                    <a:pt x="52" y="67"/>
                  </a:cubicBezTo>
                  <a:cubicBezTo>
                    <a:pt x="5" y="41"/>
                    <a:pt x="5" y="41"/>
                    <a:pt x="5" y="41"/>
                  </a:cubicBezTo>
                  <a:cubicBezTo>
                    <a:pt x="0" y="38"/>
                    <a:pt x="0" y="32"/>
                    <a:pt x="5" y="29"/>
                  </a:cubicBezTo>
                  <a:cubicBezTo>
                    <a:pt x="52" y="3"/>
                    <a:pt x="52" y="3"/>
                    <a:pt x="52" y="3"/>
                  </a:cubicBezTo>
                  <a:cubicBezTo>
                    <a:pt x="57" y="0"/>
                    <a:pt x="67" y="0"/>
                    <a:pt x="73" y="3"/>
                  </a:cubicBezTo>
                  <a:cubicBezTo>
                    <a:pt x="119" y="29"/>
                    <a:pt x="119" y="29"/>
                    <a:pt x="119" y="29"/>
                  </a:cubicBezTo>
                  <a:cubicBezTo>
                    <a:pt x="125" y="32"/>
                    <a:pt x="125" y="38"/>
                    <a:pt x="119" y="41"/>
                  </a:cubicBezTo>
                  <a:lnTo>
                    <a:pt x="73" y="67"/>
                  </a:lnTo>
                  <a:close/>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48" name="Freeform 546">
              <a:extLst>
                <a:ext uri="{FF2B5EF4-FFF2-40B4-BE49-F238E27FC236}">
                  <a16:creationId xmlns:a16="http://schemas.microsoft.com/office/drawing/2014/main" id="{5D17C416-7B65-26D5-EC13-39D7C9D5154F}"/>
                </a:ext>
              </a:extLst>
            </p:cNvPr>
            <p:cNvSpPr>
              <a:spLocks/>
            </p:cNvSpPr>
            <p:nvPr/>
          </p:nvSpPr>
          <p:spPr bwMode="auto">
            <a:xfrm>
              <a:off x="10107386" y="3597956"/>
              <a:ext cx="468313" cy="157163"/>
            </a:xfrm>
            <a:custGeom>
              <a:avLst/>
              <a:gdLst>
                <a:gd name="T0" fmla="*/ 119 w 125"/>
                <a:gd name="T1" fmla="*/ 0 h 42"/>
                <a:gd name="T2" fmla="*/ 119 w 125"/>
                <a:gd name="T3" fmla="*/ 12 h 42"/>
                <a:gd name="T4" fmla="*/ 73 w 125"/>
                <a:gd name="T5" fmla="*/ 38 h 42"/>
                <a:gd name="T6" fmla="*/ 52 w 125"/>
                <a:gd name="T7" fmla="*/ 38 h 42"/>
                <a:gd name="T8" fmla="*/ 5 w 125"/>
                <a:gd name="T9" fmla="*/ 12 h 42"/>
                <a:gd name="T10" fmla="*/ 5 w 125"/>
                <a:gd name="T11" fmla="*/ 0 h 42"/>
              </a:gdLst>
              <a:ahLst/>
              <a:cxnLst>
                <a:cxn ang="0">
                  <a:pos x="T0" y="T1"/>
                </a:cxn>
                <a:cxn ang="0">
                  <a:pos x="T2" y="T3"/>
                </a:cxn>
                <a:cxn ang="0">
                  <a:pos x="T4" y="T5"/>
                </a:cxn>
                <a:cxn ang="0">
                  <a:pos x="T6" y="T7"/>
                </a:cxn>
                <a:cxn ang="0">
                  <a:pos x="T8" y="T9"/>
                </a:cxn>
                <a:cxn ang="0">
                  <a:pos x="T10" y="T11"/>
                </a:cxn>
              </a:cxnLst>
              <a:rect l="0" t="0" r="r" b="b"/>
              <a:pathLst>
                <a:path w="125" h="42">
                  <a:moveTo>
                    <a:pt x="119" y="0"/>
                  </a:moveTo>
                  <a:cubicBezTo>
                    <a:pt x="125" y="4"/>
                    <a:pt x="125" y="9"/>
                    <a:pt x="119" y="12"/>
                  </a:cubicBezTo>
                  <a:cubicBezTo>
                    <a:pt x="73" y="38"/>
                    <a:pt x="73" y="38"/>
                    <a:pt x="73" y="38"/>
                  </a:cubicBezTo>
                  <a:cubicBezTo>
                    <a:pt x="67" y="42"/>
                    <a:pt x="57" y="42"/>
                    <a:pt x="52" y="38"/>
                  </a:cubicBezTo>
                  <a:cubicBezTo>
                    <a:pt x="5" y="12"/>
                    <a:pt x="5" y="12"/>
                    <a:pt x="5" y="12"/>
                  </a:cubicBezTo>
                  <a:cubicBezTo>
                    <a:pt x="0" y="9"/>
                    <a:pt x="0" y="4"/>
                    <a:pt x="5" y="0"/>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49" name="Freeform 547">
              <a:extLst>
                <a:ext uri="{FF2B5EF4-FFF2-40B4-BE49-F238E27FC236}">
                  <a16:creationId xmlns:a16="http://schemas.microsoft.com/office/drawing/2014/main" id="{279C18A8-DAFB-B83E-46F8-0A480DFA8EEF}"/>
                </a:ext>
              </a:extLst>
            </p:cNvPr>
            <p:cNvSpPr>
              <a:spLocks/>
            </p:cNvSpPr>
            <p:nvPr/>
          </p:nvSpPr>
          <p:spPr bwMode="auto">
            <a:xfrm>
              <a:off x="10107386" y="3699556"/>
              <a:ext cx="468313" cy="153988"/>
            </a:xfrm>
            <a:custGeom>
              <a:avLst/>
              <a:gdLst>
                <a:gd name="T0" fmla="*/ 119 w 125"/>
                <a:gd name="T1" fmla="*/ 0 h 41"/>
                <a:gd name="T2" fmla="*/ 119 w 125"/>
                <a:gd name="T3" fmla="*/ 12 h 41"/>
                <a:gd name="T4" fmla="*/ 73 w 125"/>
                <a:gd name="T5" fmla="*/ 38 h 41"/>
                <a:gd name="T6" fmla="*/ 52 w 125"/>
                <a:gd name="T7" fmla="*/ 38 h 41"/>
                <a:gd name="T8" fmla="*/ 5 w 125"/>
                <a:gd name="T9" fmla="*/ 12 h 41"/>
                <a:gd name="T10" fmla="*/ 5 w 125"/>
                <a:gd name="T11" fmla="*/ 0 h 41"/>
              </a:gdLst>
              <a:ahLst/>
              <a:cxnLst>
                <a:cxn ang="0">
                  <a:pos x="T0" y="T1"/>
                </a:cxn>
                <a:cxn ang="0">
                  <a:pos x="T2" y="T3"/>
                </a:cxn>
                <a:cxn ang="0">
                  <a:pos x="T4" y="T5"/>
                </a:cxn>
                <a:cxn ang="0">
                  <a:pos x="T6" y="T7"/>
                </a:cxn>
                <a:cxn ang="0">
                  <a:pos x="T8" y="T9"/>
                </a:cxn>
                <a:cxn ang="0">
                  <a:pos x="T10" y="T11"/>
                </a:cxn>
              </a:cxnLst>
              <a:rect l="0" t="0" r="r" b="b"/>
              <a:pathLst>
                <a:path w="125" h="41">
                  <a:moveTo>
                    <a:pt x="119" y="0"/>
                  </a:moveTo>
                  <a:cubicBezTo>
                    <a:pt x="125" y="3"/>
                    <a:pt x="125" y="9"/>
                    <a:pt x="119" y="12"/>
                  </a:cubicBezTo>
                  <a:cubicBezTo>
                    <a:pt x="73" y="38"/>
                    <a:pt x="73" y="38"/>
                    <a:pt x="73" y="38"/>
                  </a:cubicBezTo>
                  <a:cubicBezTo>
                    <a:pt x="67" y="41"/>
                    <a:pt x="57" y="41"/>
                    <a:pt x="52" y="38"/>
                  </a:cubicBezTo>
                  <a:cubicBezTo>
                    <a:pt x="5" y="12"/>
                    <a:pt x="5" y="12"/>
                    <a:pt x="5" y="12"/>
                  </a:cubicBezTo>
                  <a:cubicBezTo>
                    <a:pt x="0" y="9"/>
                    <a:pt x="0" y="3"/>
                    <a:pt x="5" y="0"/>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grpSp>
      <p:grpSp>
        <p:nvGrpSpPr>
          <p:cNvPr id="50" name="Group 49">
            <a:extLst>
              <a:ext uri="{FF2B5EF4-FFF2-40B4-BE49-F238E27FC236}">
                <a16:creationId xmlns:a16="http://schemas.microsoft.com/office/drawing/2014/main" id="{4CE860AB-A2BD-F345-8895-32743A036402}"/>
              </a:ext>
            </a:extLst>
          </p:cNvPr>
          <p:cNvGrpSpPr/>
          <p:nvPr/>
        </p:nvGrpSpPr>
        <p:grpSpPr>
          <a:xfrm>
            <a:off x="4939783" y="4105937"/>
            <a:ext cx="332539" cy="330285"/>
            <a:chOff x="10107386" y="3388406"/>
            <a:chExt cx="468313" cy="465138"/>
          </a:xfrm>
        </p:grpSpPr>
        <p:sp>
          <p:nvSpPr>
            <p:cNvPr id="51" name="Freeform 545">
              <a:extLst>
                <a:ext uri="{FF2B5EF4-FFF2-40B4-BE49-F238E27FC236}">
                  <a16:creationId xmlns:a16="http://schemas.microsoft.com/office/drawing/2014/main" id="{5A78D6BF-14AC-5FC4-F285-CF0E451DB04F}"/>
                </a:ext>
              </a:extLst>
            </p:cNvPr>
            <p:cNvSpPr>
              <a:spLocks/>
            </p:cNvSpPr>
            <p:nvPr/>
          </p:nvSpPr>
          <p:spPr bwMode="auto">
            <a:xfrm>
              <a:off x="10107386" y="3388406"/>
              <a:ext cx="468313" cy="261938"/>
            </a:xfrm>
            <a:custGeom>
              <a:avLst/>
              <a:gdLst>
                <a:gd name="T0" fmla="*/ 73 w 125"/>
                <a:gd name="T1" fmla="*/ 67 h 70"/>
                <a:gd name="T2" fmla="*/ 52 w 125"/>
                <a:gd name="T3" fmla="*/ 67 h 70"/>
                <a:gd name="T4" fmla="*/ 5 w 125"/>
                <a:gd name="T5" fmla="*/ 41 h 70"/>
                <a:gd name="T6" fmla="*/ 5 w 125"/>
                <a:gd name="T7" fmla="*/ 29 h 70"/>
                <a:gd name="T8" fmla="*/ 52 w 125"/>
                <a:gd name="T9" fmla="*/ 3 h 70"/>
                <a:gd name="T10" fmla="*/ 73 w 125"/>
                <a:gd name="T11" fmla="*/ 3 h 70"/>
                <a:gd name="T12" fmla="*/ 119 w 125"/>
                <a:gd name="T13" fmla="*/ 29 h 70"/>
                <a:gd name="T14" fmla="*/ 119 w 125"/>
                <a:gd name="T15" fmla="*/ 41 h 70"/>
                <a:gd name="T16" fmla="*/ 73 w 125"/>
                <a:gd name="T17"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70">
                  <a:moveTo>
                    <a:pt x="73" y="67"/>
                  </a:moveTo>
                  <a:cubicBezTo>
                    <a:pt x="67" y="70"/>
                    <a:pt x="57" y="70"/>
                    <a:pt x="52" y="67"/>
                  </a:cubicBezTo>
                  <a:cubicBezTo>
                    <a:pt x="5" y="41"/>
                    <a:pt x="5" y="41"/>
                    <a:pt x="5" y="41"/>
                  </a:cubicBezTo>
                  <a:cubicBezTo>
                    <a:pt x="0" y="38"/>
                    <a:pt x="0" y="32"/>
                    <a:pt x="5" y="29"/>
                  </a:cubicBezTo>
                  <a:cubicBezTo>
                    <a:pt x="52" y="3"/>
                    <a:pt x="52" y="3"/>
                    <a:pt x="52" y="3"/>
                  </a:cubicBezTo>
                  <a:cubicBezTo>
                    <a:pt x="57" y="0"/>
                    <a:pt x="67" y="0"/>
                    <a:pt x="73" y="3"/>
                  </a:cubicBezTo>
                  <a:cubicBezTo>
                    <a:pt x="119" y="29"/>
                    <a:pt x="119" y="29"/>
                    <a:pt x="119" y="29"/>
                  </a:cubicBezTo>
                  <a:cubicBezTo>
                    <a:pt x="125" y="32"/>
                    <a:pt x="125" y="38"/>
                    <a:pt x="119" y="41"/>
                  </a:cubicBezTo>
                  <a:lnTo>
                    <a:pt x="73" y="67"/>
                  </a:lnTo>
                  <a:close/>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52" name="Freeform 546">
              <a:extLst>
                <a:ext uri="{FF2B5EF4-FFF2-40B4-BE49-F238E27FC236}">
                  <a16:creationId xmlns:a16="http://schemas.microsoft.com/office/drawing/2014/main" id="{3EC55BE0-D95F-A446-C64D-A5B26090A717}"/>
                </a:ext>
              </a:extLst>
            </p:cNvPr>
            <p:cNvSpPr>
              <a:spLocks/>
            </p:cNvSpPr>
            <p:nvPr/>
          </p:nvSpPr>
          <p:spPr bwMode="auto">
            <a:xfrm>
              <a:off x="10107386" y="3597956"/>
              <a:ext cx="468313" cy="157163"/>
            </a:xfrm>
            <a:custGeom>
              <a:avLst/>
              <a:gdLst>
                <a:gd name="T0" fmla="*/ 119 w 125"/>
                <a:gd name="T1" fmla="*/ 0 h 42"/>
                <a:gd name="T2" fmla="*/ 119 w 125"/>
                <a:gd name="T3" fmla="*/ 12 h 42"/>
                <a:gd name="T4" fmla="*/ 73 w 125"/>
                <a:gd name="T5" fmla="*/ 38 h 42"/>
                <a:gd name="T6" fmla="*/ 52 w 125"/>
                <a:gd name="T7" fmla="*/ 38 h 42"/>
                <a:gd name="T8" fmla="*/ 5 w 125"/>
                <a:gd name="T9" fmla="*/ 12 h 42"/>
                <a:gd name="T10" fmla="*/ 5 w 125"/>
                <a:gd name="T11" fmla="*/ 0 h 42"/>
              </a:gdLst>
              <a:ahLst/>
              <a:cxnLst>
                <a:cxn ang="0">
                  <a:pos x="T0" y="T1"/>
                </a:cxn>
                <a:cxn ang="0">
                  <a:pos x="T2" y="T3"/>
                </a:cxn>
                <a:cxn ang="0">
                  <a:pos x="T4" y="T5"/>
                </a:cxn>
                <a:cxn ang="0">
                  <a:pos x="T6" y="T7"/>
                </a:cxn>
                <a:cxn ang="0">
                  <a:pos x="T8" y="T9"/>
                </a:cxn>
                <a:cxn ang="0">
                  <a:pos x="T10" y="T11"/>
                </a:cxn>
              </a:cxnLst>
              <a:rect l="0" t="0" r="r" b="b"/>
              <a:pathLst>
                <a:path w="125" h="42">
                  <a:moveTo>
                    <a:pt x="119" y="0"/>
                  </a:moveTo>
                  <a:cubicBezTo>
                    <a:pt x="125" y="4"/>
                    <a:pt x="125" y="9"/>
                    <a:pt x="119" y="12"/>
                  </a:cubicBezTo>
                  <a:cubicBezTo>
                    <a:pt x="73" y="38"/>
                    <a:pt x="73" y="38"/>
                    <a:pt x="73" y="38"/>
                  </a:cubicBezTo>
                  <a:cubicBezTo>
                    <a:pt x="67" y="42"/>
                    <a:pt x="57" y="42"/>
                    <a:pt x="52" y="38"/>
                  </a:cubicBezTo>
                  <a:cubicBezTo>
                    <a:pt x="5" y="12"/>
                    <a:pt x="5" y="12"/>
                    <a:pt x="5" y="12"/>
                  </a:cubicBezTo>
                  <a:cubicBezTo>
                    <a:pt x="0" y="9"/>
                    <a:pt x="0" y="4"/>
                    <a:pt x="5" y="0"/>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53" name="Freeform 547">
              <a:extLst>
                <a:ext uri="{FF2B5EF4-FFF2-40B4-BE49-F238E27FC236}">
                  <a16:creationId xmlns:a16="http://schemas.microsoft.com/office/drawing/2014/main" id="{38D12B78-6B53-6749-CD9B-610EBE14DA88}"/>
                </a:ext>
              </a:extLst>
            </p:cNvPr>
            <p:cNvSpPr>
              <a:spLocks/>
            </p:cNvSpPr>
            <p:nvPr/>
          </p:nvSpPr>
          <p:spPr bwMode="auto">
            <a:xfrm>
              <a:off x="10107386" y="3699556"/>
              <a:ext cx="468313" cy="153988"/>
            </a:xfrm>
            <a:custGeom>
              <a:avLst/>
              <a:gdLst>
                <a:gd name="T0" fmla="*/ 119 w 125"/>
                <a:gd name="T1" fmla="*/ 0 h 41"/>
                <a:gd name="T2" fmla="*/ 119 w 125"/>
                <a:gd name="T3" fmla="*/ 12 h 41"/>
                <a:gd name="T4" fmla="*/ 73 w 125"/>
                <a:gd name="T5" fmla="*/ 38 h 41"/>
                <a:gd name="T6" fmla="*/ 52 w 125"/>
                <a:gd name="T7" fmla="*/ 38 h 41"/>
                <a:gd name="T8" fmla="*/ 5 w 125"/>
                <a:gd name="T9" fmla="*/ 12 h 41"/>
                <a:gd name="T10" fmla="*/ 5 w 125"/>
                <a:gd name="T11" fmla="*/ 0 h 41"/>
              </a:gdLst>
              <a:ahLst/>
              <a:cxnLst>
                <a:cxn ang="0">
                  <a:pos x="T0" y="T1"/>
                </a:cxn>
                <a:cxn ang="0">
                  <a:pos x="T2" y="T3"/>
                </a:cxn>
                <a:cxn ang="0">
                  <a:pos x="T4" y="T5"/>
                </a:cxn>
                <a:cxn ang="0">
                  <a:pos x="T6" y="T7"/>
                </a:cxn>
                <a:cxn ang="0">
                  <a:pos x="T8" y="T9"/>
                </a:cxn>
                <a:cxn ang="0">
                  <a:pos x="T10" y="T11"/>
                </a:cxn>
              </a:cxnLst>
              <a:rect l="0" t="0" r="r" b="b"/>
              <a:pathLst>
                <a:path w="125" h="41">
                  <a:moveTo>
                    <a:pt x="119" y="0"/>
                  </a:moveTo>
                  <a:cubicBezTo>
                    <a:pt x="125" y="3"/>
                    <a:pt x="125" y="9"/>
                    <a:pt x="119" y="12"/>
                  </a:cubicBezTo>
                  <a:cubicBezTo>
                    <a:pt x="73" y="38"/>
                    <a:pt x="73" y="38"/>
                    <a:pt x="73" y="38"/>
                  </a:cubicBezTo>
                  <a:cubicBezTo>
                    <a:pt x="67" y="41"/>
                    <a:pt x="57" y="41"/>
                    <a:pt x="52" y="38"/>
                  </a:cubicBezTo>
                  <a:cubicBezTo>
                    <a:pt x="5" y="12"/>
                    <a:pt x="5" y="12"/>
                    <a:pt x="5" y="12"/>
                  </a:cubicBezTo>
                  <a:cubicBezTo>
                    <a:pt x="0" y="9"/>
                    <a:pt x="0" y="3"/>
                    <a:pt x="5" y="0"/>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grpSp>
      <p:sp>
        <p:nvSpPr>
          <p:cNvPr id="66" name="TextBox 72">
            <a:extLst>
              <a:ext uri="{FF2B5EF4-FFF2-40B4-BE49-F238E27FC236}">
                <a16:creationId xmlns:a16="http://schemas.microsoft.com/office/drawing/2014/main" id="{59C50FE2-962B-E156-3080-A05D129BBCE2}"/>
              </a:ext>
            </a:extLst>
          </p:cNvPr>
          <p:cNvSpPr txBox="1">
            <a:spLocks noChangeArrowheads="1"/>
          </p:cNvSpPr>
          <p:nvPr/>
        </p:nvSpPr>
        <p:spPr bwMode="auto">
          <a:xfrm>
            <a:off x="939800" y="2796396"/>
            <a:ext cx="435117"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defTabSz="1828617"/>
            <a:r>
              <a:rPr lang="mn-MN" sz="1400" b="1" dirty="0">
                <a:solidFill>
                  <a:prstClr val="white"/>
                </a:solidFill>
                <a:latin typeface="Arial" panose="020B0604020202020204" pitchFamily="34" charset="0"/>
                <a:cs typeface="Arial" panose="020B0604020202020204" pitchFamily="34" charset="0"/>
              </a:rPr>
              <a:t>1996</a:t>
            </a:r>
            <a:endParaRPr lang="en-US" sz="1400" b="1" dirty="0">
              <a:solidFill>
                <a:prstClr val="white"/>
              </a:solidFill>
              <a:latin typeface="Arial" panose="020B0604020202020204" pitchFamily="34" charset="0"/>
              <a:cs typeface="Arial" panose="020B0604020202020204" pitchFamily="34" charset="0"/>
            </a:endParaRPr>
          </a:p>
        </p:txBody>
      </p:sp>
      <p:cxnSp>
        <p:nvCxnSpPr>
          <p:cNvPr id="106" name="Straight Connector 105">
            <a:extLst>
              <a:ext uri="{FF2B5EF4-FFF2-40B4-BE49-F238E27FC236}">
                <a16:creationId xmlns:a16="http://schemas.microsoft.com/office/drawing/2014/main" id="{8093051F-6053-F428-E2C3-93A8257D4D25}"/>
              </a:ext>
            </a:extLst>
          </p:cNvPr>
          <p:cNvCxnSpPr>
            <a:cxnSpLocks/>
          </p:cNvCxnSpPr>
          <p:nvPr/>
        </p:nvCxnSpPr>
        <p:spPr>
          <a:xfrm>
            <a:off x="796834" y="9482639"/>
            <a:ext cx="5441348"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9" name="TextBox 128">
            <a:extLst>
              <a:ext uri="{FF2B5EF4-FFF2-40B4-BE49-F238E27FC236}">
                <a16:creationId xmlns:a16="http://schemas.microsoft.com/office/drawing/2014/main" id="{DA39F463-1038-4280-C0F0-5C800133AC6F}"/>
              </a:ext>
            </a:extLst>
          </p:cNvPr>
          <p:cNvSpPr txBox="1"/>
          <p:nvPr/>
        </p:nvSpPr>
        <p:spPr>
          <a:xfrm>
            <a:off x="939800" y="1361615"/>
            <a:ext cx="5114753" cy="790590"/>
          </a:xfrm>
          <a:prstGeom prst="rect">
            <a:avLst/>
          </a:prstGeom>
          <a:noFill/>
        </p:spPr>
        <p:txBody>
          <a:bodyPr wrap="square" lIns="51424" tIns="25712" rIns="51424" bIns="25712" rtlCol="0">
            <a:spAutoFit/>
          </a:bodyPr>
          <a:lstStyle/>
          <a:p>
            <a:pPr algn="ctr" defTabSz="514207"/>
            <a:r>
              <a:rPr lang="mn-MN" sz="1600" dirty="0">
                <a:solidFill>
                  <a:schemeClr val="accent1">
                    <a:lumMod val="50000"/>
                  </a:schemeClr>
                </a:solidFill>
                <a:latin typeface="Arial" panose="020B0604020202020204" pitchFamily="34" charset="0"/>
                <a:cs typeface="Arial" panose="020B0604020202020204" pitchFamily="34" charset="0"/>
              </a:rPr>
              <a:t>1996-2018 онуудад хэрэгжүүлсэн </a:t>
            </a:r>
          </a:p>
          <a:p>
            <a:pPr algn="ctr" defTabSz="514207"/>
            <a:r>
              <a:rPr lang="mn-MN" sz="1600" dirty="0">
                <a:solidFill>
                  <a:schemeClr val="accent1">
                    <a:lumMod val="50000"/>
                  </a:schemeClr>
                </a:solidFill>
                <a:latin typeface="Arial" panose="020B0604020202020204" pitchFamily="34" charset="0"/>
                <a:cs typeface="Arial" panose="020B0604020202020204" pitchFamily="34" charset="0"/>
              </a:rPr>
              <a:t>бодлого, хөтөлбөр</a:t>
            </a:r>
          </a:p>
          <a:p>
            <a:pPr algn="ctr" defTabSz="514207"/>
            <a:endParaRPr lang="id-ID" sz="1600" dirty="0">
              <a:solidFill>
                <a:schemeClr val="accent1">
                  <a:lumMod val="50000"/>
                </a:schemeClr>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1DB84248-937D-536E-251C-651742DD108A}"/>
              </a:ext>
            </a:extLst>
          </p:cNvPr>
          <p:cNvSpPr/>
          <p:nvPr/>
        </p:nvSpPr>
        <p:spPr>
          <a:xfrm>
            <a:off x="4380389" y="1800107"/>
            <a:ext cx="2081744" cy="276999"/>
          </a:xfrm>
          <a:prstGeom prst="rect">
            <a:avLst/>
          </a:prstGeom>
        </p:spPr>
        <p:txBody>
          <a:bodyPr wrap="square">
            <a:spAutoFit/>
          </a:bodyPr>
          <a:lstStyle/>
          <a:p>
            <a:pPr algn="ctr" fontAlgn="ctr"/>
            <a:r>
              <a:rPr lang="en-US" sz="1200" dirty="0">
                <a:solidFill>
                  <a:srgbClr val="002060"/>
                </a:solidFill>
                <a:latin typeface="Arial" panose="020B0604020202020204" pitchFamily="34" charset="0"/>
                <a:cs typeface="Arial" panose="020B0604020202020204" pitchFamily="34" charset="0"/>
              </a:rPr>
              <a:t>(</a:t>
            </a:r>
            <a:r>
              <a:rPr lang="mn-MN" sz="1200" dirty="0">
                <a:solidFill>
                  <a:srgbClr val="002060"/>
                </a:solidFill>
                <a:latin typeface="Arial" panose="020B0604020202020204" pitchFamily="34" charset="0"/>
                <a:cs typeface="Arial" panose="020B0604020202020204" pitchFamily="34" charset="0"/>
              </a:rPr>
              <a:t>Дэлгэрэнгүйг хавсралт 1</a:t>
            </a:r>
            <a:r>
              <a:rPr lang="en-US" sz="1200" dirty="0">
                <a:solidFill>
                  <a:srgbClr val="002060"/>
                </a:solidFill>
                <a:latin typeface="Arial" panose="020B0604020202020204" pitchFamily="34" charset="0"/>
                <a:cs typeface="Arial" panose="020B0604020202020204" pitchFamily="34" charset="0"/>
              </a:rPr>
              <a:t>)</a:t>
            </a:r>
            <a:r>
              <a:rPr lang="mn-MN" sz="1200" dirty="0">
                <a:solidFill>
                  <a:srgbClr val="002060"/>
                </a:solidFill>
                <a:latin typeface="Arial" panose="020B0604020202020204" pitchFamily="34" charset="0"/>
                <a:cs typeface="Arial" panose="020B0604020202020204" pitchFamily="34" charset="0"/>
              </a:rPr>
              <a:t> </a:t>
            </a:r>
          </a:p>
        </p:txBody>
      </p:sp>
      <p:graphicFrame>
        <p:nvGraphicFramePr>
          <p:cNvPr id="19" name="Table 18">
            <a:extLst>
              <a:ext uri="{FF2B5EF4-FFF2-40B4-BE49-F238E27FC236}">
                <a16:creationId xmlns:a16="http://schemas.microsoft.com/office/drawing/2014/main" id="{EED44784-0449-AEC2-E40E-534C84AEE3D1}"/>
              </a:ext>
            </a:extLst>
          </p:cNvPr>
          <p:cNvGraphicFramePr>
            <a:graphicFrameLocks noGrp="1"/>
          </p:cNvGraphicFramePr>
          <p:nvPr>
            <p:extLst>
              <p:ext uri="{D42A27DB-BD31-4B8C-83A1-F6EECF244321}">
                <p14:modId xmlns:p14="http://schemas.microsoft.com/office/powerpoint/2010/main" val="2846720578"/>
              </p:ext>
            </p:extLst>
          </p:nvPr>
        </p:nvGraphicFramePr>
        <p:xfrm>
          <a:off x="473487" y="2104563"/>
          <a:ext cx="5988646" cy="7270233"/>
        </p:xfrm>
        <a:graphic>
          <a:graphicData uri="http://schemas.openxmlformats.org/drawingml/2006/table">
            <a:tbl>
              <a:tblPr firstRow="1" firstCol="1" bandRow="1">
                <a:tableStyleId>{BC89EF96-8CEA-46FF-86C4-4CE0E7609802}</a:tableStyleId>
              </a:tblPr>
              <a:tblGrid>
                <a:gridCol w="302031">
                  <a:extLst>
                    <a:ext uri="{9D8B030D-6E8A-4147-A177-3AD203B41FA5}">
                      <a16:colId xmlns:a16="http://schemas.microsoft.com/office/drawing/2014/main" val="3033126591"/>
                    </a:ext>
                  </a:extLst>
                </a:gridCol>
                <a:gridCol w="305653">
                  <a:extLst>
                    <a:ext uri="{9D8B030D-6E8A-4147-A177-3AD203B41FA5}">
                      <a16:colId xmlns:a16="http://schemas.microsoft.com/office/drawing/2014/main" val="1965690352"/>
                    </a:ext>
                  </a:extLst>
                </a:gridCol>
                <a:gridCol w="2619949">
                  <a:extLst>
                    <a:ext uri="{9D8B030D-6E8A-4147-A177-3AD203B41FA5}">
                      <a16:colId xmlns:a16="http://schemas.microsoft.com/office/drawing/2014/main" val="2480211085"/>
                    </a:ext>
                  </a:extLst>
                </a:gridCol>
                <a:gridCol w="809897">
                  <a:extLst>
                    <a:ext uri="{9D8B030D-6E8A-4147-A177-3AD203B41FA5}">
                      <a16:colId xmlns:a16="http://schemas.microsoft.com/office/drawing/2014/main" val="466311224"/>
                    </a:ext>
                  </a:extLst>
                </a:gridCol>
                <a:gridCol w="1951116">
                  <a:extLst>
                    <a:ext uri="{9D8B030D-6E8A-4147-A177-3AD203B41FA5}">
                      <a16:colId xmlns:a16="http://schemas.microsoft.com/office/drawing/2014/main" val="1789560009"/>
                    </a:ext>
                  </a:extLst>
                </a:gridCol>
              </a:tblGrid>
              <a:tr h="394783">
                <a:tc>
                  <a:txBody>
                    <a:bodyPr/>
                    <a:lstStyle/>
                    <a:p>
                      <a:pPr algn="ctr">
                        <a:lnSpc>
                          <a:spcPct val="107000"/>
                        </a:lnSpc>
                        <a:spcAft>
                          <a:spcPts val="800"/>
                        </a:spcAft>
                      </a:pPr>
                      <a:r>
                        <a:rPr lang="mn-MN" sz="11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en-US" sz="1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accent1">
                        <a:lumMod val="20000"/>
                        <a:lumOff val="80000"/>
                      </a:schemeClr>
                    </a:solidFill>
                  </a:tcPr>
                </a:tc>
                <a:tc gridSpan="2">
                  <a:txBody>
                    <a:bodyPr/>
                    <a:lstStyle/>
                    <a:p>
                      <a:pPr algn="ctr">
                        <a:lnSpc>
                          <a:spcPct val="107000"/>
                        </a:lnSpc>
                        <a:spcAft>
                          <a:spcPts val="800"/>
                        </a:spcAft>
                      </a:pPr>
                      <a:r>
                        <a:rPr lang="mn-MN" sz="1100" dirty="0">
                          <a:solidFill>
                            <a:schemeClr val="accent1">
                              <a:lumMod val="50000"/>
                            </a:schemeClr>
                          </a:solidFill>
                          <a:effectLst/>
                          <a:latin typeface="Times New Roman" panose="02020603050405020304" pitchFamily="18" charset="0"/>
                          <a:cs typeface="Times New Roman" panose="02020603050405020304" pitchFamily="18" charset="0"/>
                        </a:rPr>
                        <a:t>Бодлогын баримт бичиг</a:t>
                      </a:r>
                      <a:endParaRPr lang="en-US" sz="1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accent1">
                        <a:lumMod val="20000"/>
                        <a:lumOff val="80000"/>
                      </a:schemeClr>
                    </a:solidFill>
                  </a:tcPr>
                </a:tc>
                <a:tc hMerge="1">
                  <a:txBody>
                    <a:bodyPr/>
                    <a:lstStyle/>
                    <a:p>
                      <a:endParaRPr lang="en-US"/>
                    </a:p>
                  </a:txBody>
                  <a:tcPr/>
                </a:tc>
                <a:tc>
                  <a:txBody>
                    <a:bodyPr/>
                    <a:lstStyle/>
                    <a:p>
                      <a:pPr algn="ctr">
                        <a:lnSpc>
                          <a:spcPct val="107000"/>
                        </a:lnSpc>
                        <a:spcAft>
                          <a:spcPts val="0"/>
                        </a:spcAft>
                      </a:pPr>
                      <a:r>
                        <a:rPr lang="mn-MN" sz="1100" dirty="0">
                          <a:solidFill>
                            <a:schemeClr val="accent1">
                              <a:lumMod val="50000"/>
                            </a:schemeClr>
                          </a:solidFill>
                          <a:effectLst/>
                          <a:latin typeface="Times New Roman" panose="02020603050405020304" pitchFamily="18" charset="0"/>
                          <a:cs typeface="Times New Roman" panose="02020603050405020304" pitchFamily="18" charset="0"/>
                        </a:rPr>
                        <a:t>Батлагдсан он</a:t>
                      </a:r>
                      <a:endParaRPr lang="en-US" sz="1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accent1">
                        <a:lumMod val="20000"/>
                        <a:lumOff val="80000"/>
                      </a:schemeClr>
                    </a:solidFill>
                  </a:tcPr>
                </a:tc>
                <a:tc>
                  <a:txBody>
                    <a:bodyPr/>
                    <a:lstStyle/>
                    <a:p>
                      <a:pPr algn="ctr">
                        <a:lnSpc>
                          <a:spcPct val="107000"/>
                        </a:lnSpc>
                        <a:spcAft>
                          <a:spcPts val="0"/>
                        </a:spcAft>
                      </a:pPr>
                      <a:r>
                        <a:rPr lang="mn-MN" sz="1100" dirty="0">
                          <a:solidFill>
                            <a:schemeClr val="accent1">
                              <a:lumMod val="50000"/>
                            </a:schemeClr>
                          </a:solidFill>
                          <a:effectLst/>
                          <a:latin typeface="Times New Roman" panose="02020603050405020304" pitchFamily="18" charset="0"/>
                          <a:cs typeface="Times New Roman" panose="02020603050405020304" pitchFamily="18" charset="0"/>
                        </a:rPr>
                        <a:t>Хүрсэн үр дүн</a:t>
                      </a:r>
                      <a:endParaRPr lang="en-US" sz="1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accent1">
                        <a:lumMod val="20000"/>
                        <a:lumOff val="80000"/>
                      </a:schemeClr>
                    </a:solidFill>
                  </a:tcPr>
                </a:tc>
                <a:extLst>
                  <a:ext uri="{0D108BD9-81ED-4DB2-BD59-A6C34878D82A}">
                    <a16:rowId xmlns:a16="http://schemas.microsoft.com/office/drawing/2014/main" val="2387288941"/>
                  </a:ext>
                </a:extLst>
              </a:tr>
              <a:tr h="442923">
                <a:tc rowSpan="2">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1</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accent2">
                        <a:lumMod val="20000"/>
                        <a:lumOff val="80000"/>
                      </a:schemeClr>
                    </a:solidFill>
                  </a:tcPr>
                </a:tc>
                <a:tc rowSpan="16">
                  <a:txBody>
                    <a:bodyPr/>
                    <a:lstStyle/>
                    <a:p>
                      <a:pPr marL="71755" marR="71755" algn="ctr">
                        <a:lnSpc>
                          <a:spcPct val="107000"/>
                        </a:lnSpc>
                        <a:spcAft>
                          <a:spcPts val="800"/>
                        </a:spcAft>
                      </a:pPr>
                      <a:r>
                        <a:rPr lang="mn-MN" sz="1000" b="1" dirty="0">
                          <a:solidFill>
                            <a:schemeClr val="accent1">
                              <a:lumMod val="50000"/>
                            </a:schemeClr>
                          </a:solidFill>
                          <a:effectLst/>
                          <a:latin typeface="Times New Roman" panose="02020603050405020304" pitchFamily="18" charset="0"/>
                          <a:cs typeface="Times New Roman" panose="02020603050405020304" pitchFamily="18" charset="0"/>
                        </a:rPr>
                        <a:t>Монгол Улсын хууль</a:t>
                      </a:r>
                      <a:endParaRPr lang="en-US" sz="1000" b="1"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vert="vert270" anchor="ctr">
                    <a:solidFill>
                      <a:schemeClr val="accent2">
                        <a:lumMod val="20000"/>
                        <a:lumOff val="80000"/>
                      </a:schemeClr>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Тахир дутуу хүний нийгмийн хамгааллын тухай хууль</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1995</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30 гаруй төрөл  протез, ортопедийн хэрэгсэл, 658 иргэн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extLst>
                  <a:ext uri="{0D108BD9-81ED-4DB2-BD59-A6C34878D82A}">
                    <a16:rowId xmlns:a16="http://schemas.microsoft.com/office/drawing/2014/main" val="3903788387"/>
                  </a:ext>
                </a:extLst>
              </a:tr>
              <a:tr h="127810">
                <a:tc vMerge="1">
                  <a:txBody>
                    <a:bodyPr/>
                    <a:lstStyle/>
                    <a:p>
                      <a:pPr algn="ctr">
                        <a:lnSpc>
                          <a:spcPct val="107000"/>
                        </a:lnSpc>
                        <a:spcAft>
                          <a:spcPts val="800"/>
                        </a:spcAft>
                      </a:pP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vMerge="1">
                  <a:txBody>
                    <a:bodyPr/>
                    <a:lstStyle/>
                    <a:p>
                      <a:endParaRPr lang="en-US"/>
                    </a:p>
                  </a:txBody>
                  <a:tcPr/>
                </a:tc>
                <a:tc rowSpan="2">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МУЗГ-ын 37 дугаар тогтоол</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rowSpan="2">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1997</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rowSpan="2">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Хараагүй 197 иргэн ажлын байраар хангагдсан.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extLst>
                  <a:ext uri="{0D108BD9-81ED-4DB2-BD59-A6C34878D82A}">
                    <a16:rowId xmlns:a16="http://schemas.microsoft.com/office/drawing/2014/main" val="4009261890"/>
                  </a:ext>
                </a:extLst>
              </a:tr>
              <a:tr h="204755">
                <a:tc rowSpan="2">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2</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accent2">
                        <a:lumMod val="20000"/>
                        <a:lumOff val="80000"/>
                      </a:schemeClr>
                    </a:solidFill>
                  </a:tcPr>
                </a:tc>
                <a:tc vMerge="1">
                  <a:txBody>
                    <a:bodyPr/>
                    <a:lstStyle/>
                    <a:p>
                      <a:endParaRPr lang="en-US"/>
                    </a:p>
                  </a:txBody>
                  <a:tcPr/>
                </a:tc>
                <a:tc vMerge="1">
                  <a:txBody>
                    <a:bodyPr/>
                    <a:lstStyle/>
                    <a:p>
                      <a:pPr algn="just">
                        <a:lnSpc>
                          <a:spcPct val="107000"/>
                        </a:lnSpc>
                        <a:spcAft>
                          <a:spcPts val="800"/>
                        </a:spcAft>
                      </a:pPr>
                      <a:r>
                        <a:rPr lang="mn-MN" sz="1000" dirty="0">
                          <a:effectLst/>
                          <a:latin typeface="Times New Roman" panose="02020603050405020304" pitchFamily="18" charset="0"/>
                          <a:cs typeface="Times New Roman" panose="02020603050405020304" pitchFamily="18" charset="0"/>
                        </a:rPr>
                        <a:t>МУЗГ-ын 37 дугаар тогтоол</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vMerge="1">
                  <a:txBody>
                    <a:bodyPr/>
                    <a:lstStyle/>
                    <a:p>
                      <a:pPr algn="ctr">
                        <a:lnSpc>
                          <a:spcPct val="107000"/>
                        </a:lnSpc>
                        <a:spcAft>
                          <a:spcPts val="800"/>
                        </a:spcAft>
                      </a:pPr>
                      <a:r>
                        <a:rPr lang="mn-MN" sz="1000">
                          <a:effectLst/>
                          <a:latin typeface="Times New Roman" panose="02020603050405020304" pitchFamily="18" charset="0"/>
                          <a:cs typeface="Times New Roman" panose="02020603050405020304" pitchFamily="18" charset="0"/>
                        </a:rPr>
                        <a:t>1997</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vMerge="1">
                  <a:txBody>
                    <a:bodyPr/>
                    <a:lstStyle/>
                    <a:p>
                      <a:pPr algn="ctr">
                        <a:lnSpc>
                          <a:spcPct val="107000"/>
                        </a:lnSpc>
                        <a:spcAft>
                          <a:spcPts val="800"/>
                        </a:spcAft>
                      </a:pPr>
                      <a:r>
                        <a:rPr lang="mn-MN" sz="1000" dirty="0">
                          <a:effectLst/>
                          <a:latin typeface="Times New Roman" panose="02020603050405020304" pitchFamily="18" charset="0"/>
                          <a:cs typeface="Times New Roman" panose="02020603050405020304" pitchFamily="18" charset="0"/>
                        </a:rPr>
                        <a:t>Хараагүй 197 иргэн ажлын байраар хангагдсан.</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extLst>
                  <a:ext uri="{0D108BD9-81ED-4DB2-BD59-A6C34878D82A}">
                    <a16:rowId xmlns:a16="http://schemas.microsoft.com/office/drawing/2014/main" val="835187198"/>
                  </a:ext>
                </a:extLst>
              </a:tr>
              <a:tr h="105458">
                <a:tc vMerge="1">
                  <a:txBody>
                    <a:bodyPr/>
                    <a:lstStyle/>
                    <a:p>
                      <a:pPr algn="ctr">
                        <a:lnSpc>
                          <a:spcPct val="107000"/>
                        </a:lnSpc>
                        <a:spcAft>
                          <a:spcPts val="800"/>
                        </a:spcAft>
                      </a:pP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vMerge="1">
                  <a:txBody>
                    <a:bodyPr/>
                    <a:lstStyle/>
                    <a:p>
                      <a:endParaRPr lang="en-US"/>
                    </a:p>
                  </a:txBody>
                  <a:tcPr/>
                </a:tc>
                <a:tc rowSpan="2">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МУЗГ-ын 16 дугаар тогтоол</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rowSpan="2">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2001</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rowSpan="2">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Хараагүй 30 иргэн ажлын байраар хангагдсан.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extLst>
                  <a:ext uri="{0D108BD9-81ED-4DB2-BD59-A6C34878D82A}">
                    <a16:rowId xmlns:a16="http://schemas.microsoft.com/office/drawing/2014/main" val="1078729367"/>
                  </a:ext>
                </a:extLst>
              </a:tr>
              <a:tr h="310213">
                <a:tc>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3</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accent2">
                        <a:lumMod val="20000"/>
                        <a:lumOff val="80000"/>
                      </a:schemeClr>
                    </a:solidFill>
                  </a:tcPr>
                </a:tc>
                <a:tc vMerge="1">
                  <a:txBody>
                    <a:bodyPr/>
                    <a:lstStyle/>
                    <a:p>
                      <a:endParaRPr lang="en-US"/>
                    </a:p>
                  </a:txBody>
                  <a:tcPr/>
                </a:tc>
                <a:tc vMerge="1">
                  <a:txBody>
                    <a:bodyPr/>
                    <a:lstStyle/>
                    <a:p>
                      <a:pPr algn="just">
                        <a:lnSpc>
                          <a:spcPct val="107000"/>
                        </a:lnSpc>
                        <a:spcAft>
                          <a:spcPts val="800"/>
                        </a:spcAft>
                      </a:pPr>
                      <a:r>
                        <a:rPr lang="mn-MN" sz="1000" dirty="0">
                          <a:effectLst/>
                          <a:latin typeface="Times New Roman" panose="02020603050405020304" pitchFamily="18" charset="0"/>
                          <a:cs typeface="Times New Roman" panose="02020603050405020304" pitchFamily="18" charset="0"/>
                        </a:rPr>
                        <a:t>МУЗГ-ын 16 дугаар тогтоол</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vMerge="1">
                  <a:txBody>
                    <a:bodyPr/>
                    <a:lstStyle/>
                    <a:p>
                      <a:pPr algn="ctr">
                        <a:lnSpc>
                          <a:spcPct val="107000"/>
                        </a:lnSpc>
                        <a:spcAft>
                          <a:spcPts val="800"/>
                        </a:spcAft>
                      </a:pPr>
                      <a:r>
                        <a:rPr lang="mn-MN" sz="1000">
                          <a:effectLst/>
                          <a:latin typeface="Times New Roman" panose="02020603050405020304" pitchFamily="18" charset="0"/>
                          <a:cs typeface="Times New Roman" panose="02020603050405020304" pitchFamily="18" charset="0"/>
                        </a:rPr>
                        <a:t>2001</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vMerge="1">
                  <a:txBody>
                    <a:bodyPr/>
                    <a:lstStyle/>
                    <a:p>
                      <a:pPr algn="ctr">
                        <a:lnSpc>
                          <a:spcPct val="107000"/>
                        </a:lnSpc>
                        <a:spcAft>
                          <a:spcPts val="800"/>
                        </a:spcAft>
                      </a:pPr>
                      <a:r>
                        <a:rPr lang="mn-MN" sz="1000">
                          <a:effectLst/>
                          <a:latin typeface="Times New Roman" panose="02020603050405020304" pitchFamily="18" charset="0"/>
                          <a:cs typeface="Times New Roman" panose="02020603050405020304" pitchFamily="18" charset="0"/>
                        </a:rPr>
                        <a:t>Хараагүй 30 иргэн ажлын байраар хангагдсан.</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extLst>
                  <a:ext uri="{0D108BD9-81ED-4DB2-BD59-A6C34878D82A}">
                    <a16:rowId xmlns:a16="http://schemas.microsoft.com/office/drawing/2014/main" val="3595656199"/>
                  </a:ext>
                </a:extLst>
              </a:tr>
              <a:tr h="354645">
                <a:tc rowSpan="2">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4</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accent2">
                        <a:lumMod val="20000"/>
                        <a:lumOff val="80000"/>
                      </a:schemeClr>
                    </a:solidFill>
                  </a:tcPr>
                </a:tc>
                <a:tc vMerge="1">
                  <a:txBody>
                    <a:bodyPr/>
                    <a:lstStyle/>
                    <a:p>
                      <a:endParaRPr lang="en-US"/>
                    </a:p>
                  </a:txBody>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Монгол Улсын нийгмийн халамжийн тухай хуулийн 5 дугаар бүлгийн 25.1.3 дугаар заалт</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solidFill>
                      <a:schemeClr val="bg1"/>
                    </a:solidFill>
                  </a:tcPr>
                </a:tc>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2006</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a:txBody>
                    <a:bodyPr/>
                    <a:lstStyle/>
                    <a:p>
                      <a:pPr algn="ctr">
                        <a:lnSpc>
                          <a:spcPct val="100000"/>
                        </a:lnSpc>
                        <a:spcAft>
                          <a:spcPts val="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Протез, ортопедийн хэрэгсэл,</a:t>
                      </a:r>
                    </a:p>
                    <a:p>
                      <a:pPr algn="ctr">
                        <a:lnSpc>
                          <a:spcPct val="100000"/>
                        </a:lnSpc>
                        <a:spcAft>
                          <a:spcPts val="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5426 иргэн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extLst>
                  <a:ext uri="{0D108BD9-81ED-4DB2-BD59-A6C34878D82A}">
                    <a16:rowId xmlns:a16="http://schemas.microsoft.com/office/drawing/2014/main" val="2021736647"/>
                  </a:ext>
                </a:extLst>
              </a:tr>
              <a:tr h="116081">
                <a:tc vMerge="1">
                  <a:txBody>
                    <a:bodyPr/>
                    <a:lstStyle/>
                    <a:p>
                      <a:pPr algn="ctr">
                        <a:lnSpc>
                          <a:spcPct val="107000"/>
                        </a:lnSpc>
                        <a:spcAft>
                          <a:spcPts val="800"/>
                        </a:spcAft>
                      </a:pP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vMerge="1">
                  <a:txBody>
                    <a:bodyPr/>
                    <a:lstStyle/>
                    <a:p>
                      <a:endParaRPr lang="en-US"/>
                    </a:p>
                  </a:txBody>
                  <a:tcPr/>
                </a:tc>
                <a:tc rowSpan="2">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Хөгжлийн бэрхшээлтэй хүний эрхийн тухай хуулийн 2 дугаар зүйлийн 7.6 дахь заалт</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solidFill>
                      <a:schemeClr val="bg1"/>
                    </a:solidFill>
                  </a:tcPr>
                </a:tc>
                <a:tc rowSpan="2">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2006</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rowSpan="2">
                  <a:txBody>
                    <a:bodyPr/>
                    <a:lstStyle/>
                    <a:p>
                      <a:pPr algn="ctr">
                        <a:lnSpc>
                          <a:spcPct val="100000"/>
                        </a:lnSpc>
                        <a:spcAft>
                          <a:spcPts val="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100 суралцагч</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extLst>
                  <a:ext uri="{0D108BD9-81ED-4DB2-BD59-A6C34878D82A}">
                    <a16:rowId xmlns:a16="http://schemas.microsoft.com/office/drawing/2014/main" val="3724507179"/>
                  </a:ext>
                </a:extLst>
              </a:tr>
              <a:tr h="262742">
                <a:tc rowSpan="2">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5</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accent2">
                        <a:lumMod val="20000"/>
                        <a:lumOff val="80000"/>
                      </a:schemeClr>
                    </a:solidFill>
                  </a:tcPr>
                </a:tc>
                <a:tc vMerge="1">
                  <a:txBody>
                    <a:bodyPr/>
                    <a:lstStyle/>
                    <a:p>
                      <a:endParaRPr lang="en-US"/>
                    </a:p>
                  </a:txBody>
                  <a:tcPr/>
                </a:tc>
                <a:tc vMerge="1">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Хөгжлийн бэрхшээлтэй хүний эрхийн тухай хуулийн 2 дугаар зүйлийн 7.6 дахь заалт</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solidFill>
                      <a:schemeClr val="bg1"/>
                    </a:solidFill>
                  </a:tcPr>
                </a:tc>
                <a:tc vMerge="1">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2006</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vMerge="1">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100 суралцагч</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extLst>
                  <a:ext uri="{0D108BD9-81ED-4DB2-BD59-A6C34878D82A}">
                    <a16:rowId xmlns:a16="http://schemas.microsoft.com/office/drawing/2014/main" val="3957237986"/>
                  </a:ext>
                </a:extLst>
              </a:tr>
              <a:tr h="207984">
                <a:tc vMerge="1">
                  <a:txBody>
                    <a:bodyPr/>
                    <a:lstStyle/>
                    <a:p>
                      <a:pPr algn="ctr">
                        <a:lnSpc>
                          <a:spcPct val="107000"/>
                        </a:lnSpc>
                        <a:spcAft>
                          <a:spcPts val="800"/>
                        </a:spcAft>
                      </a:pP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vMerge="1">
                  <a:txBody>
                    <a:bodyPr/>
                    <a:lstStyle/>
                    <a:p>
                      <a:endParaRPr lang="en-US"/>
                    </a:p>
                  </a:txBody>
                  <a:tcPr/>
                </a:tc>
                <a:tc rowSpan="2">
                  <a:txBody>
                    <a:bodyPr/>
                    <a:lstStyle/>
                    <a:p>
                      <a:pPr algn="just">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Хөгжлийн бэрхшээлтэй хүний эрхийн тухай хуулийн 2 дугаар зүйлийн 7.9 дүгээр заалт</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solidFill>
                      <a:schemeClr val="bg1"/>
                    </a:solidFill>
                  </a:tcPr>
                </a:tc>
                <a:tc rowSpan="2">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2008</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rowSpan="2">
                  <a:txBody>
                    <a:bodyPr/>
                    <a:lstStyle/>
                    <a:p>
                      <a:pPr algn="ctr">
                        <a:lnSpc>
                          <a:spcPct val="100000"/>
                        </a:lnSpc>
                        <a:spcAft>
                          <a:spcPts val="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110 суралцагч</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extLst>
                  <a:ext uri="{0D108BD9-81ED-4DB2-BD59-A6C34878D82A}">
                    <a16:rowId xmlns:a16="http://schemas.microsoft.com/office/drawing/2014/main" val="4260589592"/>
                  </a:ext>
                </a:extLst>
              </a:tr>
              <a:tr h="118588">
                <a:tc rowSpan="2">
                  <a:txBody>
                    <a:bodyPr/>
                    <a:lstStyle/>
                    <a:p>
                      <a:pPr algn="ctr">
                        <a:lnSpc>
                          <a:spcPct val="107000"/>
                        </a:lnSpc>
                        <a:spcAft>
                          <a:spcPts val="800"/>
                        </a:spcAft>
                      </a:pPr>
                      <a:r>
                        <a:rPr lang="mn-MN" sz="1000" b="0">
                          <a:solidFill>
                            <a:schemeClr val="accent1">
                              <a:lumMod val="50000"/>
                            </a:schemeClr>
                          </a:solidFill>
                          <a:effectLst/>
                          <a:latin typeface="Times New Roman" panose="02020603050405020304" pitchFamily="18" charset="0"/>
                          <a:cs typeface="Times New Roman" panose="02020603050405020304" pitchFamily="18" charset="0"/>
                        </a:rPr>
                        <a:t>6</a:t>
                      </a:r>
                      <a:endParaRPr lang="en-US" sz="1000" b="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accent2">
                        <a:lumMod val="20000"/>
                        <a:lumOff val="80000"/>
                      </a:schemeClr>
                    </a:solidFill>
                  </a:tcPr>
                </a:tc>
                <a:tc vMerge="1">
                  <a:txBody>
                    <a:bodyPr/>
                    <a:lstStyle/>
                    <a:p>
                      <a:endParaRPr lang="en-US"/>
                    </a:p>
                  </a:txBody>
                  <a:tcPr/>
                </a:tc>
                <a:tc vMerge="1">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Хөгжлийн бэрхшээлтэй хүний эрхийн тухай хуулийн 2 дугаар зүйлийн 7.9 дүгээр заалт</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solidFill>
                      <a:schemeClr val="bg1"/>
                    </a:solidFill>
                  </a:tcPr>
                </a:tc>
                <a:tc vMerge="1">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2008</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vMerge="1">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110 суралцагч</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extLst>
                  <a:ext uri="{0D108BD9-81ED-4DB2-BD59-A6C34878D82A}">
                    <a16:rowId xmlns:a16="http://schemas.microsoft.com/office/drawing/2014/main" val="2551351281"/>
                  </a:ext>
                </a:extLst>
              </a:tr>
              <a:tr h="177810">
                <a:tc vMerge="1">
                  <a:txBody>
                    <a:bodyPr/>
                    <a:lstStyle/>
                    <a:p>
                      <a:pPr algn="ctr">
                        <a:lnSpc>
                          <a:spcPct val="107000"/>
                        </a:lnSpc>
                        <a:spcAft>
                          <a:spcPts val="800"/>
                        </a:spcAft>
                      </a:pP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vMerge="1">
                  <a:txBody>
                    <a:bodyPr/>
                    <a:lstStyle/>
                    <a:p>
                      <a:endParaRPr lang="en-US"/>
                    </a:p>
                  </a:txBody>
                  <a:tcPr/>
                </a:tc>
                <a:tc rowSpan="2">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Эрүүл мэндийн тухай хууль</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rowSpan="2">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2008</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rowSpan="2">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3318 иргэн  эрүүл мэндийн анхан шатны тусламж үйлчилгээ</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extLst>
                  <a:ext uri="{0D108BD9-81ED-4DB2-BD59-A6C34878D82A}">
                    <a16:rowId xmlns:a16="http://schemas.microsoft.com/office/drawing/2014/main" val="2882960135"/>
                  </a:ext>
                </a:extLst>
              </a:tr>
              <a:tr h="203035">
                <a:tc rowSpan="2">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7</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accent2">
                        <a:lumMod val="20000"/>
                        <a:lumOff val="80000"/>
                      </a:schemeClr>
                    </a:solidFill>
                  </a:tcPr>
                </a:tc>
                <a:tc vMerge="1">
                  <a:txBody>
                    <a:bodyPr/>
                    <a:lstStyle/>
                    <a:p>
                      <a:endParaRPr lang="en-US"/>
                    </a:p>
                  </a:txBody>
                  <a:tcPr/>
                </a:tc>
                <a:tc vMerge="1">
                  <a:txBody>
                    <a:bodyPr/>
                    <a:lstStyle/>
                    <a:p>
                      <a:pPr algn="just">
                        <a:lnSpc>
                          <a:spcPct val="107000"/>
                        </a:lnSpc>
                        <a:spcAft>
                          <a:spcPts val="800"/>
                        </a:spcAft>
                      </a:pPr>
                      <a:r>
                        <a:rPr lang="mn-MN" sz="1000">
                          <a:effectLst/>
                          <a:latin typeface="Times New Roman" panose="02020603050405020304" pitchFamily="18" charset="0"/>
                          <a:cs typeface="Times New Roman" panose="02020603050405020304" pitchFamily="18" charset="0"/>
                        </a:rPr>
                        <a:t>Эрүүл мэндийн тухай хууль</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vMerge="1">
                  <a:txBody>
                    <a:bodyPr/>
                    <a:lstStyle/>
                    <a:p>
                      <a:pPr algn="ctr">
                        <a:lnSpc>
                          <a:spcPct val="107000"/>
                        </a:lnSpc>
                        <a:spcAft>
                          <a:spcPts val="800"/>
                        </a:spcAft>
                      </a:pPr>
                      <a:r>
                        <a:rPr lang="mn-MN" sz="1000" dirty="0">
                          <a:effectLst/>
                          <a:latin typeface="Times New Roman" panose="02020603050405020304" pitchFamily="18" charset="0"/>
                          <a:cs typeface="Times New Roman" panose="02020603050405020304" pitchFamily="18" charset="0"/>
                        </a:rPr>
                        <a:t>2008</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vMerge="1">
                  <a:txBody>
                    <a:bodyPr/>
                    <a:lstStyle/>
                    <a:p>
                      <a:pPr algn="ctr">
                        <a:lnSpc>
                          <a:spcPct val="107000"/>
                        </a:lnSpc>
                        <a:spcAft>
                          <a:spcPts val="800"/>
                        </a:spcAft>
                      </a:pPr>
                      <a:r>
                        <a:rPr lang="mn-MN" sz="1000" dirty="0">
                          <a:effectLst/>
                          <a:latin typeface="Times New Roman" panose="02020603050405020304" pitchFamily="18" charset="0"/>
                          <a:cs typeface="Times New Roman" panose="02020603050405020304" pitchFamily="18" charset="0"/>
                        </a:rPr>
                        <a:t>3318 иргэн  эрүүл мэндийн анхан шатны тусламж үйлчилгээ</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extLst>
                  <a:ext uri="{0D108BD9-81ED-4DB2-BD59-A6C34878D82A}">
                    <a16:rowId xmlns:a16="http://schemas.microsoft.com/office/drawing/2014/main" val="170024503"/>
                  </a:ext>
                </a:extLst>
              </a:tr>
              <a:tr h="191748">
                <a:tc vMerge="1">
                  <a:txBody>
                    <a:bodyPr/>
                    <a:lstStyle/>
                    <a:p>
                      <a:pPr algn="ctr">
                        <a:lnSpc>
                          <a:spcPct val="107000"/>
                        </a:lnSpc>
                        <a:spcAft>
                          <a:spcPts val="800"/>
                        </a:spcAft>
                      </a:pP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vMerge="1">
                  <a:txBody>
                    <a:bodyPr/>
                    <a:lstStyle/>
                    <a:p>
                      <a:endParaRPr lang="en-US"/>
                    </a:p>
                  </a:txBody>
                  <a:tcPr/>
                </a:tc>
                <a:tc rowSpan="2">
                  <a:txBody>
                    <a:bodyPr/>
                    <a:lstStyle/>
                    <a:p>
                      <a:pPr algn="just">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Монгол Улсын Нийгмийн хамгааллын тухай хуулийн 5 дугаар бүлгийн 26.3 дугаар заалт</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rowSpan="2">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2012</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rowSpan="2">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32 төрлийн протез, ортопедийн хэрэгсэл, 3324 иргэн, Сэргээн засах үйлчилгээ 3397 иргэн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extLst>
                  <a:ext uri="{0D108BD9-81ED-4DB2-BD59-A6C34878D82A}">
                    <a16:rowId xmlns:a16="http://schemas.microsoft.com/office/drawing/2014/main" val="2827536687"/>
                  </a:ext>
                </a:extLst>
              </a:tr>
              <a:tr h="284858">
                <a:tc rowSpan="2">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8</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accent2">
                        <a:lumMod val="20000"/>
                        <a:lumOff val="80000"/>
                      </a:schemeClr>
                    </a:solidFill>
                  </a:tcPr>
                </a:tc>
                <a:tc vMerge="1">
                  <a:txBody>
                    <a:bodyPr/>
                    <a:lstStyle/>
                    <a:p>
                      <a:endParaRPr lang="en-US"/>
                    </a:p>
                  </a:txBody>
                  <a:tcPr/>
                </a:tc>
                <a:tc vMerge="1">
                  <a:txBody>
                    <a:bodyPr/>
                    <a:lstStyle/>
                    <a:p>
                      <a:pPr algn="just">
                        <a:lnSpc>
                          <a:spcPct val="107000"/>
                        </a:lnSpc>
                        <a:spcAft>
                          <a:spcPts val="800"/>
                        </a:spcAft>
                      </a:pPr>
                      <a:r>
                        <a:rPr lang="mn-MN" sz="1000">
                          <a:effectLst/>
                          <a:latin typeface="Times New Roman" panose="02020603050405020304" pitchFamily="18" charset="0"/>
                          <a:cs typeface="Times New Roman" panose="02020603050405020304" pitchFamily="18" charset="0"/>
                        </a:rPr>
                        <a:t>Монгол Улсын Нийгмийн хамгааллын тухай хуулийн 5 дугаар бүлгийн 26.3 дугаар заалт</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vMerge="1">
                  <a:txBody>
                    <a:bodyPr/>
                    <a:lstStyle/>
                    <a:p>
                      <a:pPr algn="ctr">
                        <a:lnSpc>
                          <a:spcPct val="107000"/>
                        </a:lnSpc>
                        <a:spcAft>
                          <a:spcPts val="800"/>
                        </a:spcAft>
                      </a:pPr>
                      <a:r>
                        <a:rPr lang="mn-MN" sz="1000" dirty="0">
                          <a:effectLst/>
                          <a:latin typeface="Times New Roman" panose="02020603050405020304" pitchFamily="18" charset="0"/>
                          <a:cs typeface="Times New Roman" panose="02020603050405020304" pitchFamily="18" charset="0"/>
                        </a:rPr>
                        <a:t>2012</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vMerge="1">
                  <a:txBody>
                    <a:bodyPr/>
                    <a:lstStyle/>
                    <a:p>
                      <a:pPr algn="ctr">
                        <a:lnSpc>
                          <a:spcPct val="107000"/>
                        </a:lnSpc>
                        <a:spcAft>
                          <a:spcPts val="800"/>
                        </a:spcAft>
                      </a:pPr>
                      <a:r>
                        <a:rPr lang="mn-MN" sz="1000" dirty="0">
                          <a:effectLst/>
                          <a:latin typeface="Times New Roman" panose="02020603050405020304" pitchFamily="18" charset="0"/>
                          <a:cs typeface="Times New Roman" panose="02020603050405020304" pitchFamily="18" charset="0"/>
                        </a:rPr>
                        <a:t>32 төрлийн протез, ортопедийн хэрэгсэл, </a:t>
                      </a:r>
                      <a:endParaRPr lang="en-US" sz="10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mn-MN" sz="1000" dirty="0">
                          <a:effectLst/>
                          <a:latin typeface="Times New Roman" panose="02020603050405020304" pitchFamily="18" charset="0"/>
                          <a:cs typeface="Times New Roman" panose="02020603050405020304" pitchFamily="18" charset="0"/>
                        </a:rPr>
                        <a:t>3324 иргэн</a:t>
                      </a:r>
                      <a:endParaRPr lang="en-US" sz="10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mn-MN" sz="1000" dirty="0">
                          <a:effectLst/>
                          <a:latin typeface="Times New Roman" panose="02020603050405020304" pitchFamily="18" charset="0"/>
                          <a:cs typeface="Times New Roman" panose="02020603050405020304" pitchFamily="18" charset="0"/>
                        </a:rPr>
                        <a:t>Сэргээн засах үйлчилгээ 3397 иргэн</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extLst>
                  <a:ext uri="{0D108BD9-81ED-4DB2-BD59-A6C34878D82A}">
                    <a16:rowId xmlns:a16="http://schemas.microsoft.com/office/drawing/2014/main" val="1395357612"/>
                  </a:ext>
                </a:extLst>
              </a:tr>
              <a:tr h="204380">
                <a:tc vMerge="1">
                  <a:txBody>
                    <a:bodyPr/>
                    <a:lstStyle/>
                    <a:p>
                      <a:pPr algn="ctr">
                        <a:lnSpc>
                          <a:spcPct val="107000"/>
                        </a:lnSpc>
                        <a:spcAft>
                          <a:spcPts val="800"/>
                        </a:spcAft>
                      </a:pP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vMerge="1">
                  <a:txBody>
                    <a:bodyPr/>
                    <a:lstStyle/>
                    <a:p>
                      <a:endParaRPr lang="en-US"/>
                    </a:p>
                  </a:txBody>
                  <a:tcPr/>
                </a:tc>
                <a:tc rowSpan="2">
                  <a:txBody>
                    <a:bodyPr/>
                    <a:lstStyle/>
                    <a:p>
                      <a:pPr algn="just">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Монгол Улсын хөгжлийн бэрхшээлтэй хүний эрхийн тухай хуулийн 9 дүгээр бүлэг, 32 дугаар зүйл</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solidFill>
                      <a:schemeClr val="bg1"/>
                    </a:solidFill>
                  </a:tcPr>
                </a:tc>
                <a:tc rowSpan="2">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2017</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rowSpan="2">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Сэргээн засах үйлчилгээ 10663 иргэн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extLst>
                  <a:ext uri="{0D108BD9-81ED-4DB2-BD59-A6C34878D82A}">
                    <a16:rowId xmlns:a16="http://schemas.microsoft.com/office/drawing/2014/main" val="2459798094"/>
                  </a:ext>
                </a:extLst>
              </a:tr>
              <a:tr h="281677">
                <a:tc>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9</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accent2">
                        <a:lumMod val="20000"/>
                        <a:lumOff val="80000"/>
                      </a:schemeClr>
                    </a:solidFill>
                  </a:tcPr>
                </a:tc>
                <a:tc vMerge="1">
                  <a:txBody>
                    <a:bodyPr/>
                    <a:lstStyle/>
                    <a:p>
                      <a:endParaRPr lang="en-US"/>
                    </a:p>
                  </a:txBody>
                  <a:tcPr/>
                </a:tc>
                <a:tc vMerge="1">
                  <a:txBody>
                    <a:bodyPr/>
                    <a:lstStyle/>
                    <a:p>
                      <a:pPr algn="just">
                        <a:lnSpc>
                          <a:spcPct val="107000"/>
                        </a:lnSpc>
                        <a:spcAft>
                          <a:spcPts val="800"/>
                        </a:spcAft>
                      </a:pPr>
                      <a:r>
                        <a:rPr lang="mn-MN" sz="1000">
                          <a:effectLst/>
                          <a:latin typeface="Times New Roman" panose="02020603050405020304" pitchFamily="18" charset="0"/>
                          <a:cs typeface="Times New Roman" panose="02020603050405020304" pitchFamily="18" charset="0"/>
                        </a:rPr>
                        <a:t>Монгол Улсын хөгжлийн бэрхшээлтэй хүний эрхийн тухай хуулийн 9 дүгээр бүлэг, 32 дугаар зүйл</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solidFill>
                      <a:schemeClr val="bg1"/>
                    </a:solidFill>
                  </a:tcPr>
                </a:tc>
                <a:tc vMerge="1">
                  <a:txBody>
                    <a:bodyPr/>
                    <a:lstStyle/>
                    <a:p>
                      <a:pPr algn="ctr">
                        <a:lnSpc>
                          <a:spcPct val="107000"/>
                        </a:lnSpc>
                        <a:spcAft>
                          <a:spcPts val="800"/>
                        </a:spcAft>
                      </a:pPr>
                      <a:r>
                        <a:rPr lang="mn-MN" sz="1000">
                          <a:effectLst/>
                          <a:latin typeface="Times New Roman" panose="02020603050405020304" pitchFamily="18" charset="0"/>
                          <a:cs typeface="Times New Roman" panose="02020603050405020304" pitchFamily="18" charset="0"/>
                        </a:rPr>
                        <a:t>2017</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vMerge="1">
                  <a:txBody>
                    <a:bodyPr/>
                    <a:lstStyle/>
                    <a:p>
                      <a:pPr algn="ctr">
                        <a:lnSpc>
                          <a:spcPct val="107000"/>
                        </a:lnSpc>
                        <a:spcAft>
                          <a:spcPts val="800"/>
                        </a:spcAft>
                      </a:pPr>
                      <a:r>
                        <a:rPr lang="mn-MN" sz="1000" dirty="0">
                          <a:effectLst/>
                          <a:latin typeface="Times New Roman" panose="02020603050405020304" pitchFamily="18" charset="0"/>
                          <a:cs typeface="Times New Roman" panose="02020603050405020304" pitchFamily="18" charset="0"/>
                        </a:rPr>
                        <a:t>Сэргээн засах үйлчилгээ 10663 иргэн</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extLst>
                  <a:ext uri="{0D108BD9-81ED-4DB2-BD59-A6C34878D82A}">
                    <a16:rowId xmlns:a16="http://schemas.microsoft.com/office/drawing/2014/main" val="3916910886"/>
                  </a:ext>
                </a:extLst>
              </a:tr>
              <a:tr h="309165">
                <a:tc rowSpan="2">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1</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accent2">
                        <a:lumMod val="20000"/>
                        <a:lumOff val="80000"/>
                      </a:schemeClr>
                    </a:solidFill>
                  </a:tcPr>
                </a:tc>
                <a:tc rowSpan="17">
                  <a:txBody>
                    <a:bodyPr/>
                    <a:lstStyle/>
                    <a:p>
                      <a:pPr marL="71755" marR="71755" algn="ctr">
                        <a:lnSpc>
                          <a:spcPct val="107000"/>
                        </a:lnSpc>
                        <a:spcAft>
                          <a:spcPts val="800"/>
                        </a:spcAft>
                      </a:pPr>
                      <a:r>
                        <a:rPr lang="mn-MN" sz="1000" b="1" dirty="0">
                          <a:solidFill>
                            <a:schemeClr val="accent1">
                              <a:lumMod val="50000"/>
                            </a:schemeClr>
                          </a:solidFill>
                          <a:effectLst/>
                          <a:latin typeface="Times New Roman" panose="02020603050405020304" pitchFamily="18" charset="0"/>
                          <a:cs typeface="Times New Roman" panose="02020603050405020304" pitchFamily="18" charset="0"/>
                        </a:rPr>
                        <a:t>Бодлого, шийдвэр, хөтөлбөр</a:t>
                      </a:r>
                      <a:endParaRPr lang="en-US" sz="1000" b="1"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vert="vert270" anchor="ctr">
                    <a:solidFill>
                      <a:schemeClr val="accent2">
                        <a:lumMod val="20000"/>
                        <a:lumOff val="80000"/>
                      </a:schemeClr>
                    </a:solidFill>
                  </a:tcPr>
                </a:tc>
                <a:tc>
                  <a:txBody>
                    <a:bodyPr/>
                    <a:lstStyle/>
                    <a:p>
                      <a:pPr algn="just">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Монгол Улсын Засгийн газрын 1998 оны 202 тогтоол “Үндэсний хөтөлбөр батлах тухай”</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solidFill>
                      <a:schemeClr val="bg1"/>
                    </a:solidFill>
                  </a:tcPr>
                </a:tc>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1999</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148 суралцагч</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extLst>
                  <a:ext uri="{0D108BD9-81ED-4DB2-BD59-A6C34878D82A}">
                    <a16:rowId xmlns:a16="http://schemas.microsoft.com/office/drawing/2014/main" val="2915726018"/>
                  </a:ext>
                </a:extLst>
              </a:tr>
              <a:tr h="161561">
                <a:tc vMerge="1">
                  <a:txBody>
                    <a:bodyPr/>
                    <a:lstStyle/>
                    <a:p>
                      <a:pPr algn="ctr">
                        <a:lnSpc>
                          <a:spcPct val="107000"/>
                        </a:lnSpc>
                        <a:spcAft>
                          <a:spcPts val="800"/>
                        </a:spcAft>
                      </a:pP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vMerge="1">
                  <a:txBody>
                    <a:bodyPr/>
                    <a:lstStyle/>
                    <a:p>
                      <a:endParaRPr lang="en-US"/>
                    </a:p>
                  </a:txBody>
                  <a:tcPr/>
                </a:tc>
                <a:tc rowSpan="2">
                  <a:txBody>
                    <a:bodyPr/>
                    <a:lstStyle/>
                    <a:p>
                      <a:pPr algn="just">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Засгийн газрын үйл ажиллагааны хөтөлбөр 2.2.11 заалт. Мэргэжлийн болон эчнээ,алсын зайн сургалт</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solidFill>
                      <a:schemeClr val="bg1"/>
                    </a:solidFill>
                  </a:tcPr>
                </a:tc>
                <a:tc rowSpan="2">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2006</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rowSpan="2">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730 суралцагч</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extLst>
                  <a:ext uri="{0D108BD9-81ED-4DB2-BD59-A6C34878D82A}">
                    <a16:rowId xmlns:a16="http://schemas.microsoft.com/office/drawing/2014/main" val="717126282"/>
                  </a:ext>
                </a:extLst>
              </a:tr>
              <a:tr h="276590">
                <a:tc rowSpan="2">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2</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accent2">
                        <a:lumMod val="20000"/>
                        <a:lumOff val="80000"/>
                      </a:schemeClr>
                    </a:solidFill>
                  </a:tcPr>
                </a:tc>
                <a:tc vMerge="1">
                  <a:txBody>
                    <a:bodyPr/>
                    <a:lstStyle/>
                    <a:p>
                      <a:endParaRPr lang="en-US"/>
                    </a:p>
                  </a:txBody>
                  <a:tcPr/>
                </a:tc>
                <a:tc vMerge="1">
                  <a:txBody>
                    <a:bodyPr/>
                    <a:lstStyle/>
                    <a:p>
                      <a:pPr algn="just">
                        <a:lnSpc>
                          <a:spcPct val="107000"/>
                        </a:lnSpc>
                        <a:spcAft>
                          <a:spcPts val="800"/>
                        </a:spcAft>
                      </a:pPr>
                      <a:r>
                        <a:rPr lang="mn-MN" sz="1000">
                          <a:effectLst/>
                          <a:latin typeface="Times New Roman" panose="02020603050405020304" pitchFamily="18" charset="0"/>
                          <a:cs typeface="Times New Roman" panose="02020603050405020304" pitchFamily="18" charset="0"/>
                        </a:rPr>
                        <a:t>Засгийн газрын үйл ажиллагааны хөтөлбөр 2.2.11 заалт. Мэргэжлийн болон эчнээ,алсын зайн сургалт</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solidFill>
                      <a:schemeClr val="bg1"/>
                    </a:solidFill>
                  </a:tcPr>
                </a:tc>
                <a:tc vMerge="1">
                  <a:txBody>
                    <a:bodyPr/>
                    <a:lstStyle/>
                    <a:p>
                      <a:pPr algn="ctr">
                        <a:lnSpc>
                          <a:spcPct val="107000"/>
                        </a:lnSpc>
                        <a:spcAft>
                          <a:spcPts val="800"/>
                        </a:spcAft>
                      </a:pPr>
                      <a:r>
                        <a:rPr lang="mn-MN" sz="1000">
                          <a:effectLst/>
                          <a:latin typeface="Times New Roman" panose="02020603050405020304" pitchFamily="18" charset="0"/>
                          <a:cs typeface="Times New Roman" panose="02020603050405020304" pitchFamily="18" charset="0"/>
                        </a:rPr>
                        <a:t>2006</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vMerge="1">
                  <a:txBody>
                    <a:bodyPr/>
                    <a:lstStyle/>
                    <a:p>
                      <a:pPr algn="ctr">
                        <a:lnSpc>
                          <a:spcPct val="107000"/>
                        </a:lnSpc>
                        <a:spcAft>
                          <a:spcPts val="800"/>
                        </a:spcAft>
                      </a:pPr>
                      <a:r>
                        <a:rPr lang="mn-MN" sz="1000" dirty="0">
                          <a:effectLst/>
                          <a:latin typeface="Times New Roman" panose="02020603050405020304" pitchFamily="18" charset="0"/>
                          <a:cs typeface="Times New Roman" panose="02020603050405020304" pitchFamily="18" charset="0"/>
                        </a:rPr>
                        <a:t>730 суралцагч</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extLst>
                  <a:ext uri="{0D108BD9-81ED-4DB2-BD59-A6C34878D82A}">
                    <a16:rowId xmlns:a16="http://schemas.microsoft.com/office/drawing/2014/main" val="3694564874"/>
                  </a:ext>
                </a:extLst>
              </a:tr>
              <a:tr h="194136">
                <a:tc vMerge="1">
                  <a:txBody>
                    <a:bodyPr/>
                    <a:lstStyle/>
                    <a:p>
                      <a:pPr algn="ctr">
                        <a:lnSpc>
                          <a:spcPct val="107000"/>
                        </a:lnSpc>
                        <a:spcAft>
                          <a:spcPts val="800"/>
                        </a:spcAft>
                      </a:pP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vMerge="1">
                  <a:txBody>
                    <a:bodyPr/>
                    <a:lstStyle/>
                    <a:p>
                      <a:endParaRPr lang="en-US"/>
                    </a:p>
                  </a:txBody>
                  <a:tcPr/>
                </a:tc>
                <a:tc rowSpan="2">
                  <a:txBody>
                    <a:bodyPr/>
                    <a:lstStyle/>
                    <a:p>
                      <a:pPr algn="just">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ЭМНХСайдын 56 дугаар тушаал</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rowSpan="2">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2000</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rowSpan="2">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30 гаруй төрөл  протез, ортопедийн хэрэгсэл, 993 иргэн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extLst>
                  <a:ext uri="{0D108BD9-81ED-4DB2-BD59-A6C34878D82A}">
                    <a16:rowId xmlns:a16="http://schemas.microsoft.com/office/drawing/2014/main" val="2400278377"/>
                  </a:ext>
                </a:extLst>
              </a:tr>
              <a:tr h="196870">
                <a:tc rowSpan="2">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3</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accent2">
                        <a:lumMod val="20000"/>
                        <a:lumOff val="80000"/>
                      </a:schemeClr>
                    </a:solidFill>
                  </a:tcPr>
                </a:tc>
                <a:tc vMerge="1">
                  <a:txBody>
                    <a:bodyPr/>
                    <a:lstStyle/>
                    <a:p>
                      <a:endParaRPr lang="en-US"/>
                    </a:p>
                  </a:txBody>
                  <a:tcPr/>
                </a:tc>
                <a:tc vMerge="1">
                  <a:txBody>
                    <a:bodyPr/>
                    <a:lstStyle/>
                    <a:p>
                      <a:pPr algn="just">
                        <a:lnSpc>
                          <a:spcPct val="107000"/>
                        </a:lnSpc>
                        <a:spcAft>
                          <a:spcPts val="800"/>
                        </a:spcAft>
                      </a:pPr>
                      <a:r>
                        <a:rPr lang="mn-MN" sz="1000">
                          <a:effectLst/>
                          <a:latin typeface="Times New Roman" panose="02020603050405020304" pitchFamily="18" charset="0"/>
                          <a:cs typeface="Times New Roman" panose="02020603050405020304" pitchFamily="18" charset="0"/>
                        </a:rPr>
                        <a:t>ЭМНХСайдын 56 дугаар тушаал</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vMerge="1">
                  <a:txBody>
                    <a:bodyPr/>
                    <a:lstStyle/>
                    <a:p>
                      <a:pPr algn="ctr">
                        <a:lnSpc>
                          <a:spcPct val="107000"/>
                        </a:lnSpc>
                        <a:spcAft>
                          <a:spcPts val="800"/>
                        </a:spcAft>
                      </a:pPr>
                      <a:r>
                        <a:rPr lang="mn-MN" sz="1000">
                          <a:effectLst/>
                          <a:latin typeface="Times New Roman" panose="02020603050405020304" pitchFamily="18" charset="0"/>
                          <a:cs typeface="Times New Roman" panose="02020603050405020304" pitchFamily="18" charset="0"/>
                        </a:rPr>
                        <a:t>2000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vMerge="1">
                  <a:txBody>
                    <a:bodyPr/>
                    <a:lstStyle/>
                    <a:p>
                      <a:pPr algn="ctr">
                        <a:lnSpc>
                          <a:spcPct val="107000"/>
                        </a:lnSpc>
                        <a:spcAft>
                          <a:spcPts val="800"/>
                        </a:spcAft>
                      </a:pPr>
                      <a:r>
                        <a:rPr lang="mn-MN" sz="1000" dirty="0">
                          <a:effectLst/>
                          <a:latin typeface="Times New Roman" panose="02020603050405020304" pitchFamily="18" charset="0"/>
                          <a:cs typeface="Times New Roman" panose="02020603050405020304" pitchFamily="18" charset="0"/>
                        </a:rPr>
                        <a:t>30 гаруй төрөл  протез, ортопедийн хэрэгсэл, 993 иргэн</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extLst>
                  <a:ext uri="{0D108BD9-81ED-4DB2-BD59-A6C34878D82A}">
                    <a16:rowId xmlns:a16="http://schemas.microsoft.com/office/drawing/2014/main" val="3502630391"/>
                  </a:ext>
                </a:extLst>
              </a:tr>
              <a:tr h="113343">
                <a:tc vMerge="1">
                  <a:txBody>
                    <a:bodyPr/>
                    <a:lstStyle/>
                    <a:p>
                      <a:pPr algn="ctr">
                        <a:lnSpc>
                          <a:spcPct val="107000"/>
                        </a:lnSpc>
                        <a:spcAft>
                          <a:spcPts val="800"/>
                        </a:spcAft>
                      </a:pP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vMerge="1">
                  <a:txBody>
                    <a:bodyPr/>
                    <a:lstStyle/>
                    <a:p>
                      <a:endParaRPr lang="en-US"/>
                    </a:p>
                  </a:txBody>
                  <a:tcPr/>
                </a:tc>
                <a:tc rowSpan="2">
                  <a:txBody>
                    <a:bodyPr/>
                    <a:lstStyle/>
                    <a:p>
                      <a:pPr algn="just">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НХХСайдын А/24 дүгээр тушаал</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rowSpan="2">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2001</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rowSpan="2">
                  <a:txBody>
                    <a:bodyPr/>
                    <a:lstStyle/>
                    <a:p>
                      <a:pPr algn="ctr">
                        <a:lnSpc>
                          <a:spcPct val="107000"/>
                        </a:lnSpc>
                        <a:spcAft>
                          <a:spcPts val="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Протез, ортопедийн хэрэгсэл,</a:t>
                      </a:r>
                    </a:p>
                    <a:p>
                      <a:pPr algn="ctr">
                        <a:lnSpc>
                          <a:spcPct val="107000"/>
                        </a:lnSpc>
                        <a:spcAft>
                          <a:spcPts val="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2812 иргэн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extLst>
                  <a:ext uri="{0D108BD9-81ED-4DB2-BD59-A6C34878D82A}">
                    <a16:rowId xmlns:a16="http://schemas.microsoft.com/office/drawing/2014/main" val="1241319448"/>
                  </a:ext>
                </a:extLst>
              </a:tr>
              <a:tr h="200166">
                <a:tc rowSpan="2">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4</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accent2">
                        <a:lumMod val="20000"/>
                        <a:lumOff val="80000"/>
                      </a:schemeClr>
                    </a:solidFill>
                  </a:tcPr>
                </a:tc>
                <a:tc vMerge="1">
                  <a:txBody>
                    <a:bodyPr/>
                    <a:lstStyle/>
                    <a:p>
                      <a:endParaRPr lang="en-US"/>
                    </a:p>
                  </a:txBody>
                  <a:tcPr/>
                </a:tc>
                <a:tc vMerge="1">
                  <a:txBody>
                    <a:bodyPr/>
                    <a:lstStyle/>
                    <a:p>
                      <a:pPr algn="just">
                        <a:lnSpc>
                          <a:spcPct val="107000"/>
                        </a:lnSpc>
                        <a:spcAft>
                          <a:spcPts val="800"/>
                        </a:spcAft>
                      </a:pPr>
                      <a:r>
                        <a:rPr lang="mn-MN" sz="1000">
                          <a:effectLst/>
                          <a:latin typeface="Times New Roman" panose="02020603050405020304" pitchFamily="18" charset="0"/>
                          <a:cs typeface="Times New Roman" panose="02020603050405020304" pitchFamily="18" charset="0"/>
                        </a:rPr>
                        <a:t>НХХСайдын А/24 дүгээр тушаал</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vMerge="1">
                  <a:txBody>
                    <a:bodyPr/>
                    <a:lstStyle/>
                    <a:p>
                      <a:pPr algn="ctr">
                        <a:lnSpc>
                          <a:spcPct val="107000"/>
                        </a:lnSpc>
                        <a:spcAft>
                          <a:spcPts val="800"/>
                        </a:spcAft>
                      </a:pPr>
                      <a:r>
                        <a:rPr lang="mn-MN" sz="1000">
                          <a:effectLst/>
                          <a:latin typeface="Times New Roman" panose="02020603050405020304" pitchFamily="18" charset="0"/>
                          <a:cs typeface="Times New Roman" panose="02020603050405020304" pitchFamily="18" charset="0"/>
                        </a:rPr>
                        <a:t>2001</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vMerge="1">
                  <a:txBody>
                    <a:bodyPr/>
                    <a:lstStyle/>
                    <a:p>
                      <a:pPr algn="ctr">
                        <a:lnSpc>
                          <a:spcPct val="107000"/>
                        </a:lnSpc>
                        <a:spcAft>
                          <a:spcPts val="0"/>
                        </a:spcAft>
                      </a:pPr>
                      <a:r>
                        <a:rPr lang="mn-MN" sz="1000" dirty="0">
                          <a:effectLst/>
                          <a:latin typeface="Times New Roman" panose="02020603050405020304" pitchFamily="18" charset="0"/>
                          <a:cs typeface="Times New Roman" panose="02020603050405020304" pitchFamily="18" charset="0"/>
                        </a:rPr>
                        <a:t>Протез, ортопедийн хэрэгсэл,</a:t>
                      </a:r>
                    </a:p>
                    <a:p>
                      <a:pPr algn="ctr">
                        <a:lnSpc>
                          <a:spcPct val="107000"/>
                        </a:lnSpc>
                        <a:spcAft>
                          <a:spcPts val="0"/>
                        </a:spcAft>
                      </a:pPr>
                      <a:r>
                        <a:rPr lang="mn-MN" sz="1000" dirty="0">
                          <a:effectLst/>
                          <a:latin typeface="Times New Roman" panose="02020603050405020304" pitchFamily="18" charset="0"/>
                          <a:cs typeface="Times New Roman" panose="02020603050405020304" pitchFamily="18" charset="0"/>
                        </a:rPr>
                        <a:t>2812 иргэн</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extLst>
                  <a:ext uri="{0D108BD9-81ED-4DB2-BD59-A6C34878D82A}">
                    <a16:rowId xmlns:a16="http://schemas.microsoft.com/office/drawing/2014/main" val="3939302408"/>
                  </a:ext>
                </a:extLst>
              </a:tr>
              <a:tr h="101384">
                <a:tc vMerge="1">
                  <a:txBody>
                    <a:bodyPr/>
                    <a:lstStyle/>
                    <a:p>
                      <a:pPr algn="ctr">
                        <a:lnSpc>
                          <a:spcPct val="107000"/>
                        </a:lnSpc>
                        <a:spcAft>
                          <a:spcPts val="800"/>
                        </a:spcAft>
                      </a:pP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vMerge="1">
                  <a:txBody>
                    <a:bodyPr/>
                    <a:lstStyle/>
                    <a:p>
                      <a:endParaRPr lang="en-US"/>
                    </a:p>
                  </a:txBody>
                  <a:tcPr/>
                </a:tc>
                <a:tc rowSpan="2">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БСШУС, НХХСайдын №87-23 дугаар тушаал</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rowSpan="2">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2001</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rowSpan="2">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267 суралцагч</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extLst>
                  <a:ext uri="{0D108BD9-81ED-4DB2-BD59-A6C34878D82A}">
                    <a16:rowId xmlns:a16="http://schemas.microsoft.com/office/drawing/2014/main" val="1188401865"/>
                  </a:ext>
                </a:extLst>
              </a:tr>
              <a:tr h="207208">
                <a:tc rowSpan="2">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5</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accent2">
                        <a:lumMod val="20000"/>
                        <a:lumOff val="80000"/>
                      </a:schemeClr>
                    </a:solidFill>
                  </a:tcPr>
                </a:tc>
                <a:tc vMerge="1">
                  <a:txBody>
                    <a:bodyPr/>
                    <a:lstStyle/>
                    <a:p>
                      <a:endParaRPr lang="en-US"/>
                    </a:p>
                  </a:txBody>
                  <a:tcPr/>
                </a:tc>
                <a:tc vMerge="1">
                  <a:txBody>
                    <a:bodyPr/>
                    <a:lstStyle/>
                    <a:p>
                      <a:pPr algn="just">
                        <a:lnSpc>
                          <a:spcPct val="107000"/>
                        </a:lnSpc>
                        <a:spcAft>
                          <a:spcPts val="800"/>
                        </a:spcAft>
                      </a:pPr>
                      <a:r>
                        <a:rPr lang="mn-MN" sz="1000">
                          <a:effectLst/>
                          <a:latin typeface="Times New Roman" panose="02020603050405020304" pitchFamily="18" charset="0"/>
                          <a:cs typeface="Times New Roman" panose="02020603050405020304" pitchFamily="18" charset="0"/>
                        </a:rPr>
                        <a:t>БСШУС, НХХСайдын №87-23 дугаар тушаал</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solidFill>
                      <a:schemeClr val="bg1"/>
                    </a:solidFill>
                  </a:tcPr>
                </a:tc>
                <a:tc vMerge="1">
                  <a:txBody>
                    <a:bodyPr/>
                    <a:lstStyle/>
                    <a:p>
                      <a:pPr algn="ctr">
                        <a:lnSpc>
                          <a:spcPct val="107000"/>
                        </a:lnSpc>
                        <a:spcAft>
                          <a:spcPts val="800"/>
                        </a:spcAft>
                      </a:pPr>
                      <a:r>
                        <a:rPr lang="mn-MN" sz="1000">
                          <a:effectLst/>
                          <a:latin typeface="Times New Roman" panose="02020603050405020304" pitchFamily="18" charset="0"/>
                          <a:cs typeface="Times New Roman" panose="02020603050405020304" pitchFamily="18" charset="0"/>
                        </a:rPr>
                        <a:t>2001</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vMerge="1">
                  <a:txBody>
                    <a:bodyPr/>
                    <a:lstStyle/>
                    <a:p>
                      <a:pPr algn="ctr">
                        <a:lnSpc>
                          <a:spcPct val="107000"/>
                        </a:lnSpc>
                        <a:spcAft>
                          <a:spcPts val="800"/>
                        </a:spcAft>
                      </a:pPr>
                      <a:r>
                        <a:rPr lang="mn-MN" sz="1000" dirty="0">
                          <a:effectLst/>
                          <a:latin typeface="Times New Roman" panose="02020603050405020304" pitchFamily="18" charset="0"/>
                          <a:cs typeface="Times New Roman" panose="02020603050405020304" pitchFamily="18" charset="0"/>
                        </a:rPr>
                        <a:t>267 суралцагч</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extLst>
                  <a:ext uri="{0D108BD9-81ED-4DB2-BD59-A6C34878D82A}">
                    <a16:rowId xmlns:a16="http://schemas.microsoft.com/office/drawing/2014/main" val="4070455163"/>
                  </a:ext>
                </a:extLst>
              </a:tr>
              <a:tr h="117405">
                <a:tc vMerge="1">
                  <a:txBody>
                    <a:bodyPr/>
                    <a:lstStyle/>
                    <a:p>
                      <a:pPr algn="ctr">
                        <a:lnSpc>
                          <a:spcPct val="107000"/>
                        </a:lnSpc>
                        <a:spcAft>
                          <a:spcPts val="800"/>
                        </a:spcAft>
                      </a:pP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vMerge="1">
                  <a:txBody>
                    <a:bodyPr/>
                    <a:lstStyle/>
                    <a:p>
                      <a:endParaRPr lang="en-US"/>
                    </a:p>
                  </a:txBody>
                  <a:tcPr/>
                </a:tc>
                <a:tc rowSpan="2">
                  <a:txBody>
                    <a:bodyPr/>
                    <a:lstStyle/>
                    <a:p>
                      <a:pPr algn="just">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Нийслэлийн Засаг даргын А/44 дугаар захирамж</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solidFill>
                      <a:schemeClr val="bg1"/>
                    </a:solidFill>
                  </a:tcPr>
                </a:tc>
                <a:tc rowSpan="2">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2000</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rowSpan="2">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226 иргэнд сэргээн засах үйлчилгээ</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extLst>
                  <a:ext uri="{0D108BD9-81ED-4DB2-BD59-A6C34878D82A}">
                    <a16:rowId xmlns:a16="http://schemas.microsoft.com/office/drawing/2014/main" val="2386650625"/>
                  </a:ext>
                </a:extLst>
              </a:tr>
              <a:tr h="191187">
                <a:tc rowSpan="2">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6</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accent2">
                        <a:lumMod val="20000"/>
                        <a:lumOff val="80000"/>
                      </a:schemeClr>
                    </a:solidFill>
                  </a:tcPr>
                </a:tc>
                <a:tc vMerge="1">
                  <a:txBody>
                    <a:bodyPr/>
                    <a:lstStyle/>
                    <a:p>
                      <a:endParaRPr lang="en-US"/>
                    </a:p>
                  </a:txBody>
                  <a:tcPr/>
                </a:tc>
                <a:tc vMerge="1">
                  <a:txBody>
                    <a:bodyPr/>
                    <a:lstStyle/>
                    <a:p>
                      <a:pPr algn="just">
                        <a:lnSpc>
                          <a:spcPct val="107000"/>
                        </a:lnSpc>
                        <a:spcAft>
                          <a:spcPts val="800"/>
                        </a:spcAft>
                      </a:pPr>
                      <a:r>
                        <a:rPr lang="mn-MN" sz="1000">
                          <a:effectLst/>
                          <a:latin typeface="Times New Roman" panose="02020603050405020304" pitchFamily="18" charset="0"/>
                          <a:cs typeface="Times New Roman" panose="02020603050405020304" pitchFamily="18" charset="0"/>
                        </a:rPr>
                        <a:t>Нийслэлийн Засаг даргын А/44 дугаар захирамж</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solidFill>
                      <a:schemeClr val="bg1"/>
                    </a:solidFill>
                  </a:tcPr>
                </a:tc>
                <a:tc vMerge="1">
                  <a:txBody>
                    <a:bodyPr/>
                    <a:lstStyle/>
                    <a:p>
                      <a:pPr algn="ctr">
                        <a:lnSpc>
                          <a:spcPct val="107000"/>
                        </a:lnSpc>
                        <a:spcAft>
                          <a:spcPts val="800"/>
                        </a:spcAft>
                      </a:pPr>
                      <a:r>
                        <a:rPr lang="mn-MN" sz="1000">
                          <a:effectLst/>
                          <a:latin typeface="Times New Roman" panose="02020603050405020304" pitchFamily="18" charset="0"/>
                          <a:cs typeface="Times New Roman" panose="02020603050405020304" pitchFamily="18" charset="0"/>
                        </a:rPr>
                        <a:t>2000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vMerge="1">
                  <a:txBody>
                    <a:bodyPr/>
                    <a:lstStyle/>
                    <a:p>
                      <a:pPr algn="ctr">
                        <a:lnSpc>
                          <a:spcPct val="107000"/>
                        </a:lnSpc>
                        <a:spcAft>
                          <a:spcPts val="800"/>
                        </a:spcAft>
                      </a:pPr>
                      <a:r>
                        <a:rPr lang="mn-MN" sz="1000" dirty="0">
                          <a:effectLst/>
                          <a:latin typeface="Times New Roman" panose="02020603050405020304" pitchFamily="18" charset="0"/>
                          <a:cs typeface="Times New Roman" panose="02020603050405020304" pitchFamily="18" charset="0"/>
                        </a:rPr>
                        <a:t>226 иргэнд сэргээн засах үйлчилгээ</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extLst>
                  <a:ext uri="{0D108BD9-81ED-4DB2-BD59-A6C34878D82A}">
                    <a16:rowId xmlns:a16="http://schemas.microsoft.com/office/drawing/2014/main" val="3483345005"/>
                  </a:ext>
                </a:extLst>
              </a:tr>
              <a:tr h="135033">
                <a:tc vMerge="1">
                  <a:txBody>
                    <a:bodyPr/>
                    <a:lstStyle/>
                    <a:p>
                      <a:pPr algn="ctr">
                        <a:lnSpc>
                          <a:spcPct val="107000"/>
                        </a:lnSpc>
                        <a:spcAft>
                          <a:spcPts val="800"/>
                        </a:spcAft>
                      </a:pP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vMerge="1">
                  <a:txBody>
                    <a:bodyPr/>
                    <a:lstStyle/>
                    <a:p>
                      <a:endParaRPr lang="en-US"/>
                    </a:p>
                  </a:txBody>
                  <a:tcPr/>
                </a:tc>
                <a:tc rowSpan="2">
                  <a:txBody>
                    <a:bodyPr/>
                    <a:lstStyle/>
                    <a:p>
                      <a:pPr algn="just">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Тахир дутуу иргэдийн хөдөлмөр эрхлэлтийг дэмжих Хөдөлмөр эрхлэлтийн газартай байгуулсан гэрээ</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solidFill>
                      <a:schemeClr val="bg1"/>
                    </a:solidFill>
                  </a:tcPr>
                </a:tc>
                <a:tc rowSpan="2">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2002</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rowSpan="2">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229 иргэн ажлын байртай болсон.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extLst>
                  <a:ext uri="{0D108BD9-81ED-4DB2-BD59-A6C34878D82A}">
                    <a16:rowId xmlns:a16="http://schemas.microsoft.com/office/drawing/2014/main" val="3051429256"/>
                  </a:ext>
                </a:extLst>
              </a:tr>
              <a:tr h="333233">
                <a:tc rowSpan="2">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7</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accent2">
                        <a:lumMod val="20000"/>
                        <a:lumOff val="80000"/>
                      </a:schemeClr>
                    </a:solidFill>
                  </a:tcPr>
                </a:tc>
                <a:tc vMerge="1">
                  <a:txBody>
                    <a:bodyPr/>
                    <a:lstStyle/>
                    <a:p>
                      <a:endParaRPr lang="en-US"/>
                    </a:p>
                  </a:txBody>
                  <a:tcPr/>
                </a:tc>
                <a:tc vMerge="1">
                  <a:txBody>
                    <a:bodyPr/>
                    <a:lstStyle/>
                    <a:p>
                      <a:pPr algn="just">
                        <a:lnSpc>
                          <a:spcPct val="107000"/>
                        </a:lnSpc>
                        <a:spcAft>
                          <a:spcPts val="800"/>
                        </a:spcAft>
                      </a:pPr>
                      <a:r>
                        <a:rPr lang="mn-MN" sz="1000">
                          <a:effectLst/>
                          <a:latin typeface="Times New Roman" panose="02020603050405020304" pitchFamily="18" charset="0"/>
                          <a:cs typeface="Times New Roman" panose="02020603050405020304" pitchFamily="18" charset="0"/>
                        </a:rPr>
                        <a:t>Тахир дутуу иргэдийн хөдөлмөр эрхлэлтийг дэмжих Хөдөлмөр эрхлэлтийн газартай байгуулсан гэрээ</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solidFill>
                      <a:schemeClr val="bg1"/>
                    </a:solidFill>
                  </a:tcPr>
                </a:tc>
                <a:tc vMerge="1">
                  <a:txBody>
                    <a:bodyPr/>
                    <a:lstStyle/>
                    <a:p>
                      <a:pPr algn="ctr">
                        <a:lnSpc>
                          <a:spcPct val="107000"/>
                        </a:lnSpc>
                        <a:spcAft>
                          <a:spcPts val="800"/>
                        </a:spcAft>
                      </a:pPr>
                      <a:r>
                        <a:rPr lang="mn-MN" sz="1000">
                          <a:effectLst/>
                          <a:latin typeface="Times New Roman" panose="02020603050405020304" pitchFamily="18" charset="0"/>
                          <a:cs typeface="Times New Roman" panose="02020603050405020304" pitchFamily="18" charset="0"/>
                        </a:rPr>
                        <a:t>2002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vMerge="1">
                  <a:txBody>
                    <a:bodyPr/>
                    <a:lstStyle/>
                    <a:p>
                      <a:pPr algn="ctr">
                        <a:lnSpc>
                          <a:spcPct val="107000"/>
                        </a:lnSpc>
                        <a:spcAft>
                          <a:spcPts val="800"/>
                        </a:spcAft>
                      </a:pPr>
                      <a:r>
                        <a:rPr lang="mn-MN" sz="1000" dirty="0">
                          <a:effectLst/>
                          <a:latin typeface="Times New Roman" panose="02020603050405020304" pitchFamily="18" charset="0"/>
                          <a:cs typeface="Times New Roman" panose="02020603050405020304" pitchFamily="18" charset="0"/>
                        </a:rPr>
                        <a:t>229 иргэн ажлын байртай болсон.</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extLst>
                  <a:ext uri="{0D108BD9-81ED-4DB2-BD59-A6C34878D82A}">
                    <a16:rowId xmlns:a16="http://schemas.microsoft.com/office/drawing/2014/main" val="330293544"/>
                  </a:ext>
                </a:extLst>
              </a:tr>
              <a:tr h="207178">
                <a:tc vMerge="1">
                  <a:txBody>
                    <a:bodyPr/>
                    <a:lstStyle/>
                    <a:p>
                      <a:pPr algn="ctr">
                        <a:lnSpc>
                          <a:spcPct val="107000"/>
                        </a:lnSpc>
                        <a:spcAft>
                          <a:spcPts val="800"/>
                        </a:spcAft>
                      </a:pP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vMerge="1">
                  <a:txBody>
                    <a:bodyPr/>
                    <a:lstStyle/>
                    <a:p>
                      <a:endParaRPr lang="en-US"/>
                    </a:p>
                  </a:txBody>
                  <a:tcPr/>
                </a:tc>
                <a:tc rowSpan="2">
                  <a:txBody>
                    <a:bodyPr/>
                    <a:lstStyle/>
                    <a:p>
                      <a:pPr algn="just">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ЭУ-03/23/3065 дугаартай тусгай зөвшөөрөл</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rowSpan="2">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2003</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rowSpan="2">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517 иргэнд сэргээн засах үйлчилгээ</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extLst>
                  <a:ext uri="{0D108BD9-81ED-4DB2-BD59-A6C34878D82A}">
                    <a16:rowId xmlns:a16="http://schemas.microsoft.com/office/drawing/2014/main" val="1926916175"/>
                  </a:ext>
                </a:extLst>
              </a:tr>
              <a:tr h="101589">
                <a:tc rowSpan="2">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8</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accent2">
                        <a:lumMod val="20000"/>
                        <a:lumOff val="80000"/>
                      </a:schemeClr>
                    </a:solidFill>
                  </a:tcPr>
                </a:tc>
                <a:tc vMerge="1">
                  <a:txBody>
                    <a:bodyPr/>
                    <a:lstStyle/>
                    <a:p>
                      <a:endParaRPr lang="en-US"/>
                    </a:p>
                  </a:txBody>
                  <a:tcPr/>
                </a:tc>
                <a:tc vMerge="1">
                  <a:txBody>
                    <a:bodyPr/>
                    <a:lstStyle/>
                    <a:p>
                      <a:pPr algn="just">
                        <a:lnSpc>
                          <a:spcPct val="107000"/>
                        </a:lnSpc>
                        <a:spcAft>
                          <a:spcPts val="800"/>
                        </a:spcAft>
                      </a:pPr>
                      <a:r>
                        <a:rPr lang="mn-MN" sz="1000">
                          <a:effectLst/>
                          <a:latin typeface="Times New Roman" panose="02020603050405020304" pitchFamily="18" charset="0"/>
                          <a:cs typeface="Times New Roman" panose="02020603050405020304" pitchFamily="18" charset="0"/>
                        </a:rPr>
                        <a:t>ЭУ-03/23/3065 дугаартай тусгай зөвшөөрөл</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vMerge="1">
                  <a:txBody>
                    <a:bodyPr/>
                    <a:lstStyle/>
                    <a:p>
                      <a:pPr algn="ctr">
                        <a:lnSpc>
                          <a:spcPct val="107000"/>
                        </a:lnSpc>
                        <a:spcAft>
                          <a:spcPts val="800"/>
                        </a:spcAft>
                      </a:pPr>
                      <a:r>
                        <a:rPr lang="mn-MN" sz="1000">
                          <a:effectLst/>
                          <a:latin typeface="Times New Roman" panose="02020603050405020304" pitchFamily="18" charset="0"/>
                          <a:cs typeface="Times New Roman" panose="02020603050405020304" pitchFamily="18" charset="0"/>
                        </a:rPr>
                        <a:t>2003</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vMerge="1">
                  <a:txBody>
                    <a:bodyPr/>
                    <a:lstStyle/>
                    <a:p>
                      <a:pPr algn="ctr">
                        <a:lnSpc>
                          <a:spcPct val="107000"/>
                        </a:lnSpc>
                        <a:spcAft>
                          <a:spcPts val="800"/>
                        </a:spcAft>
                      </a:pPr>
                      <a:r>
                        <a:rPr lang="mn-MN" sz="1000" dirty="0">
                          <a:effectLst/>
                          <a:latin typeface="Times New Roman" panose="02020603050405020304" pitchFamily="18" charset="0"/>
                          <a:cs typeface="Times New Roman" panose="02020603050405020304" pitchFamily="18" charset="0"/>
                        </a:rPr>
                        <a:t>517 иргэнд сэргээн засах үйлчилгээ</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extLst>
                  <a:ext uri="{0D108BD9-81ED-4DB2-BD59-A6C34878D82A}">
                    <a16:rowId xmlns:a16="http://schemas.microsoft.com/office/drawing/2014/main" val="3440677984"/>
                  </a:ext>
                </a:extLst>
              </a:tr>
              <a:tr h="208624">
                <a:tc vMerge="1">
                  <a:txBody>
                    <a:bodyPr/>
                    <a:lstStyle/>
                    <a:p>
                      <a:pPr algn="ctr">
                        <a:lnSpc>
                          <a:spcPct val="107000"/>
                        </a:lnSpc>
                        <a:spcAft>
                          <a:spcPts val="800"/>
                        </a:spcAft>
                      </a:pP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vMerge="1">
                  <a:txBody>
                    <a:bodyPr/>
                    <a:lstStyle/>
                    <a:p>
                      <a:endParaRPr lang="en-US"/>
                    </a:p>
                  </a:txBody>
                  <a:tcPr/>
                </a:tc>
                <a:tc rowSpan="2">
                  <a:txBody>
                    <a:bodyPr/>
                    <a:lstStyle/>
                    <a:p>
                      <a:pPr algn="just">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Тэгш дүүрэн хөтөлбөр</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rowSpan="2">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2008</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rowSpan="2">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1020 иргэнд сэргээн засах үйлчилгээ</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extLst>
                  <a:ext uri="{0D108BD9-81ED-4DB2-BD59-A6C34878D82A}">
                    <a16:rowId xmlns:a16="http://schemas.microsoft.com/office/drawing/2014/main" val="2880815958"/>
                  </a:ext>
                </a:extLst>
              </a:tr>
              <a:tr h="153866">
                <a:tc>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9</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accent2">
                        <a:lumMod val="20000"/>
                        <a:lumOff val="80000"/>
                      </a:schemeClr>
                    </a:solidFill>
                  </a:tcPr>
                </a:tc>
                <a:tc vMerge="1">
                  <a:txBody>
                    <a:bodyPr/>
                    <a:lstStyle/>
                    <a:p>
                      <a:endParaRPr lang="en-US"/>
                    </a:p>
                  </a:txBody>
                  <a:tcPr/>
                </a:tc>
                <a:tc vMerge="1">
                  <a:txBody>
                    <a:bodyPr/>
                    <a:lstStyle/>
                    <a:p>
                      <a:pPr algn="just">
                        <a:lnSpc>
                          <a:spcPct val="107000"/>
                        </a:lnSpc>
                        <a:spcAft>
                          <a:spcPts val="800"/>
                        </a:spcAft>
                      </a:pPr>
                      <a:r>
                        <a:rPr lang="mn-MN" sz="1000">
                          <a:effectLst/>
                          <a:latin typeface="Times New Roman" panose="02020603050405020304" pitchFamily="18" charset="0"/>
                          <a:cs typeface="Times New Roman" panose="02020603050405020304" pitchFamily="18" charset="0"/>
                        </a:rPr>
                        <a:t>Тэгш дүүрэн хөтөлбөр</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vMerge="1">
                  <a:txBody>
                    <a:bodyPr/>
                    <a:lstStyle/>
                    <a:p>
                      <a:pPr algn="ctr">
                        <a:lnSpc>
                          <a:spcPct val="107000"/>
                        </a:lnSpc>
                        <a:spcAft>
                          <a:spcPts val="800"/>
                        </a:spcAft>
                      </a:pPr>
                      <a:r>
                        <a:rPr lang="mn-MN" sz="1000">
                          <a:effectLst/>
                          <a:latin typeface="Times New Roman" panose="02020603050405020304" pitchFamily="18" charset="0"/>
                          <a:cs typeface="Times New Roman" panose="02020603050405020304" pitchFamily="18" charset="0"/>
                        </a:rPr>
                        <a:t>2008</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tc vMerge="1">
                  <a:txBody>
                    <a:bodyPr/>
                    <a:lstStyle/>
                    <a:p>
                      <a:pPr algn="ctr">
                        <a:lnSpc>
                          <a:spcPct val="107000"/>
                        </a:lnSpc>
                        <a:spcAft>
                          <a:spcPts val="800"/>
                        </a:spcAft>
                      </a:pPr>
                      <a:r>
                        <a:rPr lang="mn-MN" sz="1000" dirty="0">
                          <a:effectLst/>
                          <a:latin typeface="Times New Roman" panose="02020603050405020304" pitchFamily="18" charset="0"/>
                          <a:cs typeface="Times New Roman" panose="02020603050405020304" pitchFamily="18" charset="0"/>
                        </a:rPr>
                        <a:t>1020 иргэнд сэргээн засах үйлчилгээ</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41" marR="40941" marT="0" marB="0" anchor="ctr">
                    <a:solidFill>
                      <a:schemeClr val="bg1"/>
                    </a:solidFill>
                  </a:tcPr>
                </a:tc>
                <a:extLst>
                  <a:ext uri="{0D108BD9-81ED-4DB2-BD59-A6C34878D82A}">
                    <a16:rowId xmlns:a16="http://schemas.microsoft.com/office/drawing/2014/main" val="508561188"/>
                  </a:ext>
                </a:extLst>
              </a:tr>
            </a:tbl>
          </a:graphicData>
        </a:graphic>
      </p:graphicFrame>
    </p:spTree>
    <p:extLst>
      <p:ext uri="{BB962C8B-B14F-4D97-AF65-F5344CB8AC3E}">
        <p14:creationId xmlns:p14="http://schemas.microsoft.com/office/powerpoint/2010/main" val="72817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2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270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270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nodeType="withEffect">
                                  <p:stCondLst>
                                    <p:cond delay="270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EDEED2D-A5BD-F299-92FB-21CBF0021B92}"/>
              </a:ext>
            </a:extLst>
          </p:cNvPr>
          <p:cNvGraphicFramePr>
            <a:graphicFrameLocks noGrp="1"/>
          </p:cNvGraphicFramePr>
          <p:nvPr>
            <p:extLst>
              <p:ext uri="{D42A27DB-BD31-4B8C-83A1-F6EECF244321}">
                <p14:modId xmlns:p14="http://schemas.microsoft.com/office/powerpoint/2010/main" val="1674522027"/>
              </p:ext>
            </p:extLst>
          </p:nvPr>
        </p:nvGraphicFramePr>
        <p:xfrm>
          <a:off x="739179" y="1732433"/>
          <a:ext cx="5623771" cy="5486203"/>
        </p:xfrm>
        <a:graphic>
          <a:graphicData uri="http://schemas.openxmlformats.org/drawingml/2006/table">
            <a:tbl>
              <a:tblPr firstRow="1" firstCol="1" bandRow="1">
                <a:tableStyleId>{BC89EF96-8CEA-46FF-86C4-4CE0E7609802}</a:tableStyleId>
              </a:tblPr>
              <a:tblGrid>
                <a:gridCol w="298407">
                  <a:extLst>
                    <a:ext uri="{9D8B030D-6E8A-4147-A177-3AD203B41FA5}">
                      <a16:colId xmlns:a16="http://schemas.microsoft.com/office/drawing/2014/main" val="2281279030"/>
                    </a:ext>
                  </a:extLst>
                </a:gridCol>
                <a:gridCol w="256716">
                  <a:extLst>
                    <a:ext uri="{9D8B030D-6E8A-4147-A177-3AD203B41FA5}">
                      <a16:colId xmlns:a16="http://schemas.microsoft.com/office/drawing/2014/main" val="1887430122"/>
                    </a:ext>
                  </a:extLst>
                </a:gridCol>
                <a:gridCol w="2297153">
                  <a:extLst>
                    <a:ext uri="{9D8B030D-6E8A-4147-A177-3AD203B41FA5}">
                      <a16:colId xmlns:a16="http://schemas.microsoft.com/office/drawing/2014/main" val="2590791625"/>
                    </a:ext>
                  </a:extLst>
                </a:gridCol>
                <a:gridCol w="901337">
                  <a:extLst>
                    <a:ext uri="{9D8B030D-6E8A-4147-A177-3AD203B41FA5}">
                      <a16:colId xmlns:a16="http://schemas.microsoft.com/office/drawing/2014/main" val="1263066031"/>
                    </a:ext>
                  </a:extLst>
                </a:gridCol>
                <a:gridCol w="1870158">
                  <a:extLst>
                    <a:ext uri="{9D8B030D-6E8A-4147-A177-3AD203B41FA5}">
                      <a16:colId xmlns:a16="http://schemas.microsoft.com/office/drawing/2014/main" val="3916554691"/>
                    </a:ext>
                  </a:extLst>
                </a:gridCol>
              </a:tblGrid>
              <a:tr h="577757">
                <a:tc>
                  <a:txBody>
                    <a:bodyPr/>
                    <a:lstStyle/>
                    <a:p>
                      <a:pPr algn="ctr">
                        <a:lnSpc>
                          <a:spcPct val="107000"/>
                        </a:lnSpc>
                        <a:spcAft>
                          <a:spcPts val="800"/>
                        </a:spcAft>
                      </a:pPr>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10</a:t>
                      </a:r>
                      <a:endParaRPr lang="en-US" sz="12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436" marR="64436" marT="0" marB="0" anchor="ctr">
                    <a:solidFill>
                      <a:schemeClr val="accent2">
                        <a:lumMod val="20000"/>
                        <a:lumOff val="80000"/>
                      </a:schemeClr>
                    </a:solidFill>
                  </a:tcPr>
                </a:tc>
                <a:tc rowSpan="8">
                  <a:txBody>
                    <a:bodyPr/>
                    <a:lstStyle/>
                    <a:p>
                      <a:pPr algn="ctr">
                        <a:lnSpc>
                          <a:spcPct val="107000"/>
                        </a:lnSpc>
                        <a:spcAft>
                          <a:spcPts val="800"/>
                        </a:spcAft>
                      </a:pPr>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 </a:t>
                      </a:r>
                    </a:p>
                    <a:p>
                      <a:pPr algn="ctr">
                        <a:lnSpc>
                          <a:spcPct val="107000"/>
                        </a:lnSpc>
                        <a:spcAft>
                          <a:spcPts val="800"/>
                        </a:spcAft>
                      </a:pPr>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 </a:t>
                      </a:r>
                    </a:p>
                    <a:p>
                      <a:pPr algn="ctr">
                        <a:lnSpc>
                          <a:spcPct val="107000"/>
                        </a:lnSpc>
                        <a:spcAft>
                          <a:spcPts val="800"/>
                        </a:spcAft>
                      </a:pPr>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 </a:t>
                      </a:r>
                    </a:p>
                    <a:p>
                      <a:pPr algn="ctr">
                        <a:lnSpc>
                          <a:spcPct val="107000"/>
                        </a:lnSpc>
                        <a:spcAft>
                          <a:spcPts val="800"/>
                        </a:spcAft>
                      </a:pPr>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       </a:t>
                      </a:r>
                    </a:p>
                    <a:p>
                      <a:pPr algn="ctr">
                        <a:lnSpc>
                          <a:spcPct val="107000"/>
                        </a:lnSpc>
                        <a:spcAft>
                          <a:spcPts val="800"/>
                        </a:spcAft>
                      </a:pPr>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Бодлого, шийдвэр, хөтөлбөр </a:t>
                      </a:r>
                    </a:p>
                    <a:p>
                      <a:pPr algn="ctr">
                        <a:lnSpc>
                          <a:spcPct val="107000"/>
                        </a:lnSpc>
                        <a:spcAft>
                          <a:spcPts val="800"/>
                        </a:spcAft>
                      </a:pPr>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 </a:t>
                      </a:r>
                    </a:p>
                    <a:p>
                      <a:pPr algn="ctr">
                        <a:lnSpc>
                          <a:spcPct val="107000"/>
                        </a:lnSpc>
                        <a:spcAft>
                          <a:spcPts val="800"/>
                        </a:spcAft>
                      </a:pPr>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 </a:t>
                      </a:r>
                    </a:p>
                    <a:p>
                      <a:pPr algn="ctr">
                        <a:lnSpc>
                          <a:spcPct val="107000"/>
                        </a:lnSpc>
                        <a:spcAft>
                          <a:spcPts val="800"/>
                        </a:spcAft>
                      </a:pPr>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 </a:t>
                      </a:r>
                    </a:p>
                    <a:p>
                      <a:pPr algn="ctr">
                        <a:lnSpc>
                          <a:spcPct val="107000"/>
                        </a:lnSpc>
                        <a:spcAft>
                          <a:spcPts val="800"/>
                        </a:spcAft>
                      </a:pPr>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12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436" marR="64436" marT="0" marB="0" vert="vert270" anchor="ctr">
                    <a:solidFill>
                      <a:schemeClr val="accent2">
                        <a:lumMod val="20000"/>
                        <a:lumOff val="80000"/>
                      </a:schemeClr>
                    </a:solidFill>
                  </a:tcPr>
                </a:tc>
                <a:tc>
                  <a:txBody>
                    <a:bodyPr/>
                    <a:lstStyle/>
                    <a:p>
                      <a:pPr algn="just">
                        <a:lnSpc>
                          <a:spcPct val="107000"/>
                        </a:lnSpc>
                        <a:spcAft>
                          <a:spcPts val="800"/>
                        </a:spcAft>
                      </a:pPr>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УИХ-ын 64 дүгээр тогтоол “Төр, хувийн хэвшлийн түншлэлийн талаар төрөөс баримтлах бодлого”  </a:t>
                      </a:r>
                      <a:endParaRPr lang="en-US" sz="12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436" marR="64436" marT="0" marB="0" anchor="ctr">
                    <a:solidFill>
                      <a:schemeClr val="bg1"/>
                    </a:solidFill>
                  </a:tcPr>
                </a:tc>
                <a:tc>
                  <a:txBody>
                    <a:bodyPr/>
                    <a:lstStyle/>
                    <a:p>
                      <a:pPr algn="ctr">
                        <a:lnSpc>
                          <a:spcPct val="107000"/>
                        </a:lnSpc>
                        <a:spcAft>
                          <a:spcPts val="800"/>
                        </a:spcAft>
                      </a:pPr>
                      <a:r>
                        <a:rPr lang="mn-MN" sz="1200" b="0">
                          <a:solidFill>
                            <a:schemeClr val="accent1">
                              <a:lumMod val="50000"/>
                            </a:schemeClr>
                          </a:solidFill>
                          <a:effectLst/>
                          <a:latin typeface="Times New Roman" panose="02020603050405020304" pitchFamily="18" charset="0"/>
                          <a:cs typeface="Times New Roman" panose="02020603050405020304" pitchFamily="18" charset="0"/>
                        </a:rPr>
                        <a:t>2009</a:t>
                      </a:r>
                      <a:endParaRPr lang="en-US" sz="1200" b="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436" marR="64436" marT="0" marB="0" anchor="ctr">
                    <a:solidFill>
                      <a:schemeClr val="bg1"/>
                    </a:solidFill>
                  </a:tcPr>
                </a:tc>
                <a:tc>
                  <a:txBody>
                    <a:bodyPr/>
                    <a:lstStyle/>
                    <a:p>
                      <a:pPr algn="just">
                        <a:lnSpc>
                          <a:spcPct val="107000"/>
                        </a:lnSpc>
                        <a:spcAft>
                          <a:spcPts val="800"/>
                        </a:spcAft>
                      </a:pPr>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100 орчим ТББ-ын бүртгэл мэдээлэл төвлөрсөн байна.</a:t>
                      </a:r>
                      <a:endParaRPr lang="en-US" sz="12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436" marR="64436" marT="0" marB="0" anchor="ctr">
                    <a:solidFill>
                      <a:schemeClr val="bg1"/>
                    </a:solidFill>
                  </a:tcPr>
                </a:tc>
                <a:extLst>
                  <a:ext uri="{0D108BD9-81ED-4DB2-BD59-A6C34878D82A}">
                    <a16:rowId xmlns:a16="http://schemas.microsoft.com/office/drawing/2014/main" val="3241262375"/>
                  </a:ext>
                </a:extLst>
              </a:tr>
              <a:tr h="542881">
                <a:tc>
                  <a:txBody>
                    <a:bodyPr/>
                    <a:lstStyle/>
                    <a:p>
                      <a:pPr algn="ctr">
                        <a:lnSpc>
                          <a:spcPct val="107000"/>
                        </a:lnSpc>
                        <a:spcAft>
                          <a:spcPts val="800"/>
                        </a:spcAft>
                      </a:pPr>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11</a:t>
                      </a:r>
                      <a:endParaRPr lang="en-US" sz="12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436" marR="64436" marT="0" marB="0" anchor="ctr">
                    <a:solidFill>
                      <a:schemeClr val="accent2">
                        <a:lumMod val="20000"/>
                        <a:lumOff val="80000"/>
                      </a:schemeClr>
                    </a:solidFill>
                  </a:tcPr>
                </a:tc>
                <a:tc vMerge="1">
                  <a:txBody>
                    <a:bodyPr/>
                    <a:lstStyle/>
                    <a:p>
                      <a:endParaRPr lang="en-US"/>
                    </a:p>
                  </a:txBody>
                  <a:tcPr/>
                </a:tc>
                <a:tc>
                  <a:txBody>
                    <a:bodyPr/>
                    <a:lstStyle/>
                    <a:p>
                      <a:pPr algn="just">
                        <a:lnSpc>
                          <a:spcPct val="107000"/>
                        </a:lnSpc>
                        <a:spcAft>
                          <a:spcPts val="800"/>
                        </a:spcAft>
                      </a:pPr>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ЗГ-ын 320 дугаар тогтоол “М</a:t>
                      </a:r>
                      <a:r>
                        <a:rPr lang="en-US" sz="1200" b="0" dirty="0" err="1">
                          <a:solidFill>
                            <a:schemeClr val="accent1">
                              <a:lumMod val="50000"/>
                            </a:schemeClr>
                          </a:solidFill>
                          <a:effectLst/>
                          <a:latin typeface="Times New Roman" panose="02020603050405020304" pitchFamily="18" charset="0"/>
                          <a:cs typeface="Times New Roman" panose="02020603050405020304" pitchFamily="18" charset="0"/>
                        </a:rPr>
                        <a:t>онгол</a:t>
                      </a:r>
                      <a:r>
                        <a:rPr lang="en-US" sz="1200" b="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200" b="0" dirty="0" err="1">
                          <a:solidFill>
                            <a:schemeClr val="accent1">
                              <a:lumMod val="50000"/>
                            </a:schemeClr>
                          </a:solidFill>
                          <a:effectLst/>
                          <a:latin typeface="Times New Roman" panose="02020603050405020304" pitchFamily="18" charset="0"/>
                          <a:cs typeface="Times New Roman" panose="02020603050405020304" pitchFamily="18" charset="0"/>
                        </a:rPr>
                        <a:t>Улсын</a:t>
                      </a:r>
                      <a:r>
                        <a:rPr lang="en-US" sz="1200" b="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200" b="0" dirty="0" err="1">
                          <a:solidFill>
                            <a:schemeClr val="accent1">
                              <a:lumMod val="50000"/>
                            </a:schemeClr>
                          </a:solidFill>
                          <a:effectLst/>
                          <a:latin typeface="Times New Roman" panose="02020603050405020304" pitchFamily="18" charset="0"/>
                          <a:cs typeface="Times New Roman" panose="02020603050405020304" pitchFamily="18" charset="0"/>
                        </a:rPr>
                        <a:t>тогтвортой</a:t>
                      </a:r>
                      <a:r>
                        <a:rPr lang="en-US" sz="1200" b="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200" b="0" dirty="0" err="1">
                          <a:solidFill>
                            <a:schemeClr val="accent1">
                              <a:lumMod val="50000"/>
                            </a:schemeClr>
                          </a:solidFill>
                          <a:effectLst/>
                          <a:latin typeface="Times New Roman" panose="02020603050405020304" pitchFamily="18" charset="0"/>
                          <a:cs typeface="Times New Roman" panose="02020603050405020304" pitchFamily="18" charset="0"/>
                        </a:rPr>
                        <a:t>хөгжлийн</a:t>
                      </a:r>
                      <a:r>
                        <a:rPr lang="en-US" sz="1200" b="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200" b="0" dirty="0" err="1">
                          <a:solidFill>
                            <a:schemeClr val="accent1">
                              <a:lumMod val="50000"/>
                            </a:schemeClr>
                          </a:solidFill>
                          <a:effectLst/>
                          <a:latin typeface="Times New Roman" panose="02020603050405020304" pitchFamily="18" charset="0"/>
                          <a:cs typeface="Times New Roman" panose="02020603050405020304" pitchFamily="18" charset="0"/>
                        </a:rPr>
                        <a:t>үзэл</a:t>
                      </a:r>
                      <a:r>
                        <a:rPr lang="en-US" sz="1200" b="0" dirty="0">
                          <a:solidFill>
                            <a:schemeClr val="accent1">
                              <a:lumMod val="50000"/>
                            </a:schemeClr>
                          </a:solidFill>
                          <a:effectLst/>
                          <a:latin typeface="Times New Roman" panose="02020603050405020304" pitchFamily="18" charset="0"/>
                          <a:cs typeface="Times New Roman" panose="02020603050405020304" pitchFamily="18" charset="0"/>
                        </a:rPr>
                        <a:t> баримтлал-2030</a:t>
                      </a:r>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en-US" sz="12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436" marR="64436" marT="0" marB="0" anchor="ctr">
                    <a:solidFill>
                      <a:schemeClr val="bg1"/>
                    </a:solidFill>
                  </a:tcPr>
                </a:tc>
                <a:tc>
                  <a:txBody>
                    <a:bodyPr/>
                    <a:lstStyle/>
                    <a:p>
                      <a:pPr algn="ctr">
                        <a:lnSpc>
                          <a:spcPct val="107000"/>
                        </a:lnSpc>
                        <a:spcAft>
                          <a:spcPts val="800"/>
                        </a:spcAft>
                      </a:pPr>
                      <a:r>
                        <a:rPr lang="mn-MN" sz="1200" b="0">
                          <a:solidFill>
                            <a:schemeClr val="accent1">
                              <a:lumMod val="50000"/>
                            </a:schemeClr>
                          </a:solidFill>
                          <a:effectLst/>
                          <a:latin typeface="Times New Roman" panose="02020603050405020304" pitchFamily="18" charset="0"/>
                          <a:cs typeface="Times New Roman" panose="02020603050405020304" pitchFamily="18" charset="0"/>
                        </a:rPr>
                        <a:t>2016</a:t>
                      </a:r>
                      <a:endParaRPr lang="en-US" sz="1200" b="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436" marR="64436" marT="0" marB="0" anchor="ctr">
                    <a:solidFill>
                      <a:schemeClr val="bg1"/>
                    </a:solidFill>
                  </a:tcPr>
                </a:tc>
                <a:tc>
                  <a:txBody>
                    <a:bodyPr/>
                    <a:lstStyle/>
                    <a:p>
                      <a:pPr algn="just">
                        <a:lnSpc>
                          <a:spcPct val="107000"/>
                        </a:lnSpc>
                        <a:spcAft>
                          <a:spcPts val="800"/>
                        </a:spcAft>
                      </a:pPr>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Нээлттэй ажлын байрны ярилцлагад нийт 62 иргэн </a:t>
                      </a:r>
                      <a:endParaRPr lang="en-US" sz="12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436" marR="64436" marT="0" marB="0" anchor="ctr">
                    <a:solidFill>
                      <a:schemeClr val="bg1"/>
                    </a:solidFill>
                  </a:tcPr>
                </a:tc>
                <a:extLst>
                  <a:ext uri="{0D108BD9-81ED-4DB2-BD59-A6C34878D82A}">
                    <a16:rowId xmlns:a16="http://schemas.microsoft.com/office/drawing/2014/main" val="905613399"/>
                  </a:ext>
                </a:extLst>
              </a:tr>
              <a:tr h="520723">
                <a:tc>
                  <a:txBody>
                    <a:bodyPr/>
                    <a:lstStyle/>
                    <a:p>
                      <a:pPr algn="ctr">
                        <a:lnSpc>
                          <a:spcPct val="107000"/>
                        </a:lnSpc>
                        <a:spcAft>
                          <a:spcPts val="800"/>
                        </a:spcAft>
                      </a:pPr>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12</a:t>
                      </a:r>
                      <a:endParaRPr lang="en-US" sz="12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436" marR="64436" marT="0" marB="0" anchor="ctr">
                    <a:solidFill>
                      <a:schemeClr val="accent2">
                        <a:lumMod val="20000"/>
                        <a:lumOff val="80000"/>
                      </a:schemeClr>
                    </a:solidFill>
                  </a:tcPr>
                </a:tc>
                <a:tc vMerge="1">
                  <a:txBody>
                    <a:bodyPr/>
                    <a:lstStyle/>
                    <a:p>
                      <a:endParaRPr lang="en-US"/>
                    </a:p>
                  </a:txBody>
                  <a:tcPr/>
                </a:tc>
                <a:tc>
                  <a:txBody>
                    <a:bodyPr/>
                    <a:lstStyle/>
                    <a:p>
                      <a:pPr algn="just">
                        <a:lnSpc>
                          <a:spcPct val="107000"/>
                        </a:lnSpc>
                        <a:spcAft>
                          <a:spcPts val="800"/>
                        </a:spcAft>
                      </a:pPr>
                      <a:r>
                        <a:rPr lang="en-US" sz="1200" b="0" dirty="0">
                          <a:solidFill>
                            <a:schemeClr val="accent1">
                              <a:lumMod val="50000"/>
                            </a:schemeClr>
                          </a:solidFill>
                          <a:effectLst/>
                          <a:latin typeface="Times New Roman" panose="02020603050405020304" pitchFamily="18" charset="0"/>
                          <a:cs typeface="Times New Roman" panose="02020603050405020304" pitchFamily="18" charset="0"/>
                        </a:rPr>
                        <a:t>УИХ-</a:t>
                      </a:r>
                      <a:r>
                        <a:rPr lang="en-US" sz="1200" b="0" dirty="0" err="1">
                          <a:solidFill>
                            <a:schemeClr val="accent1">
                              <a:lumMod val="50000"/>
                            </a:schemeClr>
                          </a:solidFill>
                          <a:effectLst/>
                          <a:latin typeface="Times New Roman" panose="02020603050405020304" pitchFamily="18" charset="0"/>
                          <a:cs typeface="Times New Roman" panose="02020603050405020304" pitchFamily="18" charset="0"/>
                        </a:rPr>
                        <a:t>ын</a:t>
                      </a:r>
                      <a:r>
                        <a:rPr lang="en-US" sz="1200" b="0" dirty="0">
                          <a:solidFill>
                            <a:schemeClr val="accent1">
                              <a:lumMod val="50000"/>
                            </a:schemeClr>
                          </a:solidFill>
                          <a:effectLst/>
                          <a:latin typeface="Times New Roman" panose="02020603050405020304" pitchFamily="18" charset="0"/>
                          <a:cs typeface="Times New Roman" panose="02020603050405020304" pitchFamily="18" charset="0"/>
                        </a:rPr>
                        <a:t> 45 </a:t>
                      </a:r>
                      <a:r>
                        <a:rPr lang="en-US" sz="1200" b="0" dirty="0" err="1">
                          <a:solidFill>
                            <a:schemeClr val="accent1">
                              <a:lumMod val="50000"/>
                            </a:schemeClr>
                          </a:solidFill>
                          <a:effectLst/>
                          <a:latin typeface="Times New Roman" panose="02020603050405020304" pitchFamily="18" charset="0"/>
                          <a:cs typeface="Times New Roman" panose="02020603050405020304" pitchFamily="18" charset="0"/>
                        </a:rPr>
                        <a:t>дугаар</a:t>
                      </a:r>
                      <a:r>
                        <a:rPr lang="en-US" sz="1200" b="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200" b="0" dirty="0" err="1">
                          <a:solidFill>
                            <a:schemeClr val="accent1">
                              <a:lumMod val="50000"/>
                            </a:schemeClr>
                          </a:solidFill>
                          <a:effectLst/>
                          <a:latin typeface="Times New Roman" panose="02020603050405020304" pitchFamily="18" charset="0"/>
                          <a:cs typeface="Times New Roman" panose="02020603050405020304" pitchFamily="18" charset="0"/>
                        </a:rPr>
                        <a:t>тогтоол</a:t>
                      </a:r>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 Засгийн газрын 2016-2020 оны үйл ажиллагааны хөтөлбөр  </a:t>
                      </a:r>
                      <a:endParaRPr lang="en-US" sz="12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436" marR="64436" marT="0" marB="0" anchor="ctr">
                    <a:solidFill>
                      <a:schemeClr val="bg1"/>
                    </a:solidFill>
                  </a:tcPr>
                </a:tc>
                <a:tc>
                  <a:txBody>
                    <a:bodyPr/>
                    <a:lstStyle/>
                    <a:p>
                      <a:pPr algn="ctr">
                        <a:lnSpc>
                          <a:spcPct val="107000"/>
                        </a:lnSpc>
                        <a:spcAft>
                          <a:spcPts val="800"/>
                        </a:spcAft>
                      </a:pPr>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2016</a:t>
                      </a:r>
                      <a:endParaRPr lang="en-US" sz="12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436" marR="64436" marT="0" marB="0" anchor="ctr">
                    <a:solidFill>
                      <a:schemeClr val="bg1"/>
                    </a:solidFill>
                  </a:tcPr>
                </a:tc>
                <a:tc>
                  <a:txBody>
                    <a:bodyPr/>
                    <a:lstStyle/>
                    <a:p>
                      <a:pPr algn="just">
                        <a:lnSpc>
                          <a:spcPct val="107000"/>
                        </a:lnSpc>
                        <a:spcAft>
                          <a:spcPts val="800"/>
                        </a:spcAft>
                      </a:pPr>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Нийслэл, дүүргийн боловсролын 100 байгууллага</a:t>
                      </a:r>
                      <a:endParaRPr lang="en-US" sz="12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436" marR="64436" marT="0" marB="0" anchor="ctr">
                    <a:solidFill>
                      <a:schemeClr val="bg1"/>
                    </a:solidFill>
                  </a:tcPr>
                </a:tc>
                <a:extLst>
                  <a:ext uri="{0D108BD9-81ED-4DB2-BD59-A6C34878D82A}">
                    <a16:rowId xmlns:a16="http://schemas.microsoft.com/office/drawing/2014/main" val="2539922348"/>
                  </a:ext>
                </a:extLst>
              </a:tr>
              <a:tr h="565038">
                <a:tc>
                  <a:txBody>
                    <a:bodyPr/>
                    <a:lstStyle/>
                    <a:p>
                      <a:pPr algn="ctr">
                        <a:lnSpc>
                          <a:spcPct val="107000"/>
                        </a:lnSpc>
                        <a:spcAft>
                          <a:spcPts val="800"/>
                        </a:spcAft>
                      </a:pPr>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13</a:t>
                      </a:r>
                      <a:endParaRPr lang="en-US" sz="12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436" marR="64436" marT="0" marB="0" anchor="ctr">
                    <a:solidFill>
                      <a:schemeClr val="accent2">
                        <a:lumMod val="20000"/>
                        <a:lumOff val="80000"/>
                      </a:schemeClr>
                    </a:solidFill>
                  </a:tcPr>
                </a:tc>
                <a:tc vMerge="1">
                  <a:txBody>
                    <a:bodyPr/>
                    <a:lstStyle/>
                    <a:p>
                      <a:endParaRPr lang="en-US"/>
                    </a:p>
                  </a:txBody>
                  <a:tcPr/>
                </a:tc>
                <a:tc>
                  <a:txBody>
                    <a:bodyPr/>
                    <a:lstStyle/>
                    <a:p>
                      <a:pPr algn="just">
                        <a:lnSpc>
                          <a:spcPct val="107000"/>
                        </a:lnSpc>
                        <a:spcAft>
                          <a:spcPts val="800"/>
                        </a:spcAft>
                      </a:pPr>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ЗГ-ын 233  дугаар тогтоол, Хэрэглэгчийн эрхийг хамгаалах Үндэсний хөтөлбөр  </a:t>
                      </a:r>
                      <a:endParaRPr lang="en-US" sz="12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436" marR="64436" marT="0" marB="0" anchor="ctr">
                    <a:solidFill>
                      <a:schemeClr val="bg1"/>
                    </a:solidFill>
                  </a:tcPr>
                </a:tc>
                <a:tc>
                  <a:txBody>
                    <a:bodyPr/>
                    <a:lstStyle/>
                    <a:p>
                      <a:pPr algn="ctr">
                        <a:lnSpc>
                          <a:spcPct val="107000"/>
                        </a:lnSpc>
                        <a:spcAft>
                          <a:spcPts val="800"/>
                        </a:spcAft>
                      </a:pPr>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2016</a:t>
                      </a:r>
                      <a:endParaRPr lang="en-US" sz="12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436" marR="64436" marT="0" marB="0" anchor="ctr">
                    <a:solidFill>
                      <a:schemeClr val="bg1"/>
                    </a:solidFill>
                  </a:tcPr>
                </a:tc>
                <a:tc>
                  <a:txBody>
                    <a:bodyPr/>
                    <a:lstStyle/>
                    <a:p>
                      <a:pPr algn="just">
                        <a:lnSpc>
                          <a:spcPct val="107000"/>
                        </a:lnSpc>
                        <a:spcAft>
                          <a:spcPts val="800"/>
                        </a:spcAft>
                      </a:pPr>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Стандарт хангах </a:t>
                      </a:r>
                      <a:endParaRPr lang="en-US" sz="12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436" marR="64436" marT="0" marB="0" anchor="ctr">
                    <a:solidFill>
                      <a:schemeClr val="bg1"/>
                    </a:solidFill>
                  </a:tcPr>
                </a:tc>
                <a:extLst>
                  <a:ext uri="{0D108BD9-81ED-4DB2-BD59-A6C34878D82A}">
                    <a16:rowId xmlns:a16="http://schemas.microsoft.com/office/drawing/2014/main" val="1560712424"/>
                  </a:ext>
                </a:extLst>
              </a:tr>
              <a:tr h="731227">
                <a:tc>
                  <a:txBody>
                    <a:bodyPr/>
                    <a:lstStyle/>
                    <a:p>
                      <a:pPr algn="ctr">
                        <a:lnSpc>
                          <a:spcPct val="107000"/>
                        </a:lnSpc>
                        <a:spcAft>
                          <a:spcPts val="800"/>
                        </a:spcAft>
                      </a:pPr>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14</a:t>
                      </a:r>
                      <a:endParaRPr lang="en-US" sz="12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436" marR="64436" marT="0" marB="0" anchor="ctr">
                    <a:solidFill>
                      <a:schemeClr val="accent2">
                        <a:lumMod val="20000"/>
                        <a:lumOff val="80000"/>
                      </a:schemeClr>
                    </a:solidFill>
                  </a:tcPr>
                </a:tc>
                <a:tc vMerge="1">
                  <a:txBody>
                    <a:bodyPr/>
                    <a:lstStyle/>
                    <a:p>
                      <a:endParaRPr lang="en-US"/>
                    </a:p>
                  </a:txBody>
                  <a:tcPr/>
                </a:tc>
                <a:tc>
                  <a:txBody>
                    <a:bodyPr/>
                    <a:lstStyle/>
                    <a:p>
                      <a:pPr algn="just"/>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УИХ-ын 19 дүгээр тогтоол, Монгол Улсын тогтвортой хөгжлийн үзэл баримтлал-2030 </a:t>
                      </a:r>
                      <a:endParaRPr lang="en-US" sz="1200" dirty="0"/>
                    </a:p>
                  </a:txBody>
                  <a:tcPr marL="64436" marR="64436" marT="0" marB="0" anchor="ctr">
                    <a:solidFill>
                      <a:schemeClr val="bg1"/>
                    </a:solidFill>
                  </a:tcPr>
                </a:tc>
                <a:tc>
                  <a:txBody>
                    <a:bodyPr/>
                    <a:lstStyle/>
                    <a:p>
                      <a:pPr algn="ctr"/>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2016</a:t>
                      </a:r>
                      <a:endParaRPr lang="en-US" sz="1200" dirty="0"/>
                    </a:p>
                  </a:txBody>
                  <a:tcPr marL="64436" marR="64436" marT="0" marB="0" anchor="ctr">
                    <a:solidFill>
                      <a:schemeClr val="bg1"/>
                    </a:solidFill>
                  </a:tcPr>
                </a:tc>
                <a:tc>
                  <a:txBody>
                    <a:bodyPr/>
                    <a:lstStyle/>
                    <a:p>
                      <a:pPr algn="just"/>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“Хөдөлмөр зуучлалын бирж” байгуулах эрхийн зөвшөөрлийн гэрчилгээг авч хөдөлмөрийн биржийн үйл ажиллагаа, 697 иргэн</a:t>
                      </a:r>
                      <a:endParaRPr lang="en-US" sz="1200" dirty="0"/>
                    </a:p>
                  </a:txBody>
                  <a:tcPr marL="64436" marR="64436" marT="0" marB="0" anchor="ctr">
                    <a:solidFill>
                      <a:schemeClr val="bg1"/>
                    </a:solidFill>
                  </a:tcPr>
                </a:tc>
                <a:extLst>
                  <a:ext uri="{0D108BD9-81ED-4DB2-BD59-A6C34878D82A}">
                    <a16:rowId xmlns:a16="http://schemas.microsoft.com/office/drawing/2014/main" val="3055039731"/>
                  </a:ext>
                </a:extLst>
              </a:tr>
              <a:tr h="576119">
                <a:tc>
                  <a:txBody>
                    <a:bodyPr/>
                    <a:lstStyle/>
                    <a:p>
                      <a:pPr algn="ctr">
                        <a:lnSpc>
                          <a:spcPct val="107000"/>
                        </a:lnSpc>
                        <a:spcAft>
                          <a:spcPts val="800"/>
                        </a:spcAft>
                      </a:pPr>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15</a:t>
                      </a:r>
                      <a:endParaRPr lang="en-US" sz="12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436" marR="64436" marT="0" marB="0" anchor="ctr">
                    <a:solidFill>
                      <a:schemeClr val="accent2">
                        <a:lumMod val="20000"/>
                        <a:lumOff val="80000"/>
                      </a:schemeClr>
                    </a:solidFill>
                  </a:tcPr>
                </a:tc>
                <a:tc vMerge="1">
                  <a:txBody>
                    <a:bodyPr/>
                    <a:lstStyle/>
                    <a:p>
                      <a:endParaRPr lang="en-US"/>
                    </a:p>
                  </a:txBody>
                  <a:tcPr/>
                </a:tc>
                <a:tc>
                  <a:txBody>
                    <a:bodyPr/>
                    <a:lstStyle/>
                    <a:p>
                      <a:pPr algn="just"/>
                      <a:r>
                        <a:rPr lang="en-US" sz="1200" b="0" dirty="0">
                          <a:solidFill>
                            <a:schemeClr val="accent1">
                              <a:lumMod val="50000"/>
                            </a:schemeClr>
                          </a:solidFill>
                          <a:effectLst/>
                          <a:latin typeface="Times New Roman" panose="02020603050405020304" pitchFamily="18" charset="0"/>
                          <a:cs typeface="Times New Roman" panose="02020603050405020304" pitchFamily="18" charset="0"/>
                        </a:rPr>
                        <a:t>ЗГ-</a:t>
                      </a:r>
                      <a:r>
                        <a:rPr lang="en-US" sz="1200" b="0" dirty="0" err="1">
                          <a:solidFill>
                            <a:schemeClr val="accent1">
                              <a:lumMod val="50000"/>
                            </a:schemeClr>
                          </a:solidFill>
                          <a:effectLst/>
                          <a:latin typeface="Times New Roman" panose="02020603050405020304" pitchFamily="18" charset="0"/>
                          <a:cs typeface="Times New Roman" panose="02020603050405020304" pitchFamily="18" charset="0"/>
                        </a:rPr>
                        <a:t>ын</a:t>
                      </a:r>
                      <a:r>
                        <a:rPr lang="en-US" sz="1200" b="0" dirty="0">
                          <a:solidFill>
                            <a:schemeClr val="accent1">
                              <a:lumMod val="50000"/>
                            </a:schemeClr>
                          </a:solidFill>
                          <a:effectLst/>
                          <a:latin typeface="Times New Roman" panose="02020603050405020304" pitchFamily="18" charset="0"/>
                          <a:cs typeface="Times New Roman" panose="02020603050405020304" pitchFamily="18" charset="0"/>
                        </a:rPr>
                        <a:t> 261 </a:t>
                      </a:r>
                      <a:r>
                        <a:rPr lang="en-US" sz="1200" b="0" dirty="0" err="1">
                          <a:solidFill>
                            <a:schemeClr val="accent1">
                              <a:lumMod val="50000"/>
                            </a:schemeClr>
                          </a:solidFill>
                          <a:effectLst/>
                          <a:latin typeface="Times New Roman" panose="02020603050405020304" pitchFamily="18" charset="0"/>
                          <a:cs typeface="Times New Roman" panose="02020603050405020304" pitchFamily="18" charset="0"/>
                        </a:rPr>
                        <a:t>дүгээр</a:t>
                      </a:r>
                      <a:r>
                        <a:rPr lang="en-US" sz="1200" b="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200" b="0" dirty="0" err="1">
                          <a:solidFill>
                            <a:schemeClr val="accent1">
                              <a:lumMod val="50000"/>
                            </a:schemeClr>
                          </a:solidFill>
                          <a:effectLst/>
                          <a:latin typeface="Times New Roman" panose="02020603050405020304" pitchFamily="18" charset="0"/>
                          <a:cs typeface="Times New Roman" panose="02020603050405020304" pitchFamily="18" charset="0"/>
                        </a:rPr>
                        <a:t>тогтоол</a:t>
                      </a:r>
                      <a:r>
                        <a:rPr lang="en-US" sz="1200" b="0" dirty="0">
                          <a:solidFill>
                            <a:schemeClr val="accent1">
                              <a:lumMod val="50000"/>
                            </a:schemeClr>
                          </a:solidFill>
                          <a:effectLst/>
                          <a:latin typeface="Times New Roman" panose="02020603050405020304" pitchFamily="18" charset="0"/>
                          <a:cs typeface="Times New Roman" panose="02020603050405020304" pitchFamily="18" charset="0"/>
                        </a:rPr>
                        <a:t> </a:t>
                      </a:r>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“Төрөөс хүн амын хөгжлийн талаар баримтлах бодлого” </a:t>
                      </a:r>
                      <a:endParaRPr lang="en-US" sz="1200" dirty="0"/>
                    </a:p>
                  </a:txBody>
                  <a:tcPr marL="64436" marR="64436" marT="0" marB="0" anchor="ctr">
                    <a:solidFill>
                      <a:schemeClr val="bg1"/>
                    </a:solidFill>
                  </a:tcPr>
                </a:tc>
                <a:tc>
                  <a:txBody>
                    <a:bodyPr/>
                    <a:lstStyle/>
                    <a:p>
                      <a:pPr algn="ctr"/>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2016</a:t>
                      </a:r>
                      <a:endParaRPr lang="en-US" sz="1200" dirty="0"/>
                    </a:p>
                  </a:txBody>
                  <a:tcPr marL="64436" marR="64436" marT="0" marB="0" anchor="ctr">
                    <a:solidFill>
                      <a:schemeClr val="bg1"/>
                    </a:solidFill>
                  </a:tcPr>
                </a:tc>
                <a:tc>
                  <a:txBody>
                    <a:bodyPr/>
                    <a:lstStyle/>
                    <a:p>
                      <a:pPr algn="just"/>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Нээлттэй ажлын байрны ярилцлагад нийт 62 иргэн </a:t>
                      </a:r>
                      <a:endParaRPr lang="en-US" sz="1200" dirty="0"/>
                    </a:p>
                  </a:txBody>
                  <a:tcPr marL="64436" marR="64436" marT="0" marB="0" anchor="ctr">
                    <a:solidFill>
                      <a:schemeClr val="bg1"/>
                    </a:solidFill>
                  </a:tcPr>
                </a:tc>
                <a:extLst>
                  <a:ext uri="{0D108BD9-81ED-4DB2-BD59-A6C34878D82A}">
                    <a16:rowId xmlns:a16="http://schemas.microsoft.com/office/drawing/2014/main" val="560100009"/>
                  </a:ext>
                </a:extLst>
              </a:tr>
              <a:tr h="553959">
                <a:tc>
                  <a:txBody>
                    <a:bodyPr/>
                    <a:lstStyle/>
                    <a:p>
                      <a:pPr algn="ctr">
                        <a:lnSpc>
                          <a:spcPct val="107000"/>
                        </a:lnSpc>
                        <a:spcAft>
                          <a:spcPts val="800"/>
                        </a:spcAft>
                      </a:pPr>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16</a:t>
                      </a:r>
                      <a:endParaRPr lang="en-US" sz="12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436" marR="64436" marT="0" marB="0" anchor="ctr">
                    <a:solidFill>
                      <a:schemeClr val="accent2">
                        <a:lumMod val="20000"/>
                        <a:lumOff val="80000"/>
                      </a:schemeClr>
                    </a:solidFill>
                  </a:tcPr>
                </a:tc>
                <a:tc vMerge="1">
                  <a:txBody>
                    <a:bodyPr/>
                    <a:lstStyle/>
                    <a:p>
                      <a:endParaRPr lang="en-US"/>
                    </a:p>
                  </a:txBody>
                  <a:tcPr/>
                </a:tc>
                <a:tc>
                  <a:txBody>
                    <a:bodyPr/>
                    <a:lstStyle/>
                    <a:p>
                      <a:pPr algn="just"/>
                      <a:r>
                        <a:rPr lang="en-US" sz="1200" b="0" dirty="0">
                          <a:solidFill>
                            <a:schemeClr val="accent1">
                              <a:lumMod val="50000"/>
                            </a:schemeClr>
                          </a:solidFill>
                          <a:effectLst/>
                          <a:latin typeface="Times New Roman" panose="02020603050405020304" pitchFamily="18" charset="0"/>
                          <a:cs typeface="Times New Roman" panose="02020603050405020304" pitchFamily="18" charset="0"/>
                        </a:rPr>
                        <a:t>ЗГ-</a:t>
                      </a:r>
                      <a:r>
                        <a:rPr lang="en-US" sz="1200" b="0" dirty="0" err="1">
                          <a:solidFill>
                            <a:schemeClr val="accent1">
                              <a:lumMod val="50000"/>
                            </a:schemeClr>
                          </a:solidFill>
                          <a:effectLst/>
                          <a:latin typeface="Times New Roman" panose="02020603050405020304" pitchFamily="18" charset="0"/>
                          <a:cs typeface="Times New Roman" panose="02020603050405020304" pitchFamily="18" charset="0"/>
                        </a:rPr>
                        <a:t>ын</a:t>
                      </a:r>
                      <a:r>
                        <a:rPr lang="en-US" sz="1200" b="0" dirty="0">
                          <a:solidFill>
                            <a:schemeClr val="accent1">
                              <a:lumMod val="50000"/>
                            </a:schemeClr>
                          </a:solidFill>
                          <a:effectLst/>
                          <a:latin typeface="Times New Roman" panose="02020603050405020304" pitchFamily="18" charset="0"/>
                          <a:cs typeface="Times New Roman" panose="02020603050405020304" pitchFamily="18" charset="0"/>
                        </a:rPr>
                        <a:t> 320 </a:t>
                      </a:r>
                      <a:r>
                        <a:rPr lang="en-US" sz="1200" b="0" dirty="0" err="1">
                          <a:solidFill>
                            <a:schemeClr val="accent1">
                              <a:lumMod val="50000"/>
                            </a:schemeClr>
                          </a:solidFill>
                          <a:effectLst/>
                          <a:latin typeface="Times New Roman" panose="02020603050405020304" pitchFamily="18" charset="0"/>
                          <a:cs typeface="Times New Roman" panose="02020603050405020304" pitchFamily="18" charset="0"/>
                        </a:rPr>
                        <a:t>дугаар</a:t>
                      </a:r>
                      <a:r>
                        <a:rPr lang="en-US" sz="1200" b="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200" b="0" dirty="0" err="1">
                          <a:solidFill>
                            <a:schemeClr val="accent1">
                              <a:lumMod val="50000"/>
                            </a:schemeClr>
                          </a:solidFill>
                          <a:effectLst/>
                          <a:latin typeface="Times New Roman" panose="02020603050405020304" pitchFamily="18" charset="0"/>
                          <a:cs typeface="Times New Roman" panose="02020603050405020304" pitchFamily="18" charset="0"/>
                        </a:rPr>
                        <a:t>тогтоол</a:t>
                      </a:r>
                      <a:r>
                        <a:rPr lang="en-US" sz="1200" b="0" dirty="0">
                          <a:solidFill>
                            <a:schemeClr val="accent1">
                              <a:lumMod val="50000"/>
                            </a:schemeClr>
                          </a:solidFill>
                          <a:effectLst/>
                          <a:latin typeface="Times New Roman" panose="02020603050405020304" pitchFamily="18" charset="0"/>
                          <a:cs typeface="Times New Roman" panose="02020603050405020304" pitchFamily="18" charset="0"/>
                        </a:rPr>
                        <a:t> </a:t>
                      </a:r>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a:t>
                      </a:r>
                      <a:r>
                        <a:rPr lang="en-US" sz="1200" b="0" dirty="0" err="1">
                          <a:solidFill>
                            <a:schemeClr val="accent1">
                              <a:lumMod val="50000"/>
                            </a:schemeClr>
                          </a:solidFill>
                          <a:effectLst/>
                          <a:latin typeface="Times New Roman" panose="02020603050405020304" pitchFamily="18" charset="0"/>
                          <a:cs typeface="Times New Roman" panose="02020603050405020304" pitchFamily="18" charset="0"/>
                        </a:rPr>
                        <a:t>Төрөөс</a:t>
                      </a:r>
                      <a:r>
                        <a:rPr lang="en-US" sz="1200" b="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200" b="0" dirty="0" err="1">
                          <a:solidFill>
                            <a:schemeClr val="accent1">
                              <a:lumMod val="50000"/>
                            </a:schemeClr>
                          </a:solidFill>
                          <a:effectLst/>
                          <a:latin typeface="Times New Roman" panose="02020603050405020304" pitchFamily="18" charset="0"/>
                          <a:cs typeface="Times New Roman" panose="02020603050405020304" pitchFamily="18" charset="0"/>
                        </a:rPr>
                        <a:t>хөдөлмөр</a:t>
                      </a:r>
                      <a:r>
                        <a:rPr lang="en-US" sz="1200" b="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200" b="0" dirty="0" err="1">
                          <a:solidFill>
                            <a:schemeClr val="accent1">
                              <a:lumMod val="50000"/>
                            </a:schemeClr>
                          </a:solidFill>
                          <a:effectLst/>
                          <a:latin typeface="Times New Roman" panose="02020603050405020304" pitchFamily="18" charset="0"/>
                          <a:cs typeface="Times New Roman" panose="02020603050405020304" pitchFamily="18" charset="0"/>
                        </a:rPr>
                        <a:t>эрхлэлтийн</a:t>
                      </a:r>
                      <a:r>
                        <a:rPr lang="en-US" sz="1200" b="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200" b="0" dirty="0" err="1">
                          <a:solidFill>
                            <a:schemeClr val="accent1">
                              <a:lumMod val="50000"/>
                            </a:schemeClr>
                          </a:solidFill>
                          <a:effectLst/>
                          <a:latin typeface="Times New Roman" panose="02020603050405020304" pitchFamily="18" charset="0"/>
                          <a:cs typeface="Times New Roman" panose="02020603050405020304" pitchFamily="18" charset="0"/>
                        </a:rPr>
                        <a:t>талаар</a:t>
                      </a:r>
                      <a:r>
                        <a:rPr lang="en-US" sz="1200" b="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200" b="0" dirty="0" err="1">
                          <a:solidFill>
                            <a:schemeClr val="accent1">
                              <a:lumMod val="50000"/>
                            </a:schemeClr>
                          </a:solidFill>
                          <a:effectLst/>
                          <a:latin typeface="Times New Roman" panose="02020603050405020304" pitchFamily="18" charset="0"/>
                          <a:cs typeface="Times New Roman" panose="02020603050405020304" pitchFamily="18" charset="0"/>
                        </a:rPr>
                        <a:t>баримтлах</a:t>
                      </a:r>
                      <a:r>
                        <a:rPr lang="en-US" sz="1200" b="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200" b="0" dirty="0" err="1">
                          <a:solidFill>
                            <a:schemeClr val="accent1">
                              <a:lumMod val="50000"/>
                            </a:schemeClr>
                          </a:solidFill>
                          <a:effectLst/>
                          <a:latin typeface="Times New Roman" panose="02020603050405020304" pitchFamily="18" charset="0"/>
                          <a:cs typeface="Times New Roman" panose="02020603050405020304" pitchFamily="18" charset="0"/>
                        </a:rPr>
                        <a:t>бодлого</a:t>
                      </a:r>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en-US" sz="1200" dirty="0"/>
                    </a:p>
                  </a:txBody>
                  <a:tcPr marL="64436" marR="64436" marT="0" marB="0" anchor="ctr">
                    <a:solidFill>
                      <a:schemeClr val="bg1"/>
                    </a:solidFill>
                  </a:tcPr>
                </a:tc>
                <a:tc>
                  <a:txBody>
                    <a:bodyPr/>
                    <a:lstStyle/>
                    <a:p>
                      <a:pPr algn="ctr"/>
                      <a:r>
                        <a:rPr lang="mn-MN" sz="1200" b="0">
                          <a:solidFill>
                            <a:schemeClr val="accent1">
                              <a:lumMod val="50000"/>
                            </a:schemeClr>
                          </a:solidFill>
                          <a:effectLst/>
                          <a:latin typeface="Times New Roman" panose="02020603050405020304" pitchFamily="18" charset="0"/>
                          <a:cs typeface="Times New Roman" panose="02020603050405020304" pitchFamily="18" charset="0"/>
                        </a:rPr>
                        <a:t>2016</a:t>
                      </a:r>
                      <a:endParaRPr lang="en-US" sz="1200" dirty="0"/>
                    </a:p>
                  </a:txBody>
                  <a:tcPr marL="64436" marR="64436" marT="0" marB="0" anchor="ctr">
                    <a:solidFill>
                      <a:schemeClr val="bg1"/>
                    </a:solidFill>
                  </a:tcPr>
                </a:tc>
                <a:tc>
                  <a:txBody>
                    <a:bodyPr/>
                    <a:lstStyle/>
                    <a:p>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85 иргэн сургалтад хамрагдсан.</a:t>
                      </a:r>
                      <a:endParaRPr lang="en-US" sz="1200" dirty="0"/>
                    </a:p>
                  </a:txBody>
                  <a:tcPr marL="64436" marR="64436" marT="0" marB="0" anchor="ctr">
                    <a:solidFill>
                      <a:schemeClr val="bg1"/>
                    </a:solidFill>
                  </a:tcPr>
                </a:tc>
                <a:extLst>
                  <a:ext uri="{0D108BD9-81ED-4DB2-BD59-A6C34878D82A}">
                    <a16:rowId xmlns:a16="http://schemas.microsoft.com/office/drawing/2014/main" val="903454692"/>
                  </a:ext>
                </a:extLst>
              </a:tr>
              <a:tr h="767486">
                <a:tc>
                  <a:txBody>
                    <a:bodyPr/>
                    <a:lstStyle/>
                    <a:p>
                      <a:pPr algn="ctr">
                        <a:lnSpc>
                          <a:spcPct val="107000"/>
                        </a:lnSpc>
                        <a:spcAft>
                          <a:spcPts val="800"/>
                        </a:spcAft>
                      </a:pPr>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17</a:t>
                      </a:r>
                      <a:endParaRPr lang="en-US" sz="12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436" marR="64436" marT="0" marB="0" anchor="ctr">
                    <a:solidFill>
                      <a:schemeClr val="accent2">
                        <a:lumMod val="20000"/>
                        <a:lumOff val="80000"/>
                      </a:schemeClr>
                    </a:solidFill>
                  </a:tcPr>
                </a:tc>
                <a:tc vMerge="1">
                  <a:txBody>
                    <a:bodyPr/>
                    <a:lstStyle/>
                    <a:p>
                      <a:endParaRPr lang="en-US"/>
                    </a:p>
                  </a:txBody>
                  <a:tcPr/>
                </a:tc>
                <a:tc>
                  <a:txBody>
                    <a:bodyPr/>
                    <a:lstStyle/>
                    <a:p>
                      <a:pPr algn="just"/>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Засгийн газрын 321 дүгээр тогтоол “Хөгжлийн бэрхшээлтэй хүний эрх оролцоо, хөгжлийг дэмжих Үндэсний хөтөлбөр”</a:t>
                      </a:r>
                      <a:endParaRPr lang="en-US" sz="1200" dirty="0"/>
                    </a:p>
                  </a:txBody>
                  <a:tcPr marL="64436" marR="64436" marT="0" marB="0" anchor="ctr">
                    <a:solidFill>
                      <a:schemeClr val="bg1"/>
                    </a:solidFill>
                  </a:tcPr>
                </a:tc>
                <a:tc>
                  <a:txBody>
                    <a:bodyPr/>
                    <a:lstStyle/>
                    <a:p>
                      <a:pPr algn="ctr"/>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2017</a:t>
                      </a:r>
                      <a:endParaRPr lang="en-US" sz="1200" dirty="0"/>
                    </a:p>
                  </a:txBody>
                  <a:tcPr marL="64436" marR="64436" marT="0" marB="0" anchor="ctr">
                    <a:solidFill>
                      <a:schemeClr val="bg1"/>
                    </a:solidFill>
                  </a:tcPr>
                </a:tc>
                <a:tc>
                  <a:txBody>
                    <a:bodyPr/>
                    <a:lstStyle/>
                    <a:p>
                      <a:r>
                        <a:rPr lang="mn-MN" sz="1200" b="0" dirty="0">
                          <a:solidFill>
                            <a:schemeClr val="accent1">
                              <a:lumMod val="50000"/>
                            </a:schemeClr>
                          </a:solidFill>
                          <a:effectLst/>
                          <a:latin typeface="Times New Roman" panose="02020603050405020304" pitchFamily="18" charset="0"/>
                          <a:cs typeface="Times New Roman" panose="02020603050405020304" pitchFamily="18" charset="0"/>
                        </a:rPr>
                        <a:t>2644 иргэн </a:t>
                      </a:r>
                      <a:endParaRPr lang="en-US" sz="1200" dirty="0"/>
                    </a:p>
                  </a:txBody>
                  <a:tcPr marL="64436" marR="64436" marT="0" marB="0" anchor="ctr">
                    <a:solidFill>
                      <a:schemeClr val="bg1"/>
                    </a:solidFill>
                  </a:tcPr>
                </a:tc>
                <a:extLst>
                  <a:ext uri="{0D108BD9-81ED-4DB2-BD59-A6C34878D82A}">
                    <a16:rowId xmlns:a16="http://schemas.microsoft.com/office/drawing/2014/main" val="776334060"/>
                  </a:ext>
                </a:extLst>
              </a:tr>
            </a:tbl>
          </a:graphicData>
        </a:graphic>
      </p:graphicFrame>
      <p:cxnSp>
        <p:nvCxnSpPr>
          <p:cNvPr id="5" name="Straight Connector 4">
            <a:extLst>
              <a:ext uri="{FF2B5EF4-FFF2-40B4-BE49-F238E27FC236}">
                <a16:creationId xmlns:a16="http://schemas.microsoft.com/office/drawing/2014/main" id="{07483D22-37BE-6505-8B1F-F3B3FE0EEF44}"/>
              </a:ext>
            </a:extLst>
          </p:cNvPr>
          <p:cNvCxnSpPr>
            <a:cxnSpLocks/>
          </p:cNvCxnSpPr>
          <p:nvPr/>
        </p:nvCxnSpPr>
        <p:spPr>
          <a:xfrm>
            <a:off x="939800" y="502684"/>
            <a:ext cx="54239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47BC00E-5B2B-5E3F-9724-73B1DBD50B7A}"/>
              </a:ext>
            </a:extLst>
          </p:cNvPr>
          <p:cNvCxnSpPr>
            <a:cxnSpLocks/>
          </p:cNvCxnSpPr>
          <p:nvPr/>
        </p:nvCxnSpPr>
        <p:spPr>
          <a:xfrm flipH="1">
            <a:off x="856353" y="677491"/>
            <a:ext cx="5507428"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C6F400D9-91CC-52E2-E386-DDF37A992ED8}"/>
              </a:ext>
            </a:extLst>
          </p:cNvPr>
          <p:cNvCxnSpPr>
            <a:cxnSpLocks/>
          </p:cNvCxnSpPr>
          <p:nvPr/>
        </p:nvCxnSpPr>
        <p:spPr>
          <a:xfrm flipH="1">
            <a:off x="856353" y="1511353"/>
            <a:ext cx="5507428"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38F18E5C-7DA1-FA4D-6237-906B6881FB2F}"/>
              </a:ext>
            </a:extLst>
          </p:cNvPr>
          <p:cNvSpPr txBox="1"/>
          <p:nvPr/>
        </p:nvSpPr>
        <p:spPr>
          <a:xfrm>
            <a:off x="1152705" y="706616"/>
            <a:ext cx="5269248" cy="769441"/>
          </a:xfrm>
          <a:prstGeom prst="rect">
            <a:avLst/>
          </a:prstGeom>
          <a:noFill/>
        </p:spPr>
        <p:txBody>
          <a:bodyPr wrap="square">
            <a:spAutoFit/>
          </a:bodyPr>
          <a:lstStyle/>
          <a:p>
            <a:pPr algn="ctr" defTabSz="514207"/>
            <a:r>
              <a:rPr lang="mn-MN" sz="1600" dirty="0">
                <a:solidFill>
                  <a:schemeClr val="accent1">
                    <a:lumMod val="50000"/>
                  </a:schemeClr>
                </a:solidFill>
                <a:latin typeface="Arial" panose="020B0604020202020204" pitchFamily="34" charset="0"/>
                <a:cs typeface="Arial" panose="020B0604020202020204" pitchFamily="34" charset="0"/>
              </a:rPr>
              <a:t>1996-2018 онуудад хэрэгжүүлсэн </a:t>
            </a:r>
          </a:p>
          <a:p>
            <a:pPr algn="ctr" defTabSz="514207"/>
            <a:r>
              <a:rPr lang="mn-MN" sz="1600" dirty="0">
                <a:solidFill>
                  <a:schemeClr val="accent1">
                    <a:lumMod val="50000"/>
                  </a:schemeClr>
                </a:solidFill>
                <a:latin typeface="Arial" panose="020B0604020202020204" pitchFamily="34" charset="0"/>
                <a:cs typeface="Arial" panose="020B0604020202020204" pitchFamily="34" charset="0"/>
              </a:rPr>
              <a:t>бодлого, хөтөлбөр</a:t>
            </a:r>
          </a:p>
          <a:p>
            <a:pPr algn="ctr" defTabSz="514207"/>
            <a:r>
              <a:rPr lang="en-US" sz="1200" dirty="0">
                <a:solidFill>
                  <a:schemeClr val="accent1">
                    <a:lumMod val="50000"/>
                  </a:schemeClr>
                </a:solidFill>
                <a:latin typeface="Arial" panose="020B0604020202020204" pitchFamily="34" charset="0"/>
                <a:cs typeface="Arial" panose="020B0604020202020204" pitchFamily="34" charset="0"/>
              </a:rPr>
              <a:t>(</a:t>
            </a:r>
            <a:r>
              <a:rPr lang="mn-MN" sz="1200" dirty="0">
                <a:solidFill>
                  <a:schemeClr val="accent1">
                    <a:lumMod val="50000"/>
                  </a:schemeClr>
                </a:solidFill>
                <a:latin typeface="Arial" panose="020B0604020202020204" pitchFamily="34" charset="0"/>
                <a:cs typeface="Arial" panose="020B0604020202020204" pitchFamily="34" charset="0"/>
              </a:rPr>
              <a:t>үргэлжлэл</a:t>
            </a:r>
            <a:r>
              <a:rPr lang="en-US" sz="1200" dirty="0">
                <a:solidFill>
                  <a:schemeClr val="accent1">
                    <a:lumMod val="50000"/>
                  </a:schemeClr>
                </a:solidFill>
                <a:latin typeface="Arial" panose="020B0604020202020204" pitchFamily="34" charset="0"/>
                <a:cs typeface="Arial" panose="020B0604020202020204" pitchFamily="34" charset="0"/>
              </a:rPr>
              <a:t>)</a:t>
            </a:r>
            <a:endParaRPr lang="mn-MN" sz="1200" dirty="0">
              <a:solidFill>
                <a:schemeClr val="accent1">
                  <a:lumMod val="50000"/>
                </a:schemeClr>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1618D8E5-57C7-6BC0-E711-197900C6F654}"/>
              </a:ext>
            </a:extLst>
          </p:cNvPr>
          <p:cNvGrpSpPr/>
          <p:nvPr/>
        </p:nvGrpSpPr>
        <p:grpSpPr>
          <a:xfrm>
            <a:off x="856353" y="671320"/>
            <a:ext cx="1010789" cy="804737"/>
            <a:chOff x="11218092" y="3052334"/>
            <a:chExt cx="1891720" cy="1242897"/>
          </a:xfrm>
        </p:grpSpPr>
        <p:sp>
          <p:nvSpPr>
            <p:cNvPr id="9" name="Freeform 18">
              <a:extLst>
                <a:ext uri="{FF2B5EF4-FFF2-40B4-BE49-F238E27FC236}">
                  <a16:creationId xmlns:a16="http://schemas.microsoft.com/office/drawing/2014/main" id="{322AAC43-04F7-6F40-8AC4-C6AD8494E440}"/>
                </a:ext>
              </a:extLst>
            </p:cNvPr>
            <p:cNvSpPr>
              <a:spLocks noChangeArrowheads="1"/>
            </p:cNvSpPr>
            <p:nvPr/>
          </p:nvSpPr>
          <p:spPr bwMode="auto">
            <a:xfrm>
              <a:off x="11455343" y="4257520"/>
              <a:ext cx="1536630" cy="37711"/>
            </a:xfrm>
            <a:custGeom>
              <a:avLst/>
              <a:gdLst>
                <a:gd name="T0" fmla="*/ 4314 w 4315"/>
                <a:gd name="T1" fmla="*/ 0 h 110"/>
                <a:gd name="T2" fmla="*/ 0 w 4315"/>
                <a:gd name="T3" fmla="*/ 0 h 110"/>
                <a:gd name="T4" fmla="*/ 0 w 4315"/>
                <a:gd name="T5" fmla="*/ 109 h 110"/>
                <a:gd name="T6" fmla="*/ 4314 w 4315"/>
                <a:gd name="T7" fmla="*/ 109 h 110"/>
                <a:gd name="T8" fmla="*/ 4314 w 4315"/>
                <a:gd name="T9" fmla="*/ 0 h 110"/>
              </a:gdLst>
              <a:ahLst/>
              <a:cxnLst>
                <a:cxn ang="0">
                  <a:pos x="T0" y="T1"/>
                </a:cxn>
                <a:cxn ang="0">
                  <a:pos x="T2" y="T3"/>
                </a:cxn>
                <a:cxn ang="0">
                  <a:pos x="T4" y="T5"/>
                </a:cxn>
                <a:cxn ang="0">
                  <a:pos x="T6" y="T7"/>
                </a:cxn>
                <a:cxn ang="0">
                  <a:pos x="T8" y="T9"/>
                </a:cxn>
              </a:cxnLst>
              <a:rect l="0" t="0" r="r" b="b"/>
              <a:pathLst>
                <a:path w="4315" h="110">
                  <a:moveTo>
                    <a:pt x="4314" y="0"/>
                  </a:moveTo>
                  <a:lnTo>
                    <a:pt x="0" y="0"/>
                  </a:lnTo>
                  <a:lnTo>
                    <a:pt x="0" y="109"/>
                  </a:lnTo>
                  <a:lnTo>
                    <a:pt x="4314" y="109"/>
                  </a:lnTo>
                  <a:lnTo>
                    <a:pt x="4314" y="0"/>
                  </a:lnTo>
                </a:path>
              </a:pathLst>
            </a:custGeom>
            <a:solidFill>
              <a:schemeClr val="bg1">
                <a:lumMod val="65000"/>
              </a:schemeClr>
            </a:solidFill>
            <a:ln>
              <a:noFill/>
            </a:ln>
            <a:effectLst/>
          </p:spPr>
          <p:txBody>
            <a:bodyPr wrap="none" anchor="ctr"/>
            <a:lstStyle/>
            <a:p>
              <a:pPr defTabSz="1828617"/>
              <a:endParaRPr lang="en-US" sz="3600">
                <a:solidFill>
                  <a:srgbClr val="445469"/>
                </a:solidFill>
                <a:latin typeface="Lato Light"/>
              </a:endParaRPr>
            </a:p>
          </p:txBody>
        </p:sp>
        <p:sp>
          <p:nvSpPr>
            <p:cNvPr id="11" name="Freeform 19">
              <a:extLst>
                <a:ext uri="{FF2B5EF4-FFF2-40B4-BE49-F238E27FC236}">
                  <a16:creationId xmlns:a16="http://schemas.microsoft.com/office/drawing/2014/main" id="{899AFEAD-53B9-A86F-4B6A-03A47575468A}"/>
                </a:ext>
              </a:extLst>
            </p:cNvPr>
            <p:cNvSpPr>
              <a:spLocks noChangeArrowheads="1"/>
            </p:cNvSpPr>
            <p:nvPr/>
          </p:nvSpPr>
          <p:spPr bwMode="auto">
            <a:xfrm>
              <a:off x="12720155" y="3437302"/>
              <a:ext cx="270246" cy="820218"/>
            </a:xfrm>
            <a:custGeom>
              <a:avLst/>
              <a:gdLst>
                <a:gd name="T0" fmla="*/ 762 w 763"/>
                <a:gd name="T1" fmla="*/ 0 h 2305"/>
                <a:gd name="T2" fmla="*/ 0 w 763"/>
                <a:gd name="T3" fmla="*/ 0 h 2305"/>
                <a:gd name="T4" fmla="*/ 0 w 763"/>
                <a:gd name="T5" fmla="*/ 2304 h 2305"/>
                <a:gd name="T6" fmla="*/ 762 w 763"/>
                <a:gd name="T7" fmla="*/ 2304 h 2305"/>
                <a:gd name="T8" fmla="*/ 762 w 763"/>
                <a:gd name="T9" fmla="*/ 0 h 2305"/>
              </a:gdLst>
              <a:ahLst/>
              <a:cxnLst>
                <a:cxn ang="0">
                  <a:pos x="T0" y="T1"/>
                </a:cxn>
                <a:cxn ang="0">
                  <a:pos x="T2" y="T3"/>
                </a:cxn>
                <a:cxn ang="0">
                  <a:pos x="T4" y="T5"/>
                </a:cxn>
                <a:cxn ang="0">
                  <a:pos x="T6" y="T7"/>
                </a:cxn>
                <a:cxn ang="0">
                  <a:pos x="T8" y="T9"/>
                </a:cxn>
              </a:cxnLst>
              <a:rect l="0" t="0" r="r" b="b"/>
              <a:pathLst>
                <a:path w="763" h="2305">
                  <a:moveTo>
                    <a:pt x="762" y="0"/>
                  </a:moveTo>
                  <a:lnTo>
                    <a:pt x="0" y="0"/>
                  </a:lnTo>
                  <a:lnTo>
                    <a:pt x="0" y="2304"/>
                  </a:lnTo>
                  <a:lnTo>
                    <a:pt x="762" y="2304"/>
                  </a:lnTo>
                  <a:lnTo>
                    <a:pt x="762" y="0"/>
                  </a:lnTo>
                </a:path>
              </a:pathLst>
            </a:custGeom>
            <a:solidFill>
              <a:schemeClr val="accent5"/>
            </a:solidFill>
            <a:ln>
              <a:noFill/>
            </a:ln>
            <a:effectLst/>
          </p:spPr>
          <p:txBody>
            <a:bodyPr wrap="none" anchor="ctr"/>
            <a:lstStyle/>
            <a:p>
              <a:pPr defTabSz="1828617"/>
              <a:endParaRPr lang="en-US" sz="3600">
                <a:solidFill>
                  <a:srgbClr val="445469"/>
                </a:solidFill>
                <a:latin typeface="Lato Light"/>
              </a:endParaRPr>
            </a:p>
          </p:txBody>
        </p:sp>
        <p:sp>
          <p:nvSpPr>
            <p:cNvPr id="12" name="Freeform 20">
              <a:extLst>
                <a:ext uri="{FF2B5EF4-FFF2-40B4-BE49-F238E27FC236}">
                  <a16:creationId xmlns:a16="http://schemas.microsoft.com/office/drawing/2014/main" id="{1D6BCA1B-CA66-2A66-C590-BDF9E78250A7}"/>
                </a:ext>
              </a:extLst>
            </p:cNvPr>
            <p:cNvSpPr>
              <a:spLocks noChangeArrowheads="1"/>
            </p:cNvSpPr>
            <p:nvPr/>
          </p:nvSpPr>
          <p:spPr bwMode="auto">
            <a:xfrm>
              <a:off x="12402774" y="3746848"/>
              <a:ext cx="270246" cy="509101"/>
            </a:xfrm>
            <a:custGeom>
              <a:avLst/>
              <a:gdLst>
                <a:gd name="T0" fmla="*/ 760 w 761"/>
                <a:gd name="T1" fmla="*/ 0 h 1435"/>
                <a:gd name="T2" fmla="*/ 0 w 761"/>
                <a:gd name="T3" fmla="*/ 0 h 1435"/>
                <a:gd name="T4" fmla="*/ 0 w 761"/>
                <a:gd name="T5" fmla="*/ 1434 h 1435"/>
                <a:gd name="T6" fmla="*/ 760 w 761"/>
                <a:gd name="T7" fmla="*/ 1434 h 1435"/>
                <a:gd name="T8" fmla="*/ 760 w 761"/>
                <a:gd name="T9" fmla="*/ 0 h 1435"/>
              </a:gdLst>
              <a:ahLst/>
              <a:cxnLst>
                <a:cxn ang="0">
                  <a:pos x="T0" y="T1"/>
                </a:cxn>
                <a:cxn ang="0">
                  <a:pos x="T2" y="T3"/>
                </a:cxn>
                <a:cxn ang="0">
                  <a:pos x="T4" y="T5"/>
                </a:cxn>
                <a:cxn ang="0">
                  <a:pos x="T6" y="T7"/>
                </a:cxn>
                <a:cxn ang="0">
                  <a:pos x="T8" y="T9"/>
                </a:cxn>
              </a:cxnLst>
              <a:rect l="0" t="0" r="r" b="b"/>
              <a:pathLst>
                <a:path w="761" h="1435">
                  <a:moveTo>
                    <a:pt x="760" y="0"/>
                  </a:moveTo>
                  <a:lnTo>
                    <a:pt x="0" y="0"/>
                  </a:lnTo>
                  <a:lnTo>
                    <a:pt x="0" y="1434"/>
                  </a:lnTo>
                  <a:lnTo>
                    <a:pt x="760" y="1434"/>
                  </a:lnTo>
                  <a:lnTo>
                    <a:pt x="760" y="0"/>
                  </a:lnTo>
                </a:path>
              </a:pathLst>
            </a:custGeom>
            <a:solidFill>
              <a:schemeClr val="accent4"/>
            </a:solidFill>
            <a:ln>
              <a:noFill/>
            </a:ln>
            <a:effectLst/>
          </p:spPr>
          <p:txBody>
            <a:bodyPr wrap="none" anchor="ctr"/>
            <a:lstStyle/>
            <a:p>
              <a:pPr defTabSz="1828617"/>
              <a:endParaRPr lang="en-US" sz="3600">
                <a:solidFill>
                  <a:srgbClr val="445469"/>
                </a:solidFill>
                <a:latin typeface="Lato Light"/>
              </a:endParaRPr>
            </a:p>
          </p:txBody>
        </p:sp>
        <p:sp>
          <p:nvSpPr>
            <p:cNvPr id="13" name="Freeform 21">
              <a:extLst>
                <a:ext uri="{FF2B5EF4-FFF2-40B4-BE49-F238E27FC236}">
                  <a16:creationId xmlns:a16="http://schemas.microsoft.com/office/drawing/2014/main" id="{9AB287C7-D58C-AD6D-A8FB-4702E905F527}"/>
                </a:ext>
              </a:extLst>
            </p:cNvPr>
            <p:cNvSpPr>
              <a:spLocks noChangeArrowheads="1"/>
            </p:cNvSpPr>
            <p:nvPr/>
          </p:nvSpPr>
          <p:spPr bwMode="auto">
            <a:xfrm>
              <a:off x="12085392" y="3919690"/>
              <a:ext cx="273388" cy="337829"/>
            </a:xfrm>
            <a:custGeom>
              <a:avLst/>
              <a:gdLst>
                <a:gd name="T0" fmla="*/ 772 w 773"/>
                <a:gd name="T1" fmla="*/ 0 h 951"/>
                <a:gd name="T2" fmla="*/ 0 w 773"/>
                <a:gd name="T3" fmla="*/ 0 h 951"/>
                <a:gd name="T4" fmla="*/ 0 w 773"/>
                <a:gd name="T5" fmla="*/ 950 h 951"/>
                <a:gd name="T6" fmla="*/ 772 w 773"/>
                <a:gd name="T7" fmla="*/ 950 h 951"/>
                <a:gd name="T8" fmla="*/ 772 w 773"/>
                <a:gd name="T9" fmla="*/ 0 h 951"/>
              </a:gdLst>
              <a:ahLst/>
              <a:cxnLst>
                <a:cxn ang="0">
                  <a:pos x="T0" y="T1"/>
                </a:cxn>
                <a:cxn ang="0">
                  <a:pos x="T2" y="T3"/>
                </a:cxn>
                <a:cxn ang="0">
                  <a:pos x="T4" y="T5"/>
                </a:cxn>
                <a:cxn ang="0">
                  <a:pos x="T6" y="T7"/>
                </a:cxn>
                <a:cxn ang="0">
                  <a:pos x="T8" y="T9"/>
                </a:cxn>
              </a:cxnLst>
              <a:rect l="0" t="0" r="r" b="b"/>
              <a:pathLst>
                <a:path w="773" h="951">
                  <a:moveTo>
                    <a:pt x="772" y="0"/>
                  </a:moveTo>
                  <a:lnTo>
                    <a:pt x="0" y="0"/>
                  </a:lnTo>
                  <a:lnTo>
                    <a:pt x="0" y="950"/>
                  </a:lnTo>
                  <a:lnTo>
                    <a:pt x="772" y="950"/>
                  </a:lnTo>
                  <a:lnTo>
                    <a:pt x="772" y="0"/>
                  </a:lnTo>
                </a:path>
              </a:pathLst>
            </a:custGeom>
            <a:solidFill>
              <a:schemeClr val="accent3"/>
            </a:solidFill>
            <a:ln>
              <a:noFill/>
            </a:ln>
            <a:effectLst/>
          </p:spPr>
          <p:txBody>
            <a:bodyPr wrap="none" anchor="ctr"/>
            <a:lstStyle/>
            <a:p>
              <a:pPr defTabSz="1828617"/>
              <a:endParaRPr lang="en-US" sz="3600">
                <a:solidFill>
                  <a:srgbClr val="445469"/>
                </a:solidFill>
                <a:latin typeface="Lato Light"/>
              </a:endParaRPr>
            </a:p>
          </p:txBody>
        </p:sp>
        <p:sp>
          <p:nvSpPr>
            <p:cNvPr id="14" name="Freeform 22">
              <a:extLst>
                <a:ext uri="{FF2B5EF4-FFF2-40B4-BE49-F238E27FC236}">
                  <a16:creationId xmlns:a16="http://schemas.microsoft.com/office/drawing/2014/main" id="{B6700B05-84D6-69DC-572D-E4A0E00F3014}"/>
                </a:ext>
              </a:extLst>
            </p:cNvPr>
            <p:cNvSpPr>
              <a:spLocks noChangeArrowheads="1"/>
            </p:cNvSpPr>
            <p:nvPr/>
          </p:nvSpPr>
          <p:spPr bwMode="auto">
            <a:xfrm>
              <a:off x="11772724" y="3760989"/>
              <a:ext cx="270246" cy="494959"/>
            </a:xfrm>
            <a:custGeom>
              <a:avLst/>
              <a:gdLst>
                <a:gd name="T0" fmla="*/ 762 w 763"/>
                <a:gd name="T1" fmla="*/ 0 h 1395"/>
                <a:gd name="T2" fmla="*/ 0 w 763"/>
                <a:gd name="T3" fmla="*/ 0 h 1395"/>
                <a:gd name="T4" fmla="*/ 0 w 763"/>
                <a:gd name="T5" fmla="*/ 1394 h 1395"/>
                <a:gd name="T6" fmla="*/ 762 w 763"/>
                <a:gd name="T7" fmla="*/ 1394 h 1395"/>
                <a:gd name="T8" fmla="*/ 762 w 763"/>
                <a:gd name="T9" fmla="*/ 0 h 1395"/>
              </a:gdLst>
              <a:ahLst/>
              <a:cxnLst>
                <a:cxn ang="0">
                  <a:pos x="T0" y="T1"/>
                </a:cxn>
                <a:cxn ang="0">
                  <a:pos x="T2" y="T3"/>
                </a:cxn>
                <a:cxn ang="0">
                  <a:pos x="T4" y="T5"/>
                </a:cxn>
                <a:cxn ang="0">
                  <a:pos x="T6" y="T7"/>
                </a:cxn>
                <a:cxn ang="0">
                  <a:pos x="T8" y="T9"/>
                </a:cxn>
              </a:cxnLst>
              <a:rect l="0" t="0" r="r" b="b"/>
              <a:pathLst>
                <a:path w="763" h="1395">
                  <a:moveTo>
                    <a:pt x="762" y="0"/>
                  </a:moveTo>
                  <a:lnTo>
                    <a:pt x="0" y="0"/>
                  </a:lnTo>
                  <a:lnTo>
                    <a:pt x="0" y="1394"/>
                  </a:lnTo>
                  <a:lnTo>
                    <a:pt x="762" y="1394"/>
                  </a:lnTo>
                  <a:lnTo>
                    <a:pt x="762" y="0"/>
                  </a:lnTo>
                </a:path>
              </a:pathLst>
            </a:custGeom>
            <a:solidFill>
              <a:schemeClr val="accent2"/>
            </a:solidFill>
            <a:ln>
              <a:noFill/>
            </a:ln>
            <a:effectLst/>
          </p:spPr>
          <p:txBody>
            <a:bodyPr wrap="none" anchor="ctr"/>
            <a:lstStyle/>
            <a:p>
              <a:pPr defTabSz="1828617"/>
              <a:endParaRPr lang="en-US" sz="3600">
                <a:solidFill>
                  <a:srgbClr val="445469"/>
                </a:solidFill>
                <a:latin typeface="Lato Light"/>
              </a:endParaRPr>
            </a:p>
          </p:txBody>
        </p:sp>
        <p:sp>
          <p:nvSpPr>
            <p:cNvPr id="15" name="Freeform 23">
              <a:extLst>
                <a:ext uri="{FF2B5EF4-FFF2-40B4-BE49-F238E27FC236}">
                  <a16:creationId xmlns:a16="http://schemas.microsoft.com/office/drawing/2014/main" id="{79B4EEA0-5F95-4996-4CAA-3F38D66CAADA}"/>
                </a:ext>
              </a:extLst>
            </p:cNvPr>
            <p:cNvSpPr>
              <a:spLocks noChangeArrowheads="1"/>
            </p:cNvSpPr>
            <p:nvPr/>
          </p:nvSpPr>
          <p:spPr bwMode="auto">
            <a:xfrm>
              <a:off x="11455343" y="3900835"/>
              <a:ext cx="273388" cy="355113"/>
            </a:xfrm>
            <a:custGeom>
              <a:avLst/>
              <a:gdLst>
                <a:gd name="T0" fmla="*/ 772 w 773"/>
                <a:gd name="T1" fmla="*/ 0 h 1000"/>
                <a:gd name="T2" fmla="*/ 0 w 773"/>
                <a:gd name="T3" fmla="*/ 0 h 1000"/>
                <a:gd name="T4" fmla="*/ 0 w 773"/>
                <a:gd name="T5" fmla="*/ 999 h 1000"/>
                <a:gd name="T6" fmla="*/ 772 w 773"/>
                <a:gd name="T7" fmla="*/ 999 h 1000"/>
                <a:gd name="T8" fmla="*/ 772 w 773"/>
                <a:gd name="T9" fmla="*/ 0 h 1000"/>
              </a:gdLst>
              <a:ahLst/>
              <a:cxnLst>
                <a:cxn ang="0">
                  <a:pos x="T0" y="T1"/>
                </a:cxn>
                <a:cxn ang="0">
                  <a:pos x="T2" y="T3"/>
                </a:cxn>
                <a:cxn ang="0">
                  <a:pos x="T4" y="T5"/>
                </a:cxn>
                <a:cxn ang="0">
                  <a:pos x="T6" y="T7"/>
                </a:cxn>
                <a:cxn ang="0">
                  <a:pos x="T8" y="T9"/>
                </a:cxn>
              </a:cxnLst>
              <a:rect l="0" t="0" r="r" b="b"/>
              <a:pathLst>
                <a:path w="773" h="1000">
                  <a:moveTo>
                    <a:pt x="772" y="0"/>
                  </a:moveTo>
                  <a:lnTo>
                    <a:pt x="0" y="0"/>
                  </a:lnTo>
                  <a:lnTo>
                    <a:pt x="0" y="999"/>
                  </a:lnTo>
                  <a:lnTo>
                    <a:pt x="772" y="999"/>
                  </a:lnTo>
                  <a:lnTo>
                    <a:pt x="772" y="0"/>
                  </a:lnTo>
                </a:path>
              </a:pathLst>
            </a:custGeom>
            <a:solidFill>
              <a:schemeClr val="accent1"/>
            </a:solidFill>
            <a:ln>
              <a:noFill/>
            </a:ln>
            <a:effectLst/>
          </p:spPr>
          <p:txBody>
            <a:bodyPr wrap="none" anchor="ctr"/>
            <a:lstStyle/>
            <a:p>
              <a:pPr defTabSz="1828617"/>
              <a:endParaRPr lang="en-US" sz="3600">
                <a:solidFill>
                  <a:srgbClr val="445469"/>
                </a:solidFill>
                <a:latin typeface="Lato Light"/>
              </a:endParaRPr>
            </a:p>
          </p:txBody>
        </p:sp>
        <p:sp>
          <p:nvSpPr>
            <p:cNvPr id="16" name="Freeform 24">
              <a:extLst>
                <a:ext uri="{FF2B5EF4-FFF2-40B4-BE49-F238E27FC236}">
                  <a16:creationId xmlns:a16="http://schemas.microsoft.com/office/drawing/2014/main" id="{CACB3384-825F-99C6-6DDE-539531752031}"/>
                </a:ext>
              </a:extLst>
            </p:cNvPr>
            <p:cNvSpPr>
              <a:spLocks noChangeArrowheads="1"/>
            </p:cNvSpPr>
            <p:nvPr/>
          </p:nvSpPr>
          <p:spPr bwMode="auto">
            <a:xfrm>
              <a:off x="11218092" y="3792415"/>
              <a:ext cx="147692" cy="142988"/>
            </a:xfrm>
            <a:custGeom>
              <a:avLst/>
              <a:gdLst>
                <a:gd name="T0" fmla="*/ 209 w 417"/>
                <a:gd name="T1" fmla="*/ 0 h 407"/>
                <a:gd name="T2" fmla="*/ 209 w 417"/>
                <a:gd name="T3" fmla="*/ 0 h 407"/>
                <a:gd name="T4" fmla="*/ 416 w 417"/>
                <a:gd name="T5" fmla="*/ 208 h 407"/>
                <a:gd name="T6" fmla="*/ 209 w 417"/>
                <a:gd name="T7" fmla="*/ 406 h 407"/>
                <a:gd name="T8" fmla="*/ 0 w 417"/>
                <a:gd name="T9" fmla="*/ 208 h 407"/>
                <a:gd name="T10" fmla="*/ 209 w 417"/>
                <a:gd name="T11" fmla="*/ 0 h 407"/>
              </a:gdLst>
              <a:ahLst/>
              <a:cxnLst>
                <a:cxn ang="0">
                  <a:pos x="T0" y="T1"/>
                </a:cxn>
                <a:cxn ang="0">
                  <a:pos x="T2" y="T3"/>
                </a:cxn>
                <a:cxn ang="0">
                  <a:pos x="T4" y="T5"/>
                </a:cxn>
                <a:cxn ang="0">
                  <a:pos x="T6" y="T7"/>
                </a:cxn>
                <a:cxn ang="0">
                  <a:pos x="T8" y="T9"/>
                </a:cxn>
                <a:cxn ang="0">
                  <a:pos x="T10" y="T11"/>
                </a:cxn>
              </a:cxnLst>
              <a:rect l="0" t="0" r="r" b="b"/>
              <a:pathLst>
                <a:path w="417" h="407">
                  <a:moveTo>
                    <a:pt x="209" y="0"/>
                  </a:moveTo>
                  <a:lnTo>
                    <a:pt x="209" y="0"/>
                  </a:lnTo>
                  <a:cubicBezTo>
                    <a:pt x="326" y="0"/>
                    <a:pt x="416" y="89"/>
                    <a:pt x="416" y="208"/>
                  </a:cubicBezTo>
                  <a:cubicBezTo>
                    <a:pt x="416" y="317"/>
                    <a:pt x="326" y="406"/>
                    <a:pt x="209" y="406"/>
                  </a:cubicBezTo>
                  <a:cubicBezTo>
                    <a:pt x="99" y="406"/>
                    <a:pt x="0" y="317"/>
                    <a:pt x="0" y="208"/>
                  </a:cubicBezTo>
                  <a:cubicBezTo>
                    <a:pt x="0" y="89"/>
                    <a:pt x="99" y="0"/>
                    <a:pt x="209" y="0"/>
                  </a:cubicBezTo>
                </a:path>
              </a:pathLst>
            </a:custGeom>
            <a:solidFill>
              <a:schemeClr val="bg1">
                <a:lumMod val="75000"/>
              </a:schemeClr>
            </a:solidFill>
            <a:ln>
              <a:noFill/>
            </a:ln>
            <a:effectLst/>
          </p:spPr>
          <p:txBody>
            <a:bodyPr wrap="none" anchor="ctr"/>
            <a:lstStyle/>
            <a:p>
              <a:pPr defTabSz="1828617"/>
              <a:endParaRPr lang="en-US" sz="3600">
                <a:solidFill>
                  <a:srgbClr val="445469"/>
                </a:solidFill>
                <a:latin typeface="Lato Light"/>
              </a:endParaRPr>
            </a:p>
          </p:txBody>
        </p:sp>
        <p:sp>
          <p:nvSpPr>
            <p:cNvPr id="17" name="Freeform 25">
              <a:extLst>
                <a:ext uri="{FF2B5EF4-FFF2-40B4-BE49-F238E27FC236}">
                  <a16:creationId xmlns:a16="http://schemas.microsoft.com/office/drawing/2014/main" id="{21D43C14-CDB8-5889-35A1-EA5AD06CBBF7}"/>
                </a:ext>
              </a:extLst>
            </p:cNvPr>
            <p:cNvSpPr>
              <a:spLocks noChangeArrowheads="1"/>
            </p:cNvSpPr>
            <p:nvPr/>
          </p:nvSpPr>
          <p:spPr bwMode="auto">
            <a:xfrm>
              <a:off x="12918126" y="3052334"/>
              <a:ext cx="191686" cy="182271"/>
            </a:xfrm>
            <a:custGeom>
              <a:avLst/>
              <a:gdLst>
                <a:gd name="T0" fmla="*/ 543 w 544"/>
                <a:gd name="T1" fmla="*/ 0 h 516"/>
                <a:gd name="T2" fmla="*/ 0 w 544"/>
                <a:gd name="T3" fmla="*/ 10 h 516"/>
                <a:gd name="T4" fmla="*/ 188 w 544"/>
                <a:gd name="T5" fmla="*/ 267 h 516"/>
                <a:gd name="T6" fmla="*/ 376 w 544"/>
                <a:gd name="T7" fmla="*/ 515 h 516"/>
                <a:gd name="T8" fmla="*/ 543 w 544"/>
                <a:gd name="T9" fmla="*/ 0 h 516"/>
              </a:gdLst>
              <a:ahLst/>
              <a:cxnLst>
                <a:cxn ang="0">
                  <a:pos x="T0" y="T1"/>
                </a:cxn>
                <a:cxn ang="0">
                  <a:pos x="T2" y="T3"/>
                </a:cxn>
                <a:cxn ang="0">
                  <a:pos x="T4" y="T5"/>
                </a:cxn>
                <a:cxn ang="0">
                  <a:pos x="T6" y="T7"/>
                </a:cxn>
                <a:cxn ang="0">
                  <a:pos x="T8" y="T9"/>
                </a:cxn>
              </a:cxnLst>
              <a:rect l="0" t="0" r="r" b="b"/>
              <a:pathLst>
                <a:path w="544" h="516">
                  <a:moveTo>
                    <a:pt x="543" y="0"/>
                  </a:moveTo>
                  <a:lnTo>
                    <a:pt x="0" y="10"/>
                  </a:lnTo>
                  <a:lnTo>
                    <a:pt x="188" y="267"/>
                  </a:lnTo>
                  <a:lnTo>
                    <a:pt x="376" y="515"/>
                  </a:lnTo>
                  <a:lnTo>
                    <a:pt x="543" y="0"/>
                  </a:lnTo>
                </a:path>
              </a:pathLst>
            </a:custGeom>
            <a:solidFill>
              <a:schemeClr val="bg1">
                <a:lumMod val="75000"/>
              </a:schemeClr>
            </a:solidFill>
            <a:ln>
              <a:noFill/>
            </a:ln>
            <a:effectLst/>
          </p:spPr>
          <p:txBody>
            <a:bodyPr wrap="none" anchor="ctr"/>
            <a:lstStyle/>
            <a:p>
              <a:pPr defTabSz="1828617"/>
              <a:endParaRPr lang="en-US" sz="3600">
                <a:solidFill>
                  <a:srgbClr val="445469"/>
                </a:solidFill>
                <a:latin typeface="Lato Light"/>
              </a:endParaRPr>
            </a:p>
          </p:txBody>
        </p:sp>
        <p:sp>
          <p:nvSpPr>
            <p:cNvPr id="18" name="Freeform 26">
              <a:extLst>
                <a:ext uri="{FF2B5EF4-FFF2-40B4-BE49-F238E27FC236}">
                  <a16:creationId xmlns:a16="http://schemas.microsoft.com/office/drawing/2014/main" id="{064E4285-85B0-A7E7-BA76-5F3F61C75811}"/>
                </a:ext>
              </a:extLst>
            </p:cNvPr>
            <p:cNvSpPr>
              <a:spLocks noChangeArrowheads="1"/>
            </p:cNvSpPr>
            <p:nvPr/>
          </p:nvSpPr>
          <p:spPr bwMode="auto">
            <a:xfrm>
              <a:off x="11361071" y="3143469"/>
              <a:ext cx="1605762" cy="678801"/>
            </a:xfrm>
            <a:custGeom>
              <a:avLst/>
              <a:gdLst>
                <a:gd name="T0" fmla="*/ 0 w 4511"/>
                <a:gd name="T1" fmla="*/ 1801 h 1910"/>
                <a:gd name="T2" fmla="*/ 0 w 4511"/>
                <a:gd name="T3" fmla="*/ 1801 h 1910"/>
                <a:gd name="T4" fmla="*/ 1552 w 4511"/>
                <a:gd name="T5" fmla="*/ 653 h 1910"/>
                <a:gd name="T6" fmla="*/ 1601 w 4511"/>
                <a:gd name="T7" fmla="*/ 613 h 1910"/>
                <a:gd name="T8" fmla="*/ 1641 w 4511"/>
                <a:gd name="T9" fmla="*/ 663 h 1910"/>
                <a:gd name="T10" fmla="*/ 2373 w 4511"/>
                <a:gd name="T11" fmla="*/ 1533 h 1910"/>
                <a:gd name="T12" fmla="*/ 4431 w 4511"/>
                <a:gd name="T13" fmla="*/ 0 h 1910"/>
                <a:gd name="T14" fmla="*/ 4480 w 4511"/>
                <a:gd name="T15" fmla="*/ 60 h 1910"/>
                <a:gd name="T16" fmla="*/ 4510 w 4511"/>
                <a:gd name="T17" fmla="*/ 98 h 1910"/>
                <a:gd name="T18" fmla="*/ 2402 w 4511"/>
                <a:gd name="T19" fmla="*/ 1671 h 1910"/>
                <a:gd name="T20" fmla="*/ 2354 w 4511"/>
                <a:gd name="T21" fmla="*/ 1711 h 1910"/>
                <a:gd name="T22" fmla="*/ 2314 w 4511"/>
                <a:gd name="T23" fmla="*/ 1661 h 1910"/>
                <a:gd name="T24" fmla="*/ 1582 w 4511"/>
                <a:gd name="T25" fmla="*/ 791 h 1910"/>
                <a:gd name="T26" fmla="*/ 79 w 4511"/>
                <a:gd name="T27" fmla="*/ 1909 h 1910"/>
                <a:gd name="T28" fmla="*/ 0 w 4511"/>
                <a:gd name="T29" fmla="*/ 1801 h 1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11" h="1910">
                  <a:moveTo>
                    <a:pt x="0" y="1801"/>
                  </a:moveTo>
                  <a:lnTo>
                    <a:pt x="0" y="1801"/>
                  </a:lnTo>
                  <a:cubicBezTo>
                    <a:pt x="1552" y="653"/>
                    <a:pt x="1552" y="653"/>
                    <a:pt x="1552" y="653"/>
                  </a:cubicBezTo>
                  <a:cubicBezTo>
                    <a:pt x="1601" y="613"/>
                    <a:pt x="1601" y="613"/>
                    <a:pt x="1601" y="613"/>
                  </a:cubicBezTo>
                  <a:cubicBezTo>
                    <a:pt x="1641" y="663"/>
                    <a:pt x="1641" y="663"/>
                    <a:pt x="1641" y="663"/>
                  </a:cubicBezTo>
                  <a:cubicBezTo>
                    <a:pt x="2373" y="1533"/>
                    <a:pt x="2373" y="1533"/>
                    <a:pt x="2373" y="1533"/>
                  </a:cubicBezTo>
                  <a:cubicBezTo>
                    <a:pt x="4431" y="0"/>
                    <a:pt x="4431" y="0"/>
                    <a:pt x="4431" y="0"/>
                  </a:cubicBezTo>
                  <a:cubicBezTo>
                    <a:pt x="4480" y="60"/>
                    <a:pt x="4480" y="60"/>
                    <a:pt x="4480" y="60"/>
                  </a:cubicBezTo>
                  <a:cubicBezTo>
                    <a:pt x="4510" y="98"/>
                    <a:pt x="4510" y="98"/>
                    <a:pt x="4510" y="98"/>
                  </a:cubicBezTo>
                  <a:cubicBezTo>
                    <a:pt x="2402" y="1671"/>
                    <a:pt x="2402" y="1671"/>
                    <a:pt x="2402" y="1671"/>
                  </a:cubicBezTo>
                  <a:cubicBezTo>
                    <a:pt x="2354" y="1711"/>
                    <a:pt x="2354" y="1711"/>
                    <a:pt x="2354" y="1711"/>
                  </a:cubicBezTo>
                  <a:cubicBezTo>
                    <a:pt x="2314" y="1661"/>
                    <a:pt x="2314" y="1661"/>
                    <a:pt x="2314" y="1661"/>
                  </a:cubicBezTo>
                  <a:cubicBezTo>
                    <a:pt x="1582" y="791"/>
                    <a:pt x="1582" y="791"/>
                    <a:pt x="1582" y="791"/>
                  </a:cubicBezTo>
                  <a:cubicBezTo>
                    <a:pt x="79" y="1909"/>
                    <a:pt x="79" y="1909"/>
                    <a:pt x="79" y="1909"/>
                  </a:cubicBezTo>
                  <a:cubicBezTo>
                    <a:pt x="58" y="1870"/>
                    <a:pt x="29" y="1830"/>
                    <a:pt x="0" y="1801"/>
                  </a:cubicBezTo>
                </a:path>
              </a:pathLst>
            </a:custGeom>
            <a:solidFill>
              <a:schemeClr val="bg1">
                <a:lumMod val="50000"/>
              </a:schemeClr>
            </a:solidFill>
            <a:ln>
              <a:noFill/>
            </a:ln>
            <a:effectLst/>
          </p:spPr>
          <p:txBody>
            <a:bodyPr wrap="none" anchor="ctr"/>
            <a:lstStyle/>
            <a:p>
              <a:pPr defTabSz="1828617"/>
              <a:endParaRPr lang="en-US" sz="3600">
                <a:solidFill>
                  <a:srgbClr val="445469"/>
                </a:solidFill>
                <a:latin typeface="Lato Light"/>
              </a:endParaRPr>
            </a:p>
          </p:txBody>
        </p:sp>
      </p:grpSp>
      <p:sp>
        <p:nvSpPr>
          <p:cNvPr id="95" name="Oval 94">
            <a:extLst>
              <a:ext uri="{FF2B5EF4-FFF2-40B4-BE49-F238E27FC236}">
                <a16:creationId xmlns:a16="http://schemas.microsoft.com/office/drawing/2014/main" id="{A05979F7-7C1B-F5F9-9F0D-B302C2876503}"/>
              </a:ext>
            </a:extLst>
          </p:cNvPr>
          <p:cNvSpPr/>
          <p:nvPr/>
        </p:nvSpPr>
        <p:spPr>
          <a:xfrm rot="8741889">
            <a:off x="4062109" y="9083450"/>
            <a:ext cx="972318" cy="294192"/>
          </a:xfrm>
          <a:prstGeom prst="ellipse">
            <a:avLst/>
          </a:prstGeom>
          <a:gradFill flip="none" rotWithShape="1">
            <a:gsLst>
              <a:gs pos="100000">
                <a:srgbClr val="000000">
                  <a:alpha val="0"/>
                </a:srgbClr>
              </a:gs>
              <a:gs pos="20000">
                <a:srgbClr val="000000">
                  <a:alpha val="37000"/>
                </a:srgbClr>
              </a:gs>
            </a:gsLst>
            <a:lin ang="10800000" scaled="1"/>
            <a:tileRect/>
          </a:gradFill>
          <a:ln>
            <a:noFill/>
          </a:ln>
          <a:effectLst>
            <a:softEdge rad="139700"/>
          </a:effectLst>
        </p:spPr>
        <p:txBody>
          <a:bodyPr vert="horz" wrap="square" lIns="51435" tIns="25718" rIns="51435" bIns="25718" numCol="1" anchor="t" anchorCtr="0" compatLnSpc="1">
            <a:prstTxWarp prst="textNoShape">
              <a:avLst/>
            </a:prstTxWarp>
          </a:bodyPr>
          <a:lstStyle/>
          <a:p>
            <a:endParaRPr lang="ru-RU" sz="1013" dirty="0"/>
          </a:p>
        </p:txBody>
      </p:sp>
      <p:sp>
        <p:nvSpPr>
          <p:cNvPr id="105" name="Oval 104">
            <a:extLst>
              <a:ext uri="{FF2B5EF4-FFF2-40B4-BE49-F238E27FC236}">
                <a16:creationId xmlns:a16="http://schemas.microsoft.com/office/drawing/2014/main" id="{C1E555F8-6BB1-D591-794E-BD9855C78C98}"/>
              </a:ext>
            </a:extLst>
          </p:cNvPr>
          <p:cNvSpPr/>
          <p:nvPr/>
        </p:nvSpPr>
        <p:spPr>
          <a:xfrm rot="8741889">
            <a:off x="4582069" y="7265750"/>
            <a:ext cx="686986" cy="207860"/>
          </a:xfrm>
          <a:prstGeom prst="ellipse">
            <a:avLst/>
          </a:prstGeom>
          <a:gradFill flip="none" rotWithShape="1">
            <a:gsLst>
              <a:gs pos="100000">
                <a:srgbClr val="000000">
                  <a:alpha val="0"/>
                </a:srgbClr>
              </a:gs>
              <a:gs pos="20000">
                <a:srgbClr val="000000">
                  <a:alpha val="37000"/>
                </a:srgbClr>
              </a:gs>
            </a:gsLst>
            <a:lin ang="10800000" scaled="1"/>
            <a:tileRect/>
          </a:gradFill>
          <a:ln>
            <a:noFill/>
          </a:ln>
          <a:effectLst>
            <a:softEdge rad="139700"/>
          </a:effectLst>
        </p:spPr>
        <p:txBody>
          <a:bodyPr vert="horz" wrap="square" lIns="51435" tIns="25718" rIns="51435" bIns="25718" numCol="1" anchor="t" anchorCtr="0" compatLnSpc="1">
            <a:prstTxWarp prst="textNoShape">
              <a:avLst/>
            </a:prstTxWarp>
          </a:bodyPr>
          <a:lstStyle/>
          <a:p>
            <a:endParaRPr lang="ru-RU" sz="1013" dirty="0"/>
          </a:p>
        </p:txBody>
      </p:sp>
      <p:sp>
        <p:nvSpPr>
          <p:cNvPr id="109" name="Oval 108">
            <a:extLst>
              <a:ext uri="{FF2B5EF4-FFF2-40B4-BE49-F238E27FC236}">
                <a16:creationId xmlns:a16="http://schemas.microsoft.com/office/drawing/2014/main" id="{F70C5696-F82A-AD4E-853D-D61E6F3E8498}"/>
              </a:ext>
            </a:extLst>
          </p:cNvPr>
          <p:cNvSpPr/>
          <p:nvPr/>
        </p:nvSpPr>
        <p:spPr>
          <a:xfrm rot="8741889">
            <a:off x="5721098" y="6757077"/>
            <a:ext cx="642947" cy="194534"/>
          </a:xfrm>
          <a:prstGeom prst="ellipse">
            <a:avLst/>
          </a:prstGeom>
          <a:gradFill flip="none" rotWithShape="1">
            <a:gsLst>
              <a:gs pos="100000">
                <a:srgbClr val="000000">
                  <a:alpha val="0"/>
                </a:srgbClr>
              </a:gs>
              <a:gs pos="20000">
                <a:srgbClr val="000000">
                  <a:alpha val="37000"/>
                </a:srgbClr>
              </a:gs>
            </a:gsLst>
            <a:lin ang="10800000" scaled="1"/>
            <a:tileRect/>
          </a:gradFill>
          <a:ln>
            <a:noFill/>
          </a:ln>
          <a:effectLst>
            <a:softEdge rad="139700"/>
          </a:effectLst>
        </p:spPr>
        <p:txBody>
          <a:bodyPr vert="horz" wrap="square" lIns="51435" tIns="25718" rIns="51435" bIns="25718" numCol="1" anchor="t" anchorCtr="0" compatLnSpc="1">
            <a:prstTxWarp prst="textNoShape">
              <a:avLst/>
            </a:prstTxWarp>
          </a:bodyPr>
          <a:lstStyle/>
          <a:p>
            <a:endParaRPr lang="ru-RU" sz="1013" dirty="0"/>
          </a:p>
        </p:txBody>
      </p:sp>
      <p:sp>
        <p:nvSpPr>
          <p:cNvPr id="2" name="Rectangle 1">
            <a:extLst>
              <a:ext uri="{FF2B5EF4-FFF2-40B4-BE49-F238E27FC236}">
                <a16:creationId xmlns:a16="http://schemas.microsoft.com/office/drawing/2014/main" id="{6F878C2C-634D-AD5D-8B62-0CFA2862194E}"/>
              </a:ext>
            </a:extLst>
          </p:cNvPr>
          <p:cNvSpPr/>
          <p:nvPr/>
        </p:nvSpPr>
        <p:spPr>
          <a:xfrm>
            <a:off x="6191983" y="9227576"/>
            <a:ext cx="459940" cy="276999"/>
          </a:xfrm>
          <a:prstGeom prst="rect">
            <a:avLst/>
          </a:prstGeom>
        </p:spPr>
        <p:txBody>
          <a:bodyPr wrap="square">
            <a:spAutoFit/>
          </a:bodyPr>
          <a:lstStyle/>
          <a:p>
            <a:pPr algn="ctr" fontAlgn="ctr"/>
            <a:r>
              <a:rPr lang="en-US" sz="1200" b="1" dirty="0">
                <a:solidFill>
                  <a:schemeClr val="accent1">
                    <a:lumMod val="75000"/>
                  </a:schemeClr>
                </a:solidFill>
                <a:latin typeface="Times New Roman" panose="02020603050405020304" pitchFamily="18" charset="0"/>
                <a:cs typeface="Times New Roman" panose="02020603050405020304" pitchFamily="18" charset="0"/>
              </a:rPr>
              <a:t>15</a:t>
            </a:r>
            <a:endParaRPr lang="mn-MN" sz="1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Freeform 27">
            <a:extLst>
              <a:ext uri="{FF2B5EF4-FFF2-40B4-BE49-F238E27FC236}">
                <a16:creationId xmlns:a16="http://schemas.microsoft.com/office/drawing/2014/main" id="{F1A6BF2C-AA53-3828-A6B9-806BD08AE204}"/>
              </a:ext>
            </a:extLst>
          </p:cNvPr>
          <p:cNvSpPr>
            <a:spLocks/>
          </p:cNvSpPr>
          <p:nvPr/>
        </p:nvSpPr>
        <p:spPr bwMode="auto">
          <a:xfrm>
            <a:off x="0" y="9076753"/>
            <a:ext cx="6858000" cy="855645"/>
          </a:xfrm>
          <a:custGeom>
            <a:avLst/>
            <a:gdLst>
              <a:gd name="T0" fmla="*/ 1695232 w 451"/>
              <a:gd name="T1" fmla="*/ 0 h 141"/>
              <a:gd name="T2" fmla="*/ 1522708 w 451"/>
              <a:gd name="T3" fmla="*/ 496381 h 141"/>
              <a:gd name="T4" fmla="*/ 1357686 w 451"/>
              <a:gd name="T5" fmla="*/ 676883 h 141"/>
              <a:gd name="T6" fmla="*/ 1185162 w 451"/>
              <a:gd name="T7" fmla="*/ 338441 h 141"/>
              <a:gd name="T8" fmla="*/ 1012639 w 451"/>
              <a:gd name="T9" fmla="*/ 361004 h 141"/>
              <a:gd name="T10" fmla="*/ 847616 w 451"/>
              <a:gd name="T11" fmla="*/ 744571 h 141"/>
              <a:gd name="T12" fmla="*/ 675092 w 451"/>
              <a:gd name="T13" fmla="*/ 496381 h 141"/>
              <a:gd name="T14" fmla="*/ 510070 w 451"/>
              <a:gd name="T15" fmla="*/ 383567 h 141"/>
              <a:gd name="T16" fmla="*/ 337546 w 451"/>
              <a:gd name="T17" fmla="*/ 533985 h 141"/>
              <a:gd name="T18" fmla="*/ 172524 w 451"/>
              <a:gd name="T19" fmla="*/ 541506 h 141"/>
              <a:gd name="T20" fmla="*/ 0 w 451"/>
              <a:gd name="T21" fmla="*/ 639278 h 141"/>
              <a:gd name="T22" fmla="*/ 0 w 451"/>
              <a:gd name="T23" fmla="*/ 1060450 h 141"/>
              <a:gd name="T24" fmla="*/ 3382963 w 451"/>
              <a:gd name="T25" fmla="*/ 1060450 h 141"/>
              <a:gd name="T26" fmla="*/ 3382963 w 451"/>
              <a:gd name="T27" fmla="*/ 616716 h 141"/>
              <a:gd name="T28" fmla="*/ 3217940 w 451"/>
              <a:gd name="T29" fmla="*/ 616716 h 141"/>
              <a:gd name="T30" fmla="*/ 3045417 w 451"/>
              <a:gd name="T31" fmla="*/ 278274 h 141"/>
              <a:gd name="T32" fmla="*/ 2872893 w 451"/>
              <a:gd name="T33" fmla="*/ 488860 h 141"/>
              <a:gd name="T34" fmla="*/ 2707871 w 451"/>
              <a:gd name="T35" fmla="*/ 541506 h 141"/>
              <a:gd name="T36" fmla="*/ 2535347 w 451"/>
              <a:gd name="T37" fmla="*/ 127856 h 141"/>
              <a:gd name="T38" fmla="*/ 2370324 w 451"/>
              <a:gd name="T39" fmla="*/ 488860 h 141"/>
              <a:gd name="T40" fmla="*/ 2197801 w 451"/>
              <a:gd name="T41" fmla="*/ 443734 h 141"/>
              <a:gd name="T42" fmla="*/ 2032778 w 451"/>
              <a:gd name="T43" fmla="*/ 233149 h 141"/>
              <a:gd name="T44" fmla="*/ 1860255 w 451"/>
              <a:gd name="T45" fmla="*/ 315879 h 141"/>
              <a:gd name="T46" fmla="*/ 1695232 w 451"/>
              <a:gd name="T47" fmla="*/ 0 h 1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51" h="141">
                <a:moveTo>
                  <a:pt x="226" y="0"/>
                </a:moveTo>
                <a:cubicBezTo>
                  <a:pt x="214" y="0"/>
                  <a:pt x="214" y="66"/>
                  <a:pt x="203" y="66"/>
                </a:cubicBezTo>
                <a:cubicBezTo>
                  <a:pt x="192" y="66"/>
                  <a:pt x="192" y="90"/>
                  <a:pt x="181" y="90"/>
                </a:cubicBezTo>
                <a:cubicBezTo>
                  <a:pt x="169" y="90"/>
                  <a:pt x="169" y="45"/>
                  <a:pt x="158" y="45"/>
                </a:cubicBezTo>
                <a:cubicBezTo>
                  <a:pt x="147" y="45"/>
                  <a:pt x="147" y="48"/>
                  <a:pt x="135" y="48"/>
                </a:cubicBezTo>
                <a:cubicBezTo>
                  <a:pt x="124" y="48"/>
                  <a:pt x="124" y="99"/>
                  <a:pt x="113" y="99"/>
                </a:cubicBezTo>
                <a:cubicBezTo>
                  <a:pt x="102" y="99"/>
                  <a:pt x="102" y="66"/>
                  <a:pt x="90" y="66"/>
                </a:cubicBezTo>
                <a:cubicBezTo>
                  <a:pt x="79" y="66"/>
                  <a:pt x="79" y="51"/>
                  <a:pt x="68" y="51"/>
                </a:cubicBezTo>
                <a:cubicBezTo>
                  <a:pt x="57" y="51"/>
                  <a:pt x="57" y="71"/>
                  <a:pt x="45" y="71"/>
                </a:cubicBezTo>
                <a:cubicBezTo>
                  <a:pt x="34" y="71"/>
                  <a:pt x="34" y="72"/>
                  <a:pt x="23" y="72"/>
                </a:cubicBezTo>
                <a:cubicBezTo>
                  <a:pt x="11" y="72"/>
                  <a:pt x="11" y="85"/>
                  <a:pt x="0" y="85"/>
                </a:cubicBezTo>
                <a:cubicBezTo>
                  <a:pt x="0" y="141"/>
                  <a:pt x="0" y="141"/>
                  <a:pt x="0" y="141"/>
                </a:cubicBezTo>
                <a:cubicBezTo>
                  <a:pt x="451" y="141"/>
                  <a:pt x="451" y="141"/>
                  <a:pt x="451" y="141"/>
                </a:cubicBezTo>
                <a:cubicBezTo>
                  <a:pt x="451" y="82"/>
                  <a:pt x="451" y="82"/>
                  <a:pt x="451" y="82"/>
                </a:cubicBezTo>
                <a:cubicBezTo>
                  <a:pt x="440" y="82"/>
                  <a:pt x="440" y="82"/>
                  <a:pt x="429" y="82"/>
                </a:cubicBezTo>
                <a:cubicBezTo>
                  <a:pt x="417" y="82"/>
                  <a:pt x="417" y="37"/>
                  <a:pt x="406" y="37"/>
                </a:cubicBezTo>
                <a:cubicBezTo>
                  <a:pt x="395" y="37"/>
                  <a:pt x="395" y="65"/>
                  <a:pt x="383" y="65"/>
                </a:cubicBezTo>
                <a:cubicBezTo>
                  <a:pt x="372" y="65"/>
                  <a:pt x="372" y="72"/>
                  <a:pt x="361" y="72"/>
                </a:cubicBezTo>
                <a:cubicBezTo>
                  <a:pt x="350" y="72"/>
                  <a:pt x="350" y="17"/>
                  <a:pt x="338" y="17"/>
                </a:cubicBezTo>
                <a:cubicBezTo>
                  <a:pt x="327" y="17"/>
                  <a:pt x="327" y="65"/>
                  <a:pt x="316" y="65"/>
                </a:cubicBezTo>
                <a:cubicBezTo>
                  <a:pt x="305" y="65"/>
                  <a:pt x="305" y="59"/>
                  <a:pt x="293" y="59"/>
                </a:cubicBezTo>
                <a:cubicBezTo>
                  <a:pt x="282" y="59"/>
                  <a:pt x="282" y="31"/>
                  <a:pt x="271" y="31"/>
                </a:cubicBezTo>
                <a:cubicBezTo>
                  <a:pt x="259" y="31"/>
                  <a:pt x="259" y="42"/>
                  <a:pt x="248" y="42"/>
                </a:cubicBezTo>
                <a:cubicBezTo>
                  <a:pt x="237" y="42"/>
                  <a:pt x="237" y="0"/>
                  <a:pt x="226" y="0"/>
                </a:cubicBezTo>
              </a:path>
            </a:pathLst>
          </a:custGeom>
          <a:solidFill>
            <a:schemeClr val="accent1">
              <a:lumMod val="20000"/>
              <a:lumOff val="80000"/>
            </a:schemeClr>
          </a:solidFill>
          <a:ln>
            <a:noFill/>
          </a:ln>
        </p:spPr>
        <p:txBody>
          <a:bodyPr/>
          <a:lstStyle/>
          <a:p>
            <a:pPr>
              <a:defRPr/>
            </a:pPr>
            <a:endParaRPr lang="ru-RU">
              <a:cs typeface="+mn-cs"/>
            </a:endParaRPr>
          </a:p>
        </p:txBody>
      </p:sp>
      <p:sp>
        <p:nvSpPr>
          <p:cNvPr id="19" name="Freeform 30">
            <a:extLst>
              <a:ext uri="{FF2B5EF4-FFF2-40B4-BE49-F238E27FC236}">
                <a16:creationId xmlns:a16="http://schemas.microsoft.com/office/drawing/2014/main" id="{61561D45-305A-7322-C68E-C1265C9B9351}"/>
              </a:ext>
            </a:extLst>
          </p:cNvPr>
          <p:cNvSpPr>
            <a:spLocks/>
          </p:cNvSpPr>
          <p:nvPr/>
        </p:nvSpPr>
        <p:spPr bwMode="auto">
          <a:xfrm>
            <a:off x="0" y="9610891"/>
            <a:ext cx="6858000" cy="321507"/>
          </a:xfrm>
          <a:custGeom>
            <a:avLst/>
            <a:gdLst>
              <a:gd name="T0" fmla="*/ 3382963 w 451"/>
              <a:gd name="T1" fmla="*/ 398463 h 53"/>
              <a:gd name="T2" fmla="*/ 0 w 451"/>
              <a:gd name="T3" fmla="*/ 398463 h 53"/>
              <a:gd name="T4" fmla="*/ 0 w 451"/>
              <a:gd name="T5" fmla="*/ 240581 h 53"/>
              <a:gd name="T6" fmla="*/ 172524 w 451"/>
              <a:gd name="T7" fmla="*/ 202991 h 53"/>
              <a:gd name="T8" fmla="*/ 337546 w 451"/>
              <a:gd name="T9" fmla="*/ 202991 h 53"/>
              <a:gd name="T10" fmla="*/ 510070 w 451"/>
              <a:gd name="T11" fmla="*/ 142845 h 53"/>
              <a:gd name="T12" fmla="*/ 675092 w 451"/>
              <a:gd name="T13" fmla="*/ 187954 h 53"/>
              <a:gd name="T14" fmla="*/ 847616 w 451"/>
              <a:gd name="T15" fmla="*/ 278172 h 53"/>
              <a:gd name="T16" fmla="*/ 1012639 w 451"/>
              <a:gd name="T17" fmla="*/ 135327 h 53"/>
              <a:gd name="T18" fmla="*/ 1185162 w 451"/>
              <a:gd name="T19" fmla="*/ 127809 h 53"/>
              <a:gd name="T20" fmla="*/ 1357686 w 451"/>
              <a:gd name="T21" fmla="*/ 255618 h 53"/>
              <a:gd name="T22" fmla="*/ 1522708 w 451"/>
              <a:gd name="T23" fmla="*/ 187954 h 53"/>
              <a:gd name="T24" fmla="*/ 1695232 w 451"/>
              <a:gd name="T25" fmla="*/ 0 h 53"/>
              <a:gd name="T26" fmla="*/ 1860255 w 451"/>
              <a:gd name="T27" fmla="*/ 120291 h 53"/>
              <a:gd name="T28" fmla="*/ 2032778 w 451"/>
              <a:gd name="T29" fmla="*/ 82700 h 53"/>
              <a:gd name="T30" fmla="*/ 2197801 w 451"/>
              <a:gd name="T31" fmla="*/ 165400 h 53"/>
              <a:gd name="T32" fmla="*/ 2370324 w 451"/>
              <a:gd name="T33" fmla="*/ 180436 h 53"/>
              <a:gd name="T34" fmla="*/ 2535347 w 451"/>
              <a:gd name="T35" fmla="*/ 45109 h 53"/>
              <a:gd name="T36" fmla="*/ 2707871 w 451"/>
              <a:gd name="T37" fmla="*/ 202991 h 53"/>
              <a:gd name="T38" fmla="*/ 2872893 w 451"/>
              <a:gd name="T39" fmla="*/ 180436 h 53"/>
              <a:gd name="T40" fmla="*/ 3045417 w 451"/>
              <a:gd name="T41" fmla="*/ 105254 h 53"/>
              <a:gd name="T42" fmla="*/ 3217940 w 451"/>
              <a:gd name="T43" fmla="*/ 233063 h 53"/>
              <a:gd name="T44" fmla="*/ 3382963 w 451"/>
              <a:gd name="T45" fmla="*/ 233063 h 53"/>
              <a:gd name="T46" fmla="*/ 3382963 w 451"/>
              <a:gd name="T47" fmla="*/ 398463 h 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51" h="53">
                <a:moveTo>
                  <a:pt x="451" y="53"/>
                </a:moveTo>
                <a:cubicBezTo>
                  <a:pt x="0" y="53"/>
                  <a:pt x="0" y="53"/>
                  <a:pt x="0" y="53"/>
                </a:cubicBezTo>
                <a:cubicBezTo>
                  <a:pt x="0" y="32"/>
                  <a:pt x="0" y="32"/>
                  <a:pt x="0" y="32"/>
                </a:cubicBezTo>
                <a:cubicBezTo>
                  <a:pt x="11" y="32"/>
                  <a:pt x="11" y="27"/>
                  <a:pt x="23" y="27"/>
                </a:cubicBezTo>
                <a:cubicBezTo>
                  <a:pt x="34" y="27"/>
                  <a:pt x="34" y="27"/>
                  <a:pt x="45" y="27"/>
                </a:cubicBezTo>
                <a:cubicBezTo>
                  <a:pt x="57" y="27"/>
                  <a:pt x="57" y="19"/>
                  <a:pt x="68" y="19"/>
                </a:cubicBezTo>
                <a:cubicBezTo>
                  <a:pt x="79" y="19"/>
                  <a:pt x="79" y="25"/>
                  <a:pt x="90" y="25"/>
                </a:cubicBezTo>
                <a:cubicBezTo>
                  <a:pt x="102" y="25"/>
                  <a:pt x="102" y="37"/>
                  <a:pt x="113" y="37"/>
                </a:cubicBezTo>
                <a:cubicBezTo>
                  <a:pt x="124" y="37"/>
                  <a:pt x="124" y="18"/>
                  <a:pt x="135" y="18"/>
                </a:cubicBezTo>
                <a:cubicBezTo>
                  <a:pt x="147" y="18"/>
                  <a:pt x="147" y="17"/>
                  <a:pt x="158" y="17"/>
                </a:cubicBezTo>
                <a:cubicBezTo>
                  <a:pt x="169" y="17"/>
                  <a:pt x="169" y="34"/>
                  <a:pt x="181" y="34"/>
                </a:cubicBezTo>
                <a:cubicBezTo>
                  <a:pt x="192" y="34"/>
                  <a:pt x="192" y="25"/>
                  <a:pt x="203" y="25"/>
                </a:cubicBezTo>
                <a:cubicBezTo>
                  <a:pt x="214" y="25"/>
                  <a:pt x="214" y="0"/>
                  <a:pt x="226" y="0"/>
                </a:cubicBezTo>
                <a:cubicBezTo>
                  <a:pt x="237" y="0"/>
                  <a:pt x="237" y="16"/>
                  <a:pt x="248" y="16"/>
                </a:cubicBezTo>
                <a:cubicBezTo>
                  <a:pt x="259" y="16"/>
                  <a:pt x="259" y="11"/>
                  <a:pt x="271" y="11"/>
                </a:cubicBezTo>
                <a:cubicBezTo>
                  <a:pt x="282" y="11"/>
                  <a:pt x="282" y="22"/>
                  <a:pt x="293" y="22"/>
                </a:cubicBezTo>
                <a:cubicBezTo>
                  <a:pt x="305" y="22"/>
                  <a:pt x="305" y="24"/>
                  <a:pt x="316" y="24"/>
                </a:cubicBezTo>
                <a:cubicBezTo>
                  <a:pt x="327" y="24"/>
                  <a:pt x="327" y="6"/>
                  <a:pt x="338" y="6"/>
                </a:cubicBezTo>
                <a:cubicBezTo>
                  <a:pt x="350" y="6"/>
                  <a:pt x="350" y="27"/>
                  <a:pt x="361" y="27"/>
                </a:cubicBezTo>
                <a:cubicBezTo>
                  <a:pt x="372" y="27"/>
                  <a:pt x="372" y="24"/>
                  <a:pt x="383" y="24"/>
                </a:cubicBezTo>
                <a:cubicBezTo>
                  <a:pt x="395" y="24"/>
                  <a:pt x="395" y="14"/>
                  <a:pt x="406" y="14"/>
                </a:cubicBezTo>
                <a:cubicBezTo>
                  <a:pt x="417" y="14"/>
                  <a:pt x="417" y="31"/>
                  <a:pt x="429" y="31"/>
                </a:cubicBezTo>
                <a:cubicBezTo>
                  <a:pt x="440" y="31"/>
                  <a:pt x="440" y="31"/>
                  <a:pt x="451" y="31"/>
                </a:cubicBezTo>
                <a:lnTo>
                  <a:pt x="451" y="53"/>
                </a:lnTo>
                <a:close/>
              </a:path>
            </a:pathLst>
          </a:custGeom>
          <a:solidFill>
            <a:schemeClr val="accent2">
              <a:lumMod val="20000"/>
              <a:lumOff val="80000"/>
            </a:schemeClr>
          </a:solidFill>
          <a:ln>
            <a:noFill/>
          </a:ln>
        </p:spPr>
        <p:txBody>
          <a:bodyPr/>
          <a:lstStyle/>
          <a:p>
            <a:pPr>
              <a:defRPr/>
            </a:pPr>
            <a:endParaRPr lang="ru-RU" dirty="0">
              <a:cs typeface="+mn-cs"/>
            </a:endParaRPr>
          </a:p>
        </p:txBody>
      </p:sp>
    </p:spTree>
    <p:extLst>
      <p:ext uri="{BB962C8B-B14F-4D97-AF65-F5344CB8AC3E}">
        <p14:creationId xmlns:p14="http://schemas.microsoft.com/office/powerpoint/2010/main" val="297362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
                                  </p:stCondLst>
                                  <p:childTnLst>
                                    <p:set>
                                      <p:cBhvr>
                                        <p:cTn id="6" dur="1" fill="hold">
                                          <p:stCondLst>
                                            <p:cond delay="0"/>
                                          </p:stCondLst>
                                        </p:cTn>
                                        <p:tgtEl>
                                          <p:spTgt spid="109"/>
                                        </p:tgtEl>
                                        <p:attrNameLst>
                                          <p:attrName>style.visibility</p:attrName>
                                        </p:attrNameLst>
                                      </p:cBhvr>
                                      <p:to>
                                        <p:strVal val="visible"/>
                                      </p:to>
                                    </p:set>
                                    <p:animEffect transition="in" filter="wipe(down)">
                                      <p:cBhvr>
                                        <p:cTn id="7" dur="500"/>
                                        <p:tgtEl>
                                          <p:spTgt spid="109"/>
                                        </p:tgtEl>
                                      </p:cBhvr>
                                    </p:animEffect>
                                  </p:childTnLst>
                                </p:cTn>
                              </p:par>
                              <p:par>
                                <p:cTn id="8" presetID="22" presetClass="entr" presetSubtype="4" fill="hold" grpId="0" nodeType="withEffect">
                                  <p:stCondLst>
                                    <p:cond delay="400"/>
                                  </p:stCondLst>
                                  <p:childTnLst>
                                    <p:set>
                                      <p:cBhvr>
                                        <p:cTn id="9" dur="1" fill="hold">
                                          <p:stCondLst>
                                            <p:cond delay="0"/>
                                          </p:stCondLst>
                                        </p:cTn>
                                        <p:tgtEl>
                                          <p:spTgt spid="105"/>
                                        </p:tgtEl>
                                        <p:attrNameLst>
                                          <p:attrName>style.visibility</p:attrName>
                                        </p:attrNameLst>
                                      </p:cBhvr>
                                      <p:to>
                                        <p:strVal val="visible"/>
                                      </p:to>
                                    </p:set>
                                    <p:animEffect transition="in" filter="wipe(down)">
                                      <p:cBhvr>
                                        <p:cTn id="10" dur="500"/>
                                        <p:tgtEl>
                                          <p:spTgt spid="105"/>
                                        </p:tgtEl>
                                      </p:cBhvr>
                                    </p:animEffect>
                                  </p:childTnLst>
                                </p:cTn>
                              </p:par>
                              <p:par>
                                <p:cTn id="11" presetID="22" presetClass="entr" presetSubtype="4" fill="hold" grpId="0" nodeType="withEffect">
                                  <p:stCondLst>
                                    <p:cond delay="1000"/>
                                  </p:stCondLst>
                                  <p:childTnLst>
                                    <p:set>
                                      <p:cBhvr>
                                        <p:cTn id="12" dur="1" fill="hold">
                                          <p:stCondLst>
                                            <p:cond delay="0"/>
                                          </p:stCondLst>
                                        </p:cTn>
                                        <p:tgtEl>
                                          <p:spTgt spid="95"/>
                                        </p:tgtEl>
                                        <p:attrNameLst>
                                          <p:attrName>style.visibility</p:attrName>
                                        </p:attrNameLst>
                                      </p:cBhvr>
                                      <p:to>
                                        <p:strVal val="visible"/>
                                      </p:to>
                                    </p:set>
                                    <p:animEffect transition="in" filter="wipe(down)">
                                      <p:cBhvr>
                                        <p:cTn id="13" dur="500"/>
                                        <p:tgtEl>
                                          <p:spTgt spid="95"/>
                                        </p:tgtEl>
                                      </p:cBhvr>
                                    </p:animEffect>
                                  </p:childTnLst>
                                </p:cTn>
                              </p:par>
                              <p:par>
                                <p:cTn id="14" presetID="12" presetClass="entr" presetSubtype="4"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p:tgtEl>
                                          <p:spTgt spid="19"/>
                                        </p:tgtEl>
                                        <p:attrNameLst>
                                          <p:attrName>ppt_y</p:attrName>
                                        </p:attrNameLst>
                                      </p:cBhvr>
                                      <p:tavLst>
                                        <p:tav tm="0">
                                          <p:val>
                                            <p:strVal val="#ppt_y+#ppt_h*1.125000"/>
                                          </p:val>
                                        </p:tav>
                                        <p:tav tm="100000">
                                          <p:val>
                                            <p:strVal val="#ppt_y"/>
                                          </p:val>
                                        </p:tav>
                                      </p:tavLst>
                                    </p:anim>
                                    <p:animEffect transition="in" filter="wipe(up)">
                                      <p:cBhvr>
                                        <p:cTn id="17" dur="500"/>
                                        <p:tgtEl>
                                          <p:spTgt spid="19"/>
                                        </p:tgtEl>
                                      </p:cBhvr>
                                    </p:animEffect>
                                  </p:childTnLst>
                                </p:cTn>
                              </p:par>
                              <p:par>
                                <p:cTn id="18" presetID="1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p:tgtEl>
                                          <p:spTgt spid="3"/>
                                        </p:tgtEl>
                                        <p:attrNameLst>
                                          <p:attrName>ppt_y</p:attrName>
                                        </p:attrNameLst>
                                      </p:cBhvr>
                                      <p:tavLst>
                                        <p:tav tm="0">
                                          <p:val>
                                            <p:strVal val="#ppt_y+#ppt_h*1.125000"/>
                                          </p:val>
                                        </p:tav>
                                        <p:tav tm="100000">
                                          <p:val>
                                            <p:strVal val="#ppt_y"/>
                                          </p:val>
                                        </p:tav>
                                      </p:tavLst>
                                    </p:anim>
                                    <p:animEffect transition="in" filter="wipe(up)">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5" grpId="0" animBg="1"/>
      <p:bldP spid="10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ADA2649-94B9-0F2B-6C92-D49846D0B6F2}"/>
              </a:ext>
            </a:extLst>
          </p:cNvPr>
          <p:cNvCxnSpPr>
            <a:cxnSpLocks/>
          </p:cNvCxnSpPr>
          <p:nvPr/>
        </p:nvCxnSpPr>
        <p:spPr>
          <a:xfrm>
            <a:off x="939800" y="502684"/>
            <a:ext cx="546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F90F455-CE67-A5CA-E428-D5ADE64E34F4}"/>
              </a:ext>
            </a:extLst>
          </p:cNvPr>
          <p:cNvCxnSpPr>
            <a:cxnSpLocks/>
          </p:cNvCxnSpPr>
          <p:nvPr/>
        </p:nvCxnSpPr>
        <p:spPr>
          <a:xfrm flipH="1">
            <a:off x="990601" y="685092"/>
            <a:ext cx="5410199"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321E0CA5-CE61-10E3-451C-966C15F000D7}"/>
              </a:ext>
            </a:extLst>
          </p:cNvPr>
          <p:cNvSpPr txBox="1"/>
          <p:nvPr/>
        </p:nvSpPr>
        <p:spPr>
          <a:xfrm>
            <a:off x="990601" y="685092"/>
            <a:ext cx="5410199" cy="790590"/>
          </a:xfrm>
          <a:prstGeom prst="rect">
            <a:avLst/>
          </a:prstGeom>
          <a:noFill/>
        </p:spPr>
        <p:txBody>
          <a:bodyPr wrap="square" lIns="51424" tIns="25712" rIns="51424" bIns="25712" rtlCol="0">
            <a:spAutoFit/>
          </a:bodyPr>
          <a:lstStyle/>
          <a:p>
            <a:pPr algn="ctr" defTabSz="514207"/>
            <a:r>
              <a:rPr lang="mn-MN" sz="1600" dirty="0">
                <a:solidFill>
                  <a:schemeClr val="accent1">
                    <a:lumMod val="50000"/>
                  </a:schemeClr>
                </a:solidFill>
                <a:latin typeface="Arial" panose="020B0604020202020204" pitchFamily="34" charset="0"/>
                <a:cs typeface="Arial" panose="020B0604020202020204" pitchFamily="34" charset="0"/>
              </a:rPr>
              <a:t>2018-2024 онуудад хэрэгжүүлсэн </a:t>
            </a:r>
          </a:p>
          <a:p>
            <a:pPr algn="ctr" defTabSz="514207"/>
            <a:r>
              <a:rPr lang="mn-MN" sz="1600" dirty="0">
                <a:solidFill>
                  <a:schemeClr val="accent1">
                    <a:lumMod val="50000"/>
                  </a:schemeClr>
                </a:solidFill>
                <a:latin typeface="Arial" panose="020B0604020202020204" pitchFamily="34" charset="0"/>
                <a:cs typeface="Arial" panose="020B0604020202020204" pitchFamily="34" charset="0"/>
              </a:rPr>
              <a:t>бодлого, хөтөлбөр</a:t>
            </a:r>
          </a:p>
          <a:p>
            <a:pPr algn="ctr" defTabSz="514207"/>
            <a:endParaRPr lang="id-ID" sz="1600" dirty="0">
              <a:solidFill>
                <a:schemeClr val="accent1">
                  <a:lumMod val="50000"/>
                </a:schemeClr>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7123A62F-5D0B-6F67-189C-7665574ED1BB}"/>
              </a:ext>
            </a:extLst>
          </p:cNvPr>
          <p:cNvCxnSpPr>
            <a:cxnSpLocks/>
          </p:cNvCxnSpPr>
          <p:nvPr/>
        </p:nvCxnSpPr>
        <p:spPr>
          <a:xfrm flipH="1">
            <a:off x="939800" y="1241447"/>
            <a:ext cx="546100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pic>
        <p:nvPicPr>
          <p:cNvPr id="8" name="Picture 2" descr="Download Reading Icon Images - Reading Icon PNG Image with No Background -  PNGkey.com">
            <a:extLst>
              <a:ext uri="{FF2B5EF4-FFF2-40B4-BE49-F238E27FC236}">
                <a16:creationId xmlns:a16="http://schemas.microsoft.com/office/drawing/2014/main" id="{293F28EA-DAEE-FE21-2555-6E8B6DF0CB7F}"/>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939800" y="736918"/>
            <a:ext cx="495216" cy="494870"/>
          </a:xfrm>
          <a:prstGeom prst="rect">
            <a:avLst/>
          </a:prstGeom>
          <a:solidFill>
            <a:schemeClr val="accent1">
              <a:lumMod val="60000"/>
              <a:lumOff val="40000"/>
            </a:schemeClr>
          </a:solidFill>
        </p:spPr>
      </p:pic>
      <p:sp>
        <p:nvSpPr>
          <p:cNvPr id="2" name="Rectangle 1">
            <a:extLst>
              <a:ext uri="{FF2B5EF4-FFF2-40B4-BE49-F238E27FC236}">
                <a16:creationId xmlns:a16="http://schemas.microsoft.com/office/drawing/2014/main" id="{55C2D60C-20E0-3234-C608-7CAE05455C2A}"/>
              </a:ext>
            </a:extLst>
          </p:cNvPr>
          <p:cNvSpPr/>
          <p:nvPr/>
        </p:nvSpPr>
        <p:spPr>
          <a:xfrm>
            <a:off x="6298325" y="9563821"/>
            <a:ext cx="387829" cy="276999"/>
          </a:xfrm>
          <a:prstGeom prst="rect">
            <a:avLst/>
          </a:prstGeom>
        </p:spPr>
        <p:txBody>
          <a:bodyPr wrap="square">
            <a:spAutoFit/>
          </a:bodyPr>
          <a:lstStyle/>
          <a:p>
            <a:pPr algn="ctr" fontAlgn="ctr"/>
            <a:r>
              <a:rPr lang="en-US" sz="1200" b="1" dirty="0">
                <a:solidFill>
                  <a:schemeClr val="accent1">
                    <a:lumMod val="75000"/>
                  </a:schemeClr>
                </a:solidFill>
                <a:latin typeface="Times New Roman" panose="02020603050405020304" pitchFamily="18" charset="0"/>
                <a:cs typeface="Times New Roman" panose="02020603050405020304" pitchFamily="18" charset="0"/>
              </a:rPr>
              <a:t>16</a:t>
            </a:r>
            <a:endParaRPr lang="mn-MN" sz="1200"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7D6B6649-157E-C99D-8177-D43B13782D7B}"/>
              </a:ext>
            </a:extLst>
          </p:cNvPr>
          <p:cNvGraphicFramePr>
            <a:graphicFrameLocks noGrp="1"/>
          </p:cNvGraphicFramePr>
          <p:nvPr>
            <p:extLst>
              <p:ext uri="{D42A27DB-BD31-4B8C-83A1-F6EECF244321}">
                <p14:modId xmlns:p14="http://schemas.microsoft.com/office/powerpoint/2010/main" val="2690317025"/>
              </p:ext>
            </p:extLst>
          </p:nvPr>
        </p:nvGraphicFramePr>
        <p:xfrm>
          <a:off x="822960" y="1416917"/>
          <a:ext cx="5577840" cy="8238774"/>
        </p:xfrm>
        <a:graphic>
          <a:graphicData uri="http://schemas.openxmlformats.org/drawingml/2006/table">
            <a:tbl>
              <a:tblPr firstRow="1" firstCol="1" bandRow="1">
                <a:tableStyleId>{BC89EF96-8CEA-46FF-86C4-4CE0E7609802}</a:tableStyleId>
              </a:tblPr>
              <a:tblGrid>
                <a:gridCol w="280187">
                  <a:extLst>
                    <a:ext uri="{9D8B030D-6E8A-4147-A177-3AD203B41FA5}">
                      <a16:colId xmlns:a16="http://schemas.microsoft.com/office/drawing/2014/main" val="3918654670"/>
                    </a:ext>
                  </a:extLst>
                </a:gridCol>
                <a:gridCol w="284686">
                  <a:extLst>
                    <a:ext uri="{9D8B030D-6E8A-4147-A177-3AD203B41FA5}">
                      <a16:colId xmlns:a16="http://schemas.microsoft.com/office/drawing/2014/main" val="2787177575"/>
                    </a:ext>
                  </a:extLst>
                </a:gridCol>
                <a:gridCol w="2139654">
                  <a:extLst>
                    <a:ext uri="{9D8B030D-6E8A-4147-A177-3AD203B41FA5}">
                      <a16:colId xmlns:a16="http://schemas.microsoft.com/office/drawing/2014/main" val="3987416100"/>
                    </a:ext>
                  </a:extLst>
                </a:gridCol>
                <a:gridCol w="823117">
                  <a:extLst>
                    <a:ext uri="{9D8B030D-6E8A-4147-A177-3AD203B41FA5}">
                      <a16:colId xmlns:a16="http://schemas.microsoft.com/office/drawing/2014/main" val="83735171"/>
                    </a:ext>
                  </a:extLst>
                </a:gridCol>
                <a:gridCol w="2050196">
                  <a:extLst>
                    <a:ext uri="{9D8B030D-6E8A-4147-A177-3AD203B41FA5}">
                      <a16:colId xmlns:a16="http://schemas.microsoft.com/office/drawing/2014/main" val="1453218920"/>
                    </a:ext>
                  </a:extLst>
                </a:gridCol>
              </a:tblGrid>
              <a:tr h="339102">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accent1">
                        <a:lumMod val="20000"/>
                        <a:lumOff val="80000"/>
                      </a:schemeClr>
                    </a:solidFill>
                  </a:tcPr>
                </a:tc>
                <a:tc gridSpan="2">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Бодлогын баримт бичиг</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accent1">
                        <a:lumMod val="20000"/>
                        <a:lumOff val="80000"/>
                      </a:schemeClr>
                    </a:solidFill>
                  </a:tcPr>
                </a:tc>
                <a:tc hMerge="1">
                  <a:txBody>
                    <a:bodyPr/>
                    <a:lstStyle/>
                    <a:p>
                      <a:endParaRPr lang="en-US"/>
                    </a:p>
                  </a:txBody>
                  <a:tcPr/>
                </a:tc>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Батлагдсан хугацаа</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accent1">
                        <a:lumMod val="20000"/>
                        <a:lumOff val="80000"/>
                      </a:schemeClr>
                    </a:solidFill>
                  </a:tcPr>
                </a:tc>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Хүрсэн үр дүн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accent1">
                        <a:lumMod val="20000"/>
                        <a:lumOff val="80000"/>
                      </a:schemeClr>
                    </a:solidFill>
                  </a:tcPr>
                </a:tc>
                <a:extLst>
                  <a:ext uri="{0D108BD9-81ED-4DB2-BD59-A6C34878D82A}">
                    <a16:rowId xmlns:a16="http://schemas.microsoft.com/office/drawing/2014/main" val="1746732208"/>
                  </a:ext>
                </a:extLst>
              </a:tr>
              <a:tr h="684956">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1</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accent2">
                        <a:lumMod val="20000"/>
                        <a:lumOff val="80000"/>
                      </a:schemeClr>
                    </a:solidFill>
                  </a:tcPr>
                </a:tc>
                <a:tc rowSpan="2">
                  <a:txBody>
                    <a:bodyPr/>
                    <a:lstStyle/>
                    <a:p>
                      <a:pPr marL="71755" marR="71755"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Монгол Улсын хууль</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vert="vert270" anchor="ctr">
                    <a:solidFill>
                      <a:schemeClr val="accent2">
                        <a:lumMod val="20000"/>
                        <a:lumOff val="80000"/>
                      </a:schemeClr>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Хөгжлийн бэрхшээлтэй хүний эрхийн тухай хууль </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2021-2024</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879 хараагүй иргэн ажлын байр болон сургалт, хөгжлийн үйл ажиллагаанд хамрагдсан.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extLst>
                  <a:ext uri="{0D108BD9-81ED-4DB2-BD59-A6C34878D82A}">
                    <a16:rowId xmlns:a16="http://schemas.microsoft.com/office/drawing/2014/main" val="3507383506"/>
                  </a:ext>
                </a:extLst>
              </a:tr>
              <a:tr h="622732">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2</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accent2">
                        <a:lumMod val="20000"/>
                        <a:lumOff val="80000"/>
                      </a:schemeClr>
                    </a:solidFill>
                  </a:tcPr>
                </a:tc>
                <a:tc vMerge="1">
                  <a:txBody>
                    <a:bodyPr/>
                    <a:lstStyle/>
                    <a:p>
                      <a:endParaRPr lang="en-US"/>
                    </a:p>
                  </a:txBody>
                  <a:tcPr/>
                </a:tc>
                <a:tc>
                  <a:txBody>
                    <a:bodyPr/>
                    <a:lstStyle/>
                    <a:p>
                      <a:pPr algn="just">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Хөдөлмөрийн тухай хууль</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2022</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Амьдрах ухааны сургалтад хараагүй 50 иргэнийг сургасан.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extLst>
                  <a:ext uri="{0D108BD9-81ED-4DB2-BD59-A6C34878D82A}">
                    <a16:rowId xmlns:a16="http://schemas.microsoft.com/office/drawing/2014/main" val="124544861"/>
                  </a:ext>
                </a:extLst>
              </a:tr>
              <a:tr h="435960">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1</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accent2">
                        <a:lumMod val="20000"/>
                        <a:lumOff val="80000"/>
                      </a:schemeClr>
                    </a:solidFill>
                  </a:tcPr>
                </a:tc>
                <a:tc rowSpan="12">
                  <a:txBody>
                    <a:bodyPr/>
                    <a:lstStyle/>
                    <a:p>
                      <a:pPr marL="71755" marR="71755"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Бодлого, шийдвэр, хөтөлбөр</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vert="vert270" anchor="ctr">
                    <a:solidFill>
                      <a:schemeClr val="accent2">
                        <a:lumMod val="20000"/>
                        <a:lumOff val="80000"/>
                      </a:schemeClr>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Монгол Улсын тогтвортой хөгжлийн үзэл баримтлал-2030</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2016-2030 он</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229 хөгжлийн бэрхшээлтэй иргэн байнгын ажлын байртай болсон.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extLst>
                  <a:ext uri="{0D108BD9-81ED-4DB2-BD59-A6C34878D82A}">
                    <a16:rowId xmlns:a16="http://schemas.microsoft.com/office/drawing/2014/main" val="1863090147"/>
                  </a:ext>
                </a:extLst>
              </a:tr>
              <a:tr h="476499">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2</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accent2">
                        <a:lumMod val="20000"/>
                        <a:lumOff val="80000"/>
                      </a:schemeClr>
                    </a:solidFill>
                  </a:tcPr>
                </a:tc>
                <a:tc vMerge="1">
                  <a:txBody>
                    <a:bodyPr/>
                    <a:lstStyle/>
                    <a:p>
                      <a:endParaRPr lang="en-US"/>
                    </a:p>
                  </a:txBody>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Төрөөс хүн амын хөгжлийн талаар баримтлах бодлого</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2016-2025 он</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Зуучлалын арга хэмжээний нээлттэй ажлын байрны ярилцлагад 62 хамрагдсан.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extLst>
                  <a:ext uri="{0D108BD9-81ED-4DB2-BD59-A6C34878D82A}">
                    <a16:rowId xmlns:a16="http://schemas.microsoft.com/office/drawing/2014/main" val="3159429242"/>
                  </a:ext>
                </a:extLst>
              </a:tr>
              <a:tr h="476499">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3</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accent2">
                        <a:lumMod val="20000"/>
                        <a:lumOff val="80000"/>
                      </a:schemeClr>
                    </a:solidFill>
                  </a:tcPr>
                </a:tc>
                <a:tc vMerge="1">
                  <a:txBody>
                    <a:bodyPr/>
                    <a:lstStyle/>
                    <a:p>
                      <a:endParaRPr lang="en-US"/>
                    </a:p>
                  </a:txBody>
                  <a:tcPr/>
                </a:tc>
                <a:tc>
                  <a:txBody>
                    <a:bodyPr/>
                    <a:lstStyle/>
                    <a:p>
                      <a:pPr algn="just">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Засгийн газрын 2016-2020 оны үйл ажиллагааны хөтөлбөр</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2016-2020 он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Нийслэл, дүүргийн боловсролын 100 гаруй байгууллагуудтай хамтран ажиллаж байна.</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extLst>
                  <a:ext uri="{0D108BD9-81ED-4DB2-BD59-A6C34878D82A}">
                    <a16:rowId xmlns:a16="http://schemas.microsoft.com/office/drawing/2014/main" val="2381236427"/>
                  </a:ext>
                </a:extLst>
              </a:tr>
              <a:tr h="584624">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4</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accent2">
                        <a:lumMod val="20000"/>
                        <a:lumOff val="80000"/>
                      </a:schemeClr>
                    </a:solidFill>
                  </a:tcPr>
                </a:tc>
                <a:tc vMerge="1">
                  <a:txBody>
                    <a:bodyPr/>
                    <a:lstStyle/>
                    <a:p>
                      <a:endParaRPr lang="en-US"/>
                    </a:p>
                  </a:txBody>
                  <a:tcPr/>
                </a:tc>
                <a:tc>
                  <a:txBody>
                    <a:bodyPr/>
                    <a:lstStyle/>
                    <a:p>
                      <a:pPr algn="just">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Хэрэглэгчийн эрхийг хамгаалах Үндэсний хөтөлбөр</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2016-2020 он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“Хамт олонд түшиглэн хамруулан хөгжүүлэх үйлчилгээ” MNS 6752:2019 стандарт баталсан.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extLst>
                  <a:ext uri="{0D108BD9-81ED-4DB2-BD59-A6C34878D82A}">
                    <a16:rowId xmlns:a16="http://schemas.microsoft.com/office/drawing/2014/main" val="1357314760"/>
                  </a:ext>
                </a:extLst>
              </a:tr>
              <a:tr h="314017">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5</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accent2">
                        <a:lumMod val="20000"/>
                        <a:lumOff val="80000"/>
                      </a:schemeClr>
                    </a:solidFill>
                  </a:tcPr>
                </a:tc>
                <a:tc vMerge="1">
                  <a:txBody>
                    <a:bodyPr/>
                    <a:lstStyle/>
                    <a:p>
                      <a:endParaRPr lang="en-US"/>
                    </a:p>
                  </a:txBody>
                  <a:tcPr/>
                </a:tc>
                <a:tc>
                  <a:txBody>
                    <a:bodyPr/>
                    <a:lstStyle/>
                    <a:p>
                      <a:pPr algn="just">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Төрөөс хүн амын хөгжлийн талаар баримтлах бодлого</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2016-2025 он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85 хөгжлийн бэрхшээлтэй иргэнийг дадлагажуулсан.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extLst>
                  <a:ext uri="{0D108BD9-81ED-4DB2-BD59-A6C34878D82A}">
                    <a16:rowId xmlns:a16="http://schemas.microsoft.com/office/drawing/2014/main" val="3856918553"/>
                  </a:ext>
                </a:extLst>
              </a:tr>
              <a:tr h="584624">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6</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accent2">
                        <a:lumMod val="20000"/>
                        <a:lumOff val="80000"/>
                      </a:schemeClr>
                    </a:solidFill>
                  </a:tcPr>
                </a:tc>
                <a:tc vMerge="1">
                  <a:txBody>
                    <a:bodyPr/>
                    <a:lstStyle/>
                    <a:p>
                      <a:endParaRPr lang="en-US"/>
                    </a:p>
                  </a:txBody>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Монгол Улсын тогтвортой хөгжлийн үзэл баримтлал-2030</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2016-2030 он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Хөгжлийн  бэрхшээлтэй 697 иргэн ажлын байртай болж мэргэжлийн ур чадварт суралцсан.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extLst>
                  <a:ext uri="{0D108BD9-81ED-4DB2-BD59-A6C34878D82A}">
                    <a16:rowId xmlns:a16="http://schemas.microsoft.com/office/drawing/2014/main" val="3685389471"/>
                  </a:ext>
                </a:extLst>
              </a:tr>
              <a:tr h="733288">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7</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accent2">
                        <a:lumMod val="20000"/>
                        <a:lumOff val="80000"/>
                      </a:schemeClr>
                    </a:solidFill>
                  </a:tcPr>
                </a:tc>
                <a:tc vMerge="1">
                  <a:txBody>
                    <a:bodyPr/>
                    <a:lstStyle/>
                    <a:p>
                      <a:endParaRPr lang="en-US"/>
                    </a:p>
                  </a:txBody>
                  <a:tcPr/>
                </a:tc>
                <a:tc>
                  <a:txBody>
                    <a:bodyPr/>
                    <a:lstStyle/>
                    <a:p>
                      <a:pPr algn="just">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Хөгжлийн бэрхшээлтэй хүний эрх оролцоо, хөгжлийг дэмжих Үндэсний хөтөлбөр</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2018-2022 он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Нөлөөллийн сургалт 2500 , Хөгжлийн бэрхшээлтэй иргэдийн хөгжил, хамгаалал оролцооны чиглэлээр сургалтад 144 иргэн </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extLst>
                  <a:ext uri="{0D108BD9-81ED-4DB2-BD59-A6C34878D82A}">
                    <a16:rowId xmlns:a16="http://schemas.microsoft.com/office/drawing/2014/main" val="2195944948"/>
                  </a:ext>
                </a:extLst>
              </a:tr>
              <a:tr h="740214">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8</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accent2">
                        <a:lumMod val="20000"/>
                        <a:lumOff val="80000"/>
                      </a:schemeClr>
                    </a:solidFill>
                  </a:tcPr>
                </a:tc>
                <a:tc vMerge="1">
                  <a:txBody>
                    <a:bodyPr/>
                    <a:lstStyle/>
                    <a:p>
                      <a:endParaRPr lang="en-US"/>
                    </a:p>
                  </a:txBody>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МУЗГ-ын 125 дугаар тогтоол, ХНХСайдын А/161 дугаар тушаал</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2019</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Эрүүл мэндийн тусламж үйлчилгээ-26,591хүүхэд</a:t>
                      </a:r>
                      <a:endParaRPr lang="en-US" sz="1000" dirty="0">
                        <a:solidFill>
                          <a:schemeClr val="accent1">
                            <a:lumMod val="50000"/>
                          </a:schemeClr>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Сэргээн засах үйлчилгээ- 3,542 хүүхэд </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extLst>
                  <a:ext uri="{0D108BD9-81ED-4DB2-BD59-A6C34878D82A}">
                    <a16:rowId xmlns:a16="http://schemas.microsoft.com/office/drawing/2014/main" val="2956411389"/>
                  </a:ext>
                </a:extLst>
              </a:tr>
              <a:tr h="476499">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9</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accent2">
                        <a:lumMod val="20000"/>
                        <a:lumOff val="80000"/>
                      </a:schemeClr>
                    </a:solidFill>
                  </a:tcPr>
                </a:tc>
                <a:tc vMerge="1">
                  <a:txBody>
                    <a:bodyPr/>
                    <a:lstStyle/>
                    <a:p>
                      <a:endParaRPr lang="en-US"/>
                    </a:p>
                  </a:txBody>
                  <a:tcPr/>
                </a:tc>
                <a:tc>
                  <a:txBody>
                    <a:bodyPr/>
                    <a:lstStyle/>
                    <a:p>
                      <a:pPr algn="just">
                        <a:lnSpc>
                          <a:spcPct val="107000"/>
                        </a:lnSpc>
                        <a:spcAft>
                          <a:spcPts val="800"/>
                        </a:spcAft>
                      </a:pPr>
                      <a:r>
                        <a:rPr lang="en-US" sz="1000">
                          <a:solidFill>
                            <a:schemeClr val="accent1">
                              <a:lumMod val="50000"/>
                            </a:schemeClr>
                          </a:solidFill>
                          <a:effectLst/>
                          <a:latin typeface="Times New Roman" panose="02020603050405020304" pitchFamily="18" charset="0"/>
                          <a:cs typeface="Times New Roman" panose="02020603050405020304" pitchFamily="18" charset="0"/>
                        </a:rPr>
                        <a:t>Засгийн газрын 171 дүгээр тогтоол</a:t>
                      </a:r>
                      <a:r>
                        <a:rPr lang="mn-MN" sz="1000">
                          <a:solidFill>
                            <a:schemeClr val="accent1">
                              <a:lumMod val="50000"/>
                            </a:schemeClr>
                          </a:solidFill>
                          <a:effectLst/>
                          <a:latin typeface="Times New Roman" panose="02020603050405020304" pitchFamily="18" charset="0"/>
                          <a:cs typeface="Times New Roman" panose="02020603050405020304" pitchFamily="18" charset="0"/>
                        </a:rPr>
                        <a:t>, Залуучуудын хөгжлийн үндэсний хөтөлбөр</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2019</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600 хөгжлийн бэрхшээлтэй залуучуудыг сургалтад хамруулсан.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extLst>
                  <a:ext uri="{0D108BD9-81ED-4DB2-BD59-A6C34878D82A}">
                    <a16:rowId xmlns:a16="http://schemas.microsoft.com/office/drawing/2014/main" val="3752429306"/>
                  </a:ext>
                </a:extLst>
              </a:tr>
              <a:tr h="638980">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10</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accent2">
                        <a:lumMod val="20000"/>
                        <a:lumOff val="80000"/>
                      </a:schemeClr>
                    </a:solidFill>
                  </a:tcPr>
                </a:tc>
                <a:tc vMerge="1">
                  <a:txBody>
                    <a:bodyPr/>
                    <a:lstStyle/>
                    <a:p>
                      <a:endParaRPr lang="en-US"/>
                    </a:p>
                  </a:txBody>
                  <a:tcPr/>
                </a:tc>
                <a:tc>
                  <a:txBody>
                    <a:bodyPr/>
                    <a:lstStyle/>
                    <a:p>
                      <a:pPr algn="just">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МУЗГ-ын 125 дугаар тогтоол, ХНХСайдын А/161 дугаар тушаал</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2019-2024</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39,368 хүүхдэд сэргээн засах тусламж үйлчилгээ, эрүүл мэндийн анхан шатны тусламж үйлчилгээ үзүүлсэн.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extLst>
                  <a:ext uri="{0D108BD9-81ED-4DB2-BD59-A6C34878D82A}">
                    <a16:rowId xmlns:a16="http://schemas.microsoft.com/office/drawing/2014/main" val="1793545748"/>
                  </a:ext>
                </a:extLst>
              </a:tr>
              <a:tr h="638980">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11</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accent2">
                        <a:lumMod val="20000"/>
                        <a:lumOff val="80000"/>
                      </a:schemeClr>
                    </a:solidFill>
                  </a:tcPr>
                </a:tc>
                <a:tc vMerge="1">
                  <a:txBody>
                    <a:bodyPr/>
                    <a:lstStyle/>
                    <a:p>
                      <a:endParaRPr lang="en-US"/>
                    </a:p>
                  </a:txBody>
                  <a:tcPr/>
                </a:tc>
                <a:tc>
                  <a:txBody>
                    <a:bodyPr/>
                    <a:lstStyle/>
                    <a:p>
                      <a:pPr algn="just">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МУЗГ-ын 2019.04.03-ны өдрийн 125 дугаар тогтоол, ХНХС-ын 2019.05.01-ны өдрийн А/161 дугаар тушаал</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2019</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tc>
                  <a:txBody>
                    <a:bodyPr/>
                    <a:lstStyle/>
                    <a:p>
                      <a:pPr algn="just">
                        <a:lnSpc>
                          <a:spcPts val="12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1081 үйлчилгээнд хамрагдсан.</a:t>
                      </a:r>
                      <a:endParaRPr lang="en-US" sz="1000" dirty="0">
                        <a:solidFill>
                          <a:schemeClr val="accent1">
                            <a:lumMod val="50000"/>
                          </a:schemeClr>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extLst>
                  <a:ext uri="{0D108BD9-81ED-4DB2-BD59-A6C34878D82A}">
                    <a16:rowId xmlns:a16="http://schemas.microsoft.com/office/drawing/2014/main" val="4257598661"/>
                  </a:ext>
                </a:extLst>
              </a:tr>
              <a:tr h="476499">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12</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accent2">
                        <a:lumMod val="20000"/>
                        <a:lumOff val="80000"/>
                      </a:schemeClr>
                    </a:solidFill>
                  </a:tcPr>
                </a:tc>
                <a:tc vMerge="1">
                  <a:txBody>
                    <a:bodyPr/>
                    <a:lstStyle/>
                    <a:p>
                      <a:endParaRPr lang="en-US"/>
                    </a:p>
                  </a:txBody>
                  <a:tcPr/>
                </a:tc>
                <a:tc>
                  <a:txBody>
                    <a:bodyPr/>
                    <a:lstStyle/>
                    <a:p>
                      <a:pPr algn="just">
                        <a:lnSpc>
                          <a:spcPct val="107000"/>
                        </a:lnSpc>
                        <a:spcAft>
                          <a:spcPts val="800"/>
                        </a:spcAft>
                      </a:pPr>
                      <a:r>
                        <a:rPr lang="en-US" sz="1000" dirty="0">
                          <a:solidFill>
                            <a:schemeClr val="accent1">
                              <a:lumMod val="50000"/>
                            </a:schemeClr>
                          </a:solidFill>
                          <a:effectLst/>
                          <a:latin typeface="Times New Roman" panose="02020603050405020304" pitchFamily="18" charset="0"/>
                          <a:cs typeface="Times New Roman" panose="02020603050405020304" pitchFamily="18" charset="0"/>
                        </a:rPr>
                        <a:t>УИХ-</a:t>
                      </a:r>
                      <a:r>
                        <a:rPr lang="en-US" sz="1000" dirty="0" err="1">
                          <a:solidFill>
                            <a:schemeClr val="accent1">
                              <a:lumMod val="50000"/>
                            </a:schemeClr>
                          </a:solidFill>
                          <a:effectLst/>
                          <a:latin typeface="Times New Roman" panose="02020603050405020304" pitchFamily="18" charset="0"/>
                          <a:cs typeface="Times New Roman" panose="02020603050405020304" pitchFamily="18" charset="0"/>
                        </a:rPr>
                        <a:t>ын</a:t>
                      </a:r>
                      <a:r>
                        <a:rPr lang="en-US" sz="1000" dirty="0">
                          <a:solidFill>
                            <a:schemeClr val="accent1">
                              <a:lumMod val="50000"/>
                            </a:schemeClr>
                          </a:solidFill>
                          <a:effectLst/>
                          <a:latin typeface="Times New Roman" panose="02020603050405020304" pitchFamily="18" charset="0"/>
                          <a:cs typeface="Times New Roman" panose="02020603050405020304" pitchFamily="18" charset="0"/>
                        </a:rPr>
                        <a:t> 52 </a:t>
                      </a:r>
                      <a:r>
                        <a:rPr lang="en-US" sz="1000" dirty="0" err="1">
                          <a:solidFill>
                            <a:schemeClr val="accent1">
                              <a:lumMod val="50000"/>
                            </a:schemeClr>
                          </a:solidFill>
                          <a:effectLst/>
                          <a:latin typeface="Times New Roman" panose="02020603050405020304" pitchFamily="18" charset="0"/>
                          <a:cs typeface="Times New Roman" panose="02020603050405020304" pitchFamily="18" charset="0"/>
                        </a:rPr>
                        <a:t>дугаар</a:t>
                      </a:r>
                      <a:r>
                        <a:rPr lang="en-US" sz="10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000" dirty="0" err="1">
                          <a:solidFill>
                            <a:schemeClr val="accent1">
                              <a:lumMod val="50000"/>
                            </a:schemeClr>
                          </a:solidFill>
                          <a:effectLst/>
                          <a:latin typeface="Times New Roman" panose="02020603050405020304" pitchFamily="18" charset="0"/>
                          <a:cs typeface="Times New Roman" panose="02020603050405020304" pitchFamily="18" charset="0"/>
                        </a:rPr>
                        <a:t>тогтоол</a:t>
                      </a: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 “Алсын хараа-2050” МУ-ын урт хугацааны хөгжлийн бодлого</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2020</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212 иргэн ажлын байранд зуучлагдсан.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722" marR="41722" marT="0" marB="0" anchor="ctr">
                    <a:solidFill>
                      <a:schemeClr val="bg1"/>
                    </a:solidFill>
                  </a:tcPr>
                </a:tc>
                <a:extLst>
                  <a:ext uri="{0D108BD9-81ED-4DB2-BD59-A6C34878D82A}">
                    <a16:rowId xmlns:a16="http://schemas.microsoft.com/office/drawing/2014/main" val="333757509"/>
                  </a:ext>
                </a:extLst>
              </a:tr>
            </a:tbl>
          </a:graphicData>
        </a:graphic>
      </p:graphicFrame>
    </p:spTree>
    <p:extLst>
      <p:ext uri="{BB962C8B-B14F-4D97-AF65-F5344CB8AC3E}">
        <p14:creationId xmlns:p14="http://schemas.microsoft.com/office/powerpoint/2010/main" val="1399033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9307" y="1655787"/>
            <a:ext cx="4142788" cy="8096324"/>
          </a:xfr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a:noAutofit/>
          </a:bodyPr>
          <a:lstStyle/>
          <a:p>
            <a:pPr marL="0" indent="0">
              <a:lnSpc>
                <a:spcPct val="100000"/>
              </a:lnSpc>
              <a:spcBef>
                <a:spcPts val="600"/>
              </a:spcBef>
              <a:buNone/>
            </a:pPr>
            <a:r>
              <a:rPr lang="mn-MN" sz="1800" b="1" dirty="0">
                <a:solidFill>
                  <a:schemeClr val="accent1">
                    <a:lumMod val="50000"/>
                  </a:schemeClr>
                </a:solidFill>
                <a:latin typeface="Times New Roman" panose="02020603050405020304" pitchFamily="18" charset="0"/>
                <a:cs typeface="Times New Roman" panose="02020603050405020304" pitchFamily="18" charset="0"/>
              </a:rPr>
              <a:t>Бүлэг </a:t>
            </a:r>
            <a:r>
              <a:rPr lang="en-US" sz="1800" b="1" dirty="0">
                <a:solidFill>
                  <a:schemeClr val="accent1">
                    <a:lumMod val="50000"/>
                  </a:schemeClr>
                </a:solidFill>
                <a:latin typeface="Times New Roman" panose="02020603050405020304" pitchFamily="18" charset="0"/>
                <a:cs typeface="Times New Roman" panose="02020603050405020304" pitchFamily="18" charset="0"/>
              </a:rPr>
              <a:t>I</a:t>
            </a:r>
            <a:r>
              <a:rPr lang="mn-MN" sz="1800" b="1" dirty="0">
                <a:solidFill>
                  <a:schemeClr val="accent1">
                    <a:lumMod val="50000"/>
                  </a:schemeClr>
                </a:solidFill>
                <a:latin typeface="Times New Roman" panose="02020603050405020304" pitchFamily="18" charset="0"/>
                <a:cs typeface="Times New Roman" panose="02020603050405020304" pitchFamily="18" charset="0"/>
              </a:rPr>
              <a:t>.</a:t>
            </a:r>
            <a:r>
              <a:rPr lang="en-US" sz="1800" b="1" dirty="0">
                <a:solidFill>
                  <a:schemeClr val="accent1">
                    <a:lumMod val="50000"/>
                  </a:schemeClr>
                </a:solidFill>
                <a:latin typeface="Times New Roman" panose="02020603050405020304" pitchFamily="18" charset="0"/>
                <a:cs typeface="Times New Roman" panose="02020603050405020304" pitchFamily="18" charset="0"/>
              </a:rPr>
              <a:t> </a:t>
            </a:r>
            <a:r>
              <a:rPr lang="mn-MN" sz="1800" b="1" dirty="0">
                <a:solidFill>
                  <a:schemeClr val="accent1">
                    <a:lumMod val="50000"/>
                  </a:schemeClr>
                </a:solidFill>
                <a:latin typeface="Times New Roman" panose="02020603050405020304" pitchFamily="18" charset="0"/>
                <a:cs typeface="Times New Roman" panose="02020603050405020304" pitchFamily="18" charset="0"/>
              </a:rPr>
              <a:t>Ерөнхий танилцуулга    </a:t>
            </a:r>
          </a:p>
          <a:p>
            <a:pPr marL="0" indent="0">
              <a:lnSpc>
                <a:spcPct val="100000"/>
              </a:lnSpc>
              <a:spcBef>
                <a:spcPts val="600"/>
              </a:spcBef>
              <a:buNone/>
            </a:pPr>
            <a:r>
              <a:rPr lang="mn-MN" sz="1800" b="1"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I.1</a:t>
            </a:r>
            <a:r>
              <a:rPr lang="mn-MN" sz="1800" dirty="0">
                <a:solidFill>
                  <a:srgbClr val="002060"/>
                </a:solidFill>
                <a:latin typeface="Times New Roman" panose="02020603050405020304" pitchFamily="18" charset="0"/>
                <a:cs typeface="Times New Roman" panose="02020603050405020304" pitchFamily="18" charset="0"/>
              </a:rPr>
              <a:t>.Хэрэгцээ, шаардлага</a:t>
            </a:r>
          </a:p>
          <a:p>
            <a:pPr marL="0" indent="0" algn="just">
              <a:spcBef>
                <a:spcPts val="0"/>
              </a:spcBef>
              <a:buNone/>
            </a:pPr>
            <a:r>
              <a:rPr lang="mn-MN"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I.2</a:t>
            </a:r>
            <a:r>
              <a:rPr lang="mn-MN" sz="1800" dirty="0">
                <a:solidFill>
                  <a:srgbClr val="002060"/>
                </a:solidFill>
                <a:latin typeface="Times New Roman" panose="02020603050405020304" pitchFamily="18" charset="0"/>
                <a:cs typeface="Times New Roman" panose="02020603050405020304" pitchFamily="18" charset="0"/>
              </a:rPr>
              <a:t>.Хууль эрх зүйн үндэслэл</a:t>
            </a:r>
          </a:p>
          <a:p>
            <a:pPr marL="0" indent="0" algn="just">
              <a:spcBef>
                <a:spcPts val="0"/>
              </a:spcBef>
              <a:buNone/>
            </a:pPr>
            <a:r>
              <a:rPr lang="mn-MN"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 I.3</a:t>
            </a:r>
            <a:r>
              <a:rPr lang="mn-MN" sz="1800" dirty="0">
                <a:solidFill>
                  <a:srgbClr val="002060"/>
                </a:solidFill>
                <a:latin typeface="Times New Roman" panose="02020603050405020304" pitchFamily="18" charset="0"/>
                <a:cs typeface="Times New Roman" panose="02020603050405020304" pitchFamily="18" charset="0"/>
              </a:rPr>
              <a:t>.Үйл ажиллагааны үндсэн чиг үүрэг</a:t>
            </a:r>
          </a:p>
          <a:p>
            <a:pPr marL="0" indent="0" algn="just">
              <a:spcBef>
                <a:spcPts val="0"/>
              </a:spcBef>
              <a:buNone/>
            </a:pPr>
            <a:r>
              <a:rPr lang="mn-MN"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I.4</a:t>
            </a:r>
            <a:r>
              <a:rPr lang="mn-MN" sz="1800" dirty="0">
                <a:solidFill>
                  <a:srgbClr val="002060"/>
                </a:solidFill>
                <a:latin typeface="Times New Roman" panose="02020603050405020304" pitchFamily="18" charset="0"/>
                <a:cs typeface="Times New Roman" panose="02020603050405020304" pitchFamily="18" charset="0"/>
              </a:rPr>
              <a:t>.Бүтэц, зохион байгуулалт </a:t>
            </a:r>
          </a:p>
          <a:p>
            <a:pPr marL="0" indent="0" algn="just">
              <a:spcBef>
                <a:spcPts val="0"/>
              </a:spcBef>
              <a:buNone/>
            </a:pPr>
            <a:endParaRPr lang="mn-MN"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lnSpc>
                <a:spcPct val="150000"/>
              </a:lnSpc>
              <a:spcBef>
                <a:spcPts val="0"/>
              </a:spcBef>
              <a:spcAft>
                <a:spcPts val="600"/>
              </a:spcAft>
              <a:buNone/>
            </a:pPr>
            <a:r>
              <a:rPr lang="mn-MN" sz="1800" b="1" dirty="0">
                <a:solidFill>
                  <a:srgbClr val="002060"/>
                </a:solidFill>
                <a:latin typeface="Times New Roman" panose="02020603050405020304" pitchFamily="18" charset="0"/>
                <a:cs typeface="Times New Roman" panose="02020603050405020304" pitchFamily="18" charset="0"/>
              </a:rPr>
              <a:t>Бүлэг. </a:t>
            </a:r>
            <a:r>
              <a:rPr lang="en-US" sz="1800" b="1" dirty="0">
                <a:solidFill>
                  <a:srgbClr val="002060"/>
                </a:solidFill>
                <a:latin typeface="Times New Roman" panose="02020603050405020304" pitchFamily="18" charset="0"/>
                <a:cs typeface="Times New Roman" panose="02020603050405020304" pitchFamily="18" charset="0"/>
              </a:rPr>
              <a:t>II</a:t>
            </a:r>
            <a:r>
              <a:rPr lang="mn-MN" sz="1800" b="1" dirty="0">
                <a:solidFill>
                  <a:srgbClr val="002060"/>
                </a:solidFill>
                <a:latin typeface="Times New Roman" panose="02020603050405020304" pitchFamily="18" charset="0"/>
                <a:cs typeface="Times New Roman" panose="02020603050405020304" pitchFamily="18" charset="0"/>
              </a:rPr>
              <a:t>.Салбарын өнөөгийн байдал </a:t>
            </a:r>
            <a:r>
              <a:rPr lang="mn-MN" sz="1800" b="1" dirty="0">
                <a:solidFill>
                  <a:schemeClr val="tx2">
                    <a:lumMod val="75000"/>
                  </a:schemeClr>
                </a:solidFill>
                <a:latin typeface="Times New Roman" panose="02020603050405020304" pitchFamily="18" charset="0"/>
                <a:cs typeface="Times New Roman" panose="02020603050405020304" pitchFamily="18" charset="0"/>
              </a:rPr>
              <a:t> </a:t>
            </a:r>
            <a:endParaRPr lang="mn-MN" sz="1800" b="1" dirty="0">
              <a:solidFill>
                <a:srgbClr val="002060"/>
              </a:solidFill>
              <a:latin typeface="Times New Roman" panose="02020603050405020304" pitchFamily="18" charset="0"/>
              <a:cs typeface="Times New Roman" panose="02020603050405020304" pitchFamily="18" charset="0"/>
            </a:endParaRPr>
          </a:p>
          <a:p>
            <a:pPr marL="0" indent="0" algn="just">
              <a:spcBef>
                <a:spcPts val="0"/>
              </a:spcBef>
              <a:buNone/>
            </a:pPr>
            <a:r>
              <a:rPr lang="mn-MN"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II.1</a:t>
            </a:r>
            <a:r>
              <a:rPr lang="mn-MN" sz="1800" dirty="0">
                <a:solidFill>
                  <a:srgbClr val="002060"/>
                </a:solidFill>
                <a:latin typeface="Times New Roman" panose="02020603050405020304" pitchFamily="18" charset="0"/>
                <a:cs typeface="Times New Roman" panose="02020603050405020304" pitchFamily="18" charset="0"/>
              </a:rPr>
              <a:t>.Бодлого, хууль тогтоомжийн      хэрэгжилт</a:t>
            </a:r>
          </a:p>
          <a:p>
            <a:pPr marL="0" indent="0" algn="just">
              <a:lnSpc>
                <a:spcPct val="100000"/>
              </a:lnSpc>
              <a:spcBef>
                <a:spcPts val="0"/>
              </a:spcBef>
              <a:buNone/>
            </a:pPr>
            <a:r>
              <a:rPr lang="mn-MN"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II.2</a:t>
            </a:r>
            <a:r>
              <a:rPr lang="mn-MN" sz="1800" dirty="0">
                <a:solidFill>
                  <a:srgbClr val="002060"/>
                </a:solidFill>
                <a:latin typeface="Times New Roman" panose="02020603050405020304" pitchFamily="18" charset="0"/>
                <a:cs typeface="Times New Roman" panose="02020603050405020304" pitchFamily="18" charset="0"/>
              </a:rPr>
              <a:t>.Хэрэгжүүлсэн төсөл, арга хэмжээний хэрэгжилт</a:t>
            </a:r>
          </a:p>
          <a:p>
            <a:pPr marL="0" indent="0" algn="just">
              <a:lnSpc>
                <a:spcPct val="100000"/>
              </a:lnSpc>
              <a:spcBef>
                <a:spcPts val="0"/>
              </a:spcBef>
              <a:buNone/>
            </a:pPr>
            <a:endParaRPr lang="mn-MN" sz="1800" dirty="0">
              <a:solidFill>
                <a:schemeClr val="accent5">
                  <a:lumMod val="75000"/>
                </a:schemeClr>
              </a:solidFill>
              <a:latin typeface="Times New Roman" panose="02020603050405020304" pitchFamily="18" charset="0"/>
              <a:cs typeface="Times New Roman" panose="02020603050405020304" pitchFamily="18" charset="0"/>
            </a:endParaRPr>
          </a:p>
          <a:p>
            <a:pPr marL="0" indent="0" algn="just">
              <a:spcBef>
                <a:spcPts val="0"/>
              </a:spcBef>
              <a:buNone/>
            </a:pPr>
            <a:r>
              <a:rPr lang="mn-MN" sz="1800" b="1" dirty="0">
                <a:solidFill>
                  <a:srgbClr val="002060"/>
                </a:solidFill>
                <a:latin typeface="Times New Roman" panose="02020603050405020304" pitchFamily="18" charset="0"/>
                <a:cs typeface="Times New Roman" panose="02020603050405020304" pitchFamily="18" charset="0"/>
              </a:rPr>
              <a:t>Бүлэг. </a:t>
            </a:r>
            <a:r>
              <a:rPr lang="en-US" sz="1800" b="1" dirty="0">
                <a:solidFill>
                  <a:srgbClr val="002060"/>
                </a:solidFill>
                <a:latin typeface="Times New Roman" panose="02020603050405020304" pitchFamily="18" charset="0"/>
                <a:cs typeface="Times New Roman" panose="02020603050405020304" pitchFamily="18" charset="0"/>
              </a:rPr>
              <a:t>III</a:t>
            </a:r>
            <a:r>
              <a:rPr lang="mn-MN" sz="1800" b="1" dirty="0">
                <a:solidFill>
                  <a:srgbClr val="002060"/>
                </a:solidFill>
                <a:latin typeface="Times New Roman" panose="02020603050405020304" pitchFamily="18" charset="0"/>
                <a:cs typeface="Times New Roman" panose="02020603050405020304" pitchFamily="18" charset="0"/>
              </a:rPr>
              <a:t>.Нийгэм, эдийн засагт үзүүлж  буй үр нөлөө, үнэлгээ   </a:t>
            </a:r>
          </a:p>
          <a:p>
            <a:pPr marL="0" indent="0" algn="just">
              <a:spcBef>
                <a:spcPts val="0"/>
              </a:spcBef>
              <a:buNone/>
            </a:pPr>
            <a:r>
              <a:rPr lang="mn-MN" sz="1800" dirty="0">
                <a:solidFill>
                  <a:srgbClr val="002060"/>
                </a:solidFill>
                <a:latin typeface="Times New Roman" panose="02020603050405020304" pitchFamily="18" charset="0"/>
                <a:cs typeface="Times New Roman" panose="02020603050405020304" pitchFamily="18" charset="0"/>
              </a:rPr>
              <a:t>        </a:t>
            </a:r>
          </a:p>
          <a:p>
            <a:pPr marL="0" indent="0" algn="just">
              <a:lnSpc>
                <a:spcPct val="100000"/>
              </a:lnSpc>
              <a:spcBef>
                <a:spcPts val="600"/>
              </a:spcBef>
              <a:spcAft>
                <a:spcPts val="600"/>
              </a:spcAft>
              <a:buNone/>
            </a:pPr>
            <a:r>
              <a:rPr lang="mn-MN"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III</a:t>
            </a:r>
            <a:r>
              <a:rPr lang="mn-MN" sz="1800" dirty="0">
                <a:solidFill>
                  <a:srgbClr val="002060"/>
                </a:solidFill>
                <a:latin typeface="Times New Roman" panose="02020603050405020304" pitchFamily="18" charset="0"/>
                <a:cs typeface="Times New Roman" panose="02020603050405020304" pitchFamily="18" charset="0"/>
              </a:rPr>
              <a:t>.</a:t>
            </a:r>
            <a:r>
              <a:rPr lang="en-US" sz="1800" dirty="0">
                <a:solidFill>
                  <a:srgbClr val="002060"/>
                </a:solidFill>
                <a:latin typeface="Times New Roman" panose="02020603050405020304" pitchFamily="18" charset="0"/>
                <a:cs typeface="Times New Roman" panose="02020603050405020304" pitchFamily="18" charset="0"/>
              </a:rPr>
              <a:t>1</a:t>
            </a:r>
            <a:r>
              <a:rPr lang="mn-MN" sz="1800" dirty="0">
                <a:solidFill>
                  <a:srgbClr val="002060"/>
                </a:solidFill>
                <a:latin typeface="Times New Roman" panose="02020603050405020304" pitchFamily="18" charset="0"/>
                <a:cs typeface="Times New Roman" panose="02020603050405020304" pitchFamily="18" charset="0"/>
              </a:rPr>
              <a:t>.1996-2018 он хүртлэх бодлогын хэрэгжилтийн үр дүн, үр нөлөө</a:t>
            </a:r>
            <a:endParaRPr lang="en-US" sz="1800" dirty="0">
              <a:solidFill>
                <a:srgbClr val="002060"/>
              </a:solidFill>
              <a:latin typeface="Times New Roman" panose="02020603050405020304" pitchFamily="18" charset="0"/>
              <a:cs typeface="Times New Roman" panose="02020603050405020304" pitchFamily="18" charset="0"/>
            </a:endParaRPr>
          </a:p>
          <a:p>
            <a:pPr marL="0" indent="0" algn="just">
              <a:lnSpc>
                <a:spcPct val="100000"/>
              </a:lnSpc>
              <a:spcBef>
                <a:spcPts val="0"/>
              </a:spcBef>
              <a:spcAft>
                <a:spcPts val="600"/>
              </a:spcAft>
              <a:buNone/>
            </a:pPr>
            <a:r>
              <a:rPr lang="en-US" sz="1800" dirty="0">
                <a:solidFill>
                  <a:srgbClr val="002060"/>
                </a:solidFill>
                <a:latin typeface="Times New Roman" panose="02020603050405020304" pitchFamily="18" charset="0"/>
                <a:cs typeface="Times New Roman" panose="02020603050405020304" pitchFamily="18" charset="0"/>
              </a:rPr>
              <a:t>         </a:t>
            </a:r>
            <a:r>
              <a:rPr lang="mn-MN"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 III.2</a:t>
            </a:r>
            <a:r>
              <a:rPr lang="mn-MN" sz="1800" dirty="0">
                <a:solidFill>
                  <a:srgbClr val="002060"/>
                </a:solidFill>
                <a:latin typeface="Times New Roman" panose="02020603050405020304" pitchFamily="18" charset="0"/>
                <a:cs typeface="Times New Roman" panose="02020603050405020304" pitchFamily="18" charset="0"/>
              </a:rPr>
              <a:t>.2018-2024 он хүртлэх бодлогын хэрэгжилтийн үр дүн, үр нөлөө </a:t>
            </a:r>
          </a:p>
          <a:p>
            <a:pPr marL="0" indent="0" algn="just">
              <a:spcBef>
                <a:spcPts val="600"/>
              </a:spcBef>
              <a:buNone/>
            </a:pPr>
            <a:r>
              <a:rPr lang="mn-MN" sz="1800" b="1" dirty="0">
                <a:solidFill>
                  <a:srgbClr val="002060"/>
                </a:solidFill>
                <a:latin typeface="Times New Roman" panose="02020603050405020304" pitchFamily="18" charset="0"/>
                <a:cs typeface="Times New Roman" panose="02020603050405020304" pitchFamily="18" charset="0"/>
              </a:rPr>
              <a:t>Бүлэг. </a:t>
            </a:r>
            <a:r>
              <a:rPr lang="en-US" sz="1800" b="1" dirty="0">
                <a:solidFill>
                  <a:srgbClr val="002060"/>
                </a:solidFill>
                <a:latin typeface="Times New Roman" panose="02020603050405020304" pitchFamily="18" charset="0"/>
                <a:cs typeface="Times New Roman" panose="02020603050405020304" pitchFamily="18" charset="0"/>
              </a:rPr>
              <a:t>IV</a:t>
            </a:r>
            <a:r>
              <a:rPr lang="mn-MN" sz="1800" b="1" dirty="0">
                <a:solidFill>
                  <a:srgbClr val="002060"/>
                </a:solidFill>
                <a:latin typeface="Times New Roman" panose="02020603050405020304" pitchFamily="18" charset="0"/>
                <a:cs typeface="Times New Roman" panose="02020603050405020304" pitchFamily="18" charset="0"/>
              </a:rPr>
              <a:t>. Тайлан, нэгдсэн дүгнэлт</a:t>
            </a:r>
          </a:p>
          <a:p>
            <a:pPr marL="0" indent="0" algn="just">
              <a:spcBef>
                <a:spcPts val="600"/>
              </a:spcBef>
              <a:buNone/>
            </a:pPr>
            <a:r>
              <a:rPr lang="mn-MN" sz="1800" b="1"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IV.1.</a:t>
            </a:r>
            <a:r>
              <a:rPr lang="mn-MN" sz="1800" dirty="0">
                <a:solidFill>
                  <a:srgbClr val="002060"/>
                </a:solidFill>
                <a:latin typeface="Times New Roman" panose="02020603050405020304" pitchFamily="18" charset="0"/>
                <a:cs typeface="Times New Roman" panose="02020603050405020304" pitchFamily="18" charset="0"/>
              </a:rPr>
              <a:t>Ажлын тайлан</a:t>
            </a:r>
          </a:p>
          <a:p>
            <a:pPr marL="0" indent="0" algn="just">
              <a:spcBef>
                <a:spcPts val="600"/>
              </a:spcBef>
              <a:buNone/>
            </a:pPr>
            <a:r>
              <a:rPr lang="mn-MN"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IV.</a:t>
            </a:r>
            <a:r>
              <a:rPr lang="mn-MN" sz="1800" dirty="0">
                <a:solidFill>
                  <a:srgbClr val="002060"/>
                </a:solidFill>
                <a:latin typeface="Times New Roman" panose="02020603050405020304" pitchFamily="18" charset="0"/>
                <a:cs typeface="Times New Roman" panose="02020603050405020304" pitchFamily="18" charset="0"/>
              </a:rPr>
              <a:t>2.Нэгдсэн дүгнэлт</a:t>
            </a:r>
          </a:p>
          <a:p>
            <a:pPr marL="0" indent="0" algn="just">
              <a:spcBef>
                <a:spcPts val="600"/>
              </a:spcBef>
              <a:buNone/>
            </a:pPr>
            <a:r>
              <a:rPr lang="mn-MN" sz="1800" b="1" dirty="0">
                <a:solidFill>
                  <a:srgbClr val="002060"/>
                </a:solidFill>
                <a:latin typeface="Times New Roman" panose="02020603050405020304" pitchFamily="18" charset="0"/>
                <a:cs typeface="Times New Roman" panose="02020603050405020304" pitchFamily="18" charset="0"/>
              </a:rPr>
              <a:t>Бүлэг. </a:t>
            </a:r>
            <a:r>
              <a:rPr lang="en-US" sz="1800" b="1" dirty="0">
                <a:solidFill>
                  <a:srgbClr val="002060"/>
                </a:solidFill>
                <a:latin typeface="Times New Roman" panose="02020603050405020304" pitchFamily="18" charset="0"/>
                <a:cs typeface="Times New Roman" panose="02020603050405020304" pitchFamily="18" charset="0"/>
              </a:rPr>
              <a:t>V</a:t>
            </a:r>
            <a:r>
              <a:rPr lang="mn-MN" sz="1800" b="1" dirty="0">
                <a:solidFill>
                  <a:srgbClr val="002060"/>
                </a:solidFill>
                <a:latin typeface="Times New Roman" panose="02020603050405020304" pitchFamily="18" charset="0"/>
                <a:cs typeface="Times New Roman" panose="02020603050405020304" pitchFamily="18" charset="0"/>
              </a:rPr>
              <a:t>.Бодлогын зөвлөмжид тусгах </a:t>
            </a:r>
          </a:p>
          <a:p>
            <a:pPr marL="0" indent="0" algn="just">
              <a:spcBef>
                <a:spcPts val="0"/>
              </a:spcBef>
              <a:spcAft>
                <a:spcPts val="600"/>
              </a:spcAft>
              <a:buNone/>
            </a:pPr>
            <a:r>
              <a:rPr lang="mn-MN" sz="1800" b="1" dirty="0">
                <a:solidFill>
                  <a:srgbClr val="002060"/>
                </a:solidFill>
                <a:latin typeface="Times New Roman" panose="02020603050405020304" pitchFamily="18" charset="0"/>
                <a:cs typeface="Times New Roman" panose="02020603050405020304" pitchFamily="18" charset="0"/>
              </a:rPr>
              <a:t>санал</a:t>
            </a:r>
          </a:p>
        </p:txBody>
      </p:sp>
      <p:cxnSp>
        <p:nvCxnSpPr>
          <p:cNvPr id="4" name="Straight Connector 3">
            <a:extLst>
              <a:ext uri="{FF2B5EF4-FFF2-40B4-BE49-F238E27FC236}">
                <a16:creationId xmlns:a16="http://schemas.microsoft.com/office/drawing/2014/main" id="{0AD5863D-B3E6-41AC-BB4A-17B37D32C5EB}"/>
              </a:ext>
            </a:extLst>
          </p:cNvPr>
          <p:cNvCxnSpPr>
            <a:cxnSpLocks/>
          </p:cNvCxnSpPr>
          <p:nvPr/>
        </p:nvCxnSpPr>
        <p:spPr>
          <a:xfrm>
            <a:off x="600075" y="833587"/>
            <a:ext cx="5813425" cy="4613"/>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AD5863D-B3E6-41AC-BB4A-17B37D32C5EB}"/>
              </a:ext>
            </a:extLst>
          </p:cNvPr>
          <p:cNvCxnSpPr>
            <a:cxnSpLocks/>
          </p:cNvCxnSpPr>
          <p:nvPr/>
        </p:nvCxnSpPr>
        <p:spPr>
          <a:xfrm flipV="1">
            <a:off x="1135356" y="1514149"/>
            <a:ext cx="5276739" cy="28404"/>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682799" y="995405"/>
            <a:ext cx="2118748" cy="461665"/>
          </a:xfrm>
          <a:prstGeom prst="rect">
            <a:avLst/>
          </a:prstGeom>
        </p:spPr>
        <p:txBody>
          <a:bodyPr wrap="square">
            <a:spAutoFit/>
          </a:bodyPr>
          <a:lstStyle/>
          <a:p>
            <a:pPr lvl="0" algn="ctr"/>
            <a:r>
              <a:rPr lang="mn-MN" sz="2400" b="1" dirty="0">
                <a:solidFill>
                  <a:schemeClr val="accent1">
                    <a:lumMod val="50000"/>
                  </a:schemeClr>
                </a:solidFill>
                <a:latin typeface="Times New Roman" panose="02020603050405020304" pitchFamily="18" charset="0"/>
                <a:cs typeface="Times New Roman" panose="02020603050405020304" pitchFamily="18" charset="0"/>
              </a:rPr>
              <a:t>АГУУЛГА </a:t>
            </a:r>
            <a:endParaRPr lang="en-US" sz="2400" b="1" dirty="0">
              <a:solidFill>
                <a:schemeClr val="accent1">
                  <a:lumMod val="50000"/>
                </a:schemeClr>
              </a:solidFill>
              <a:latin typeface="Times New Roman" panose="02020603050405020304" pitchFamily="18" charset="0"/>
              <a:cs typeface="Times New Roman" panose="02020603050405020304" pitchFamily="18" charset="0"/>
            </a:endParaRPr>
          </a:p>
        </p:txBody>
      </p:sp>
      <p:grpSp>
        <p:nvGrpSpPr>
          <p:cNvPr id="10" name="Group 3"/>
          <p:cNvGrpSpPr>
            <a:grpSpLocks/>
          </p:cNvGrpSpPr>
          <p:nvPr/>
        </p:nvGrpSpPr>
        <p:grpSpPr bwMode="auto">
          <a:xfrm>
            <a:off x="2598640" y="1074727"/>
            <a:ext cx="182562" cy="182562"/>
            <a:chOff x="1239" y="1515"/>
            <a:chExt cx="115" cy="115"/>
          </a:xfrm>
          <a:solidFill>
            <a:schemeClr val="accent1">
              <a:lumMod val="75000"/>
            </a:schemeClr>
          </a:solidFill>
        </p:grpSpPr>
        <p:sp>
          <p:nvSpPr>
            <p:cNvPr id="11" name="AutoShape 4"/>
            <p:cNvSpPr>
              <a:spLocks noChangeArrowheads="1"/>
            </p:cNvSpPr>
            <p:nvPr/>
          </p:nvSpPr>
          <p:spPr bwMode="gray">
            <a:xfrm rot="2700000">
              <a:off x="1239" y="1515"/>
              <a:ext cx="115" cy="115"/>
            </a:xfrm>
            <a:prstGeom prst="rtTriangle">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5"/>
            <p:cNvSpPr>
              <a:spLocks noChangeArrowheads="1"/>
            </p:cNvSpPr>
            <p:nvPr/>
          </p:nvSpPr>
          <p:spPr bwMode="gray">
            <a:xfrm rot="18900000" flipH="1">
              <a:off x="1239" y="1515"/>
              <a:ext cx="115" cy="115"/>
            </a:xfrm>
            <a:prstGeom prst="rtTriangle">
              <a:avLst/>
            </a:prstGeom>
            <a:grp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 name="Group 3"/>
          <p:cNvGrpSpPr>
            <a:grpSpLocks/>
          </p:cNvGrpSpPr>
          <p:nvPr/>
        </p:nvGrpSpPr>
        <p:grpSpPr bwMode="auto">
          <a:xfrm>
            <a:off x="2598640" y="1179620"/>
            <a:ext cx="182562" cy="182562"/>
            <a:chOff x="1239" y="1515"/>
            <a:chExt cx="115" cy="115"/>
          </a:xfrm>
          <a:solidFill>
            <a:schemeClr val="accent1">
              <a:lumMod val="75000"/>
            </a:schemeClr>
          </a:solidFill>
        </p:grpSpPr>
        <p:sp>
          <p:nvSpPr>
            <p:cNvPr id="14" name="AutoShape 4"/>
            <p:cNvSpPr>
              <a:spLocks noChangeArrowheads="1"/>
            </p:cNvSpPr>
            <p:nvPr/>
          </p:nvSpPr>
          <p:spPr bwMode="gray">
            <a:xfrm rot="2700000">
              <a:off x="1239" y="1515"/>
              <a:ext cx="115" cy="115"/>
            </a:xfrm>
            <a:prstGeom prst="rtTriangle">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AutoShape 5"/>
            <p:cNvSpPr>
              <a:spLocks noChangeArrowheads="1"/>
            </p:cNvSpPr>
            <p:nvPr/>
          </p:nvSpPr>
          <p:spPr bwMode="gray">
            <a:xfrm rot="18900000" flipH="1">
              <a:off x="1239" y="1515"/>
              <a:ext cx="115" cy="115"/>
            </a:xfrm>
            <a:prstGeom prst="rtTriangle">
              <a:avLst/>
            </a:prstGeom>
            <a:grp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7" name="Picture 16"/>
          <p:cNvPicPr>
            <a:picLocks noChangeAspect="1"/>
          </p:cNvPicPr>
          <p:nvPr/>
        </p:nvPicPr>
        <p:blipFill>
          <a:blip r:embed="rId2">
            <a:duotone>
              <a:schemeClr val="accent1">
                <a:shade val="45000"/>
                <a:satMod val="135000"/>
              </a:schemeClr>
              <a:prstClr val="white"/>
            </a:duotone>
            <a:alphaModFix amt="85000"/>
          </a:blip>
          <a:stretch>
            <a:fillRect/>
          </a:stretch>
        </p:blipFill>
        <p:spPr>
          <a:xfrm>
            <a:off x="0" y="833587"/>
            <a:ext cx="2270712" cy="9072413"/>
          </a:xfrm>
          <a:prstGeom prst="rect">
            <a:avLst/>
          </a:prstGeom>
          <a:solidFill>
            <a:schemeClr val="accent2">
              <a:lumMod val="40000"/>
              <a:lumOff val="60000"/>
            </a:schemeClr>
          </a:solidFill>
        </p:spPr>
      </p:pic>
      <p:pic>
        <p:nvPicPr>
          <p:cNvPr id="16" name="Picture 15">
            <a:extLst>
              <a:ext uri="{FF2B5EF4-FFF2-40B4-BE49-F238E27FC236}">
                <a16:creationId xmlns:a16="http://schemas.microsoft.com/office/drawing/2014/main" id="{D4253324-763D-01E9-790A-5A2BE7512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2199"/>
            <a:ext cx="2598640" cy="606488"/>
          </a:xfrm>
          <a:prstGeom prst="rect">
            <a:avLst/>
          </a:prstGeom>
        </p:spPr>
      </p:pic>
    </p:spTree>
    <p:extLst>
      <p:ext uri="{BB962C8B-B14F-4D97-AF65-F5344CB8AC3E}">
        <p14:creationId xmlns:p14="http://schemas.microsoft.com/office/powerpoint/2010/main" val="3138525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59D9FF5-E42E-2D23-4D7A-001A54B8C1C0}"/>
              </a:ext>
            </a:extLst>
          </p:cNvPr>
          <p:cNvCxnSpPr>
            <a:cxnSpLocks/>
          </p:cNvCxnSpPr>
          <p:nvPr/>
        </p:nvCxnSpPr>
        <p:spPr>
          <a:xfrm>
            <a:off x="752647" y="502684"/>
            <a:ext cx="56481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6104C1A-9A9A-4E3B-FB86-509C53E8E20C}"/>
              </a:ext>
            </a:extLst>
          </p:cNvPr>
          <p:cNvCxnSpPr>
            <a:cxnSpLocks/>
          </p:cNvCxnSpPr>
          <p:nvPr/>
        </p:nvCxnSpPr>
        <p:spPr>
          <a:xfrm flipH="1">
            <a:off x="752647" y="685092"/>
            <a:ext cx="5648154"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6" name="Straight Connector 5">
            <a:extLst>
              <a:ext uri="{FF2B5EF4-FFF2-40B4-BE49-F238E27FC236}">
                <a16:creationId xmlns:a16="http://schemas.microsoft.com/office/drawing/2014/main" id="{043F700F-70E1-783B-96A1-AFD377395A77}"/>
              </a:ext>
            </a:extLst>
          </p:cNvPr>
          <p:cNvCxnSpPr>
            <a:cxnSpLocks/>
          </p:cNvCxnSpPr>
          <p:nvPr/>
        </p:nvCxnSpPr>
        <p:spPr>
          <a:xfrm flipH="1">
            <a:off x="752647" y="1478371"/>
            <a:ext cx="5648154"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9F5815D2-4484-82B1-029B-2E411F5A5C0D}"/>
              </a:ext>
            </a:extLst>
          </p:cNvPr>
          <p:cNvSpPr txBox="1"/>
          <p:nvPr/>
        </p:nvSpPr>
        <p:spPr>
          <a:xfrm>
            <a:off x="1159657" y="666260"/>
            <a:ext cx="5216762" cy="769441"/>
          </a:xfrm>
          <a:prstGeom prst="rect">
            <a:avLst/>
          </a:prstGeom>
          <a:noFill/>
        </p:spPr>
        <p:txBody>
          <a:bodyPr wrap="square">
            <a:spAutoFit/>
          </a:bodyPr>
          <a:lstStyle/>
          <a:p>
            <a:pPr algn="ctr" defTabSz="514207"/>
            <a:r>
              <a:rPr lang="mn-MN" sz="1600" dirty="0">
                <a:solidFill>
                  <a:schemeClr val="accent1">
                    <a:lumMod val="50000"/>
                  </a:schemeClr>
                </a:solidFill>
                <a:latin typeface="Arial" panose="020B0604020202020204" pitchFamily="34" charset="0"/>
                <a:cs typeface="Arial" panose="020B0604020202020204" pitchFamily="34" charset="0"/>
              </a:rPr>
              <a:t>2018-2024 онуудад хэрэгжүүлсэн </a:t>
            </a:r>
          </a:p>
          <a:p>
            <a:pPr algn="ctr" defTabSz="514207"/>
            <a:r>
              <a:rPr lang="mn-MN" sz="1600" dirty="0">
                <a:solidFill>
                  <a:schemeClr val="accent1">
                    <a:lumMod val="50000"/>
                  </a:schemeClr>
                </a:solidFill>
                <a:latin typeface="Arial" panose="020B0604020202020204" pitchFamily="34" charset="0"/>
                <a:cs typeface="Arial" panose="020B0604020202020204" pitchFamily="34" charset="0"/>
              </a:rPr>
              <a:t>бодлого, хөтөлбөр</a:t>
            </a:r>
          </a:p>
          <a:p>
            <a:pPr algn="ctr" defTabSz="514207"/>
            <a:r>
              <a:rPr lang="en-US" sz="1200" dirty="0">
                <a:solidFill>
                  <a:schemeClr val="accent1">
                    <a:lumMod val="50000"/>
                  </a:schemeClr>
                </a:solidFill>
                <a:latin typeface="Arial" panose="020B0604020202020204" pitchFamily="34" charset="0"/>
                <a:cs typeface="Arial" panose="020B0604020202020204" pitchFamily="34" charset="0"/>
              </a:rPr>
              <a:t>(</a:t>
            </a:r>
            <a:r>
              <a:rPr lang="mn-MN" sz="1200" dirty="0">
                <a:solidFill>
                  <a:schemeClr val="accent1">
                    <a:lumMod val="50000"/>
                  </a:schemeClr>
                </a:solidFill>
                <a:latin typeface="Arial" panose="020B0604020202020204" pitchFamily="34" charset="0"/>
                <a:cs typeface="Arial" panose="020B0604020202020204" pitchFamily="34" charset="0"/>
              </a:rPr>
              <a:t>үргэлжлэл</a:t>
            </a:r>
            <a:r>
              <a:rPr lang="en-US" sz="1200" dirty="0">
                <a:solidFill>
                  <a:schemeClr val="accent1">
                    <a:lumMod val="50000"/>
                  </a:schemeClr>
                </a:solidFill>
                <a:latin typeface="Arial" panose="020B0604020202020204" pitchFamily="34" charset="0"/>
                <a:cs typeface="Arial" panose="020B0604020202020204" pitchFamily="34" charset="0"/>
              </a:rPr>
              <a:t>)</a:t>
            </a:r>
            <a:endParaRPr lang="mn-MN" sz="1200" dirty="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A39A0079-5AC0-7425-0854-144C5750C640}"/>
              </a:ext>
            </a:extLst>
          </p:cNvPr>
          <p:cNvGraphicFramePr>
            <a:graphicFrameLocks noGrp="1"/>
          </p:cNvGraphicFramePr>
          <p:nvPr>
            <p:extLst>
              <p:ext uri="{D42A27DB-BD31-4B8C-83A1-F6EECF244321}">
                <p14:modId xmlns:p14="http://schemas.microsoft.com/office/powerpoint/2010/main" val="21707833"/>
              </p:ext>
            </p:extLst>
          </p:nvPr>
        </p:nvGraphicFramePr>
        <p:xfrm>
          <a:off x="728266" y="1618108"/>
          <a:ext cx="5648153" cy="7032709"/>
        </p:xfrm>
        <a:graphic>
          <a:graphicData uri="http://schemas.openxmlformats.org/drawingml/2006/table">
            <a:tbl>
              <a:tblPr firstRow="1" firstCol="1" bandRow="1">
                <a:tableStyleId>{BC89EF96-8CEA-46FF-86C4-4CE0E7609802}</a:tableStyleId>
              </a:tblPr>
              <a:tblGrid>
                <a:gridCol w="283718">
                  <a:extLst>
                    <a:ext uri="{9D8B030D-6E8A-4147-A177-3AD203B41FA5}">
                      <a16:colId xmlns:a16="http://schemas.microsoft.com/office/drawing/2014/main" val="943107621"/>
                    </a:ext>
                  </a:extLst>
                </a:gridCol>
                <a:gridCol w="288276">
                  <a:extLst>
                    <a:ext uri="{9D8B030D-6E8A-4147-A177-3AD203B41FA5}">
                      <a16:colId xmlns:a16="http://schemas.microsoft.com/office/drawing/2014/main" val="2691721445"/>
                    </a:ext>
                  </a:extLst>
                </a:gridCol>
                <a:gridCol w="2166625">
                  <a:extLst>
                    <a:ext uri="{9D8B030D-6E8A-4147-A177-3AD203B41FA5}">
                      <a16:colId xmlns:a16="http://schemas.microsoft.com/office/drawing/2014/main" val="80611178"/>
                    </a:ext>
                  </a:extLst>
                </a:gridCol>
                <a:gridCol w="833493">
                  <a:extLst>
                    <a:ext uri="{9D8B030D-6E8A-4147-A177-3AD203B41FA5}">
                      <a16:colId xmlns:a16="http://schemas.microsoft.com/office/drawing/2014/main" val="2123062160"/>
                    </a:ext>
                  </a:extLst>
                </a:gridCol>
                <a:gridCol w="2076041">
                  <a:extLst>
                    <a:ext uri="{9D8B030D-6E8A-4147-A177-3AD203B41FA5}">
                      <a16:colId xmlns:a16="http://schemas.microsoft.com/office/drawing/2014/main" val="1723582232"/>
                    </a:ext>
                  </a:extLst>
                </a:gridCol>
              </a:tblGrid>
              <a:tr h="852513">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13</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1" marR="53071" marT="0" marB="0" anchor="ctr">
                    <a:solidFill>
                      <a:schemeClr val="accent2">
                        <a:lumMod val="20000"/>
                        <a:lumOff val="80000"/>
                      </a:schemeClr>
                    </a:solidFill>
                  </a:tcPr>
                </a:tc>
                <a:tc rowSpan="8">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Бодлого, шийдвэр, хөтөлбөр</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1" marR="53071" marT="0" marB="0" vert="vert270">
                    <a:solidFill>
                      <a:schemeClr val="accent2">
                        <a:lumMod val="20000"/>
                        <a:lumOff val="80000"/>
                      </a:schemeClr>
                    </a:solidFill>
                  </a:tcPr>
                </a:tc>
                <a:tc>
                  <a:txBody>
                    <a:bodyPr/>
                    <a:lstStyle/>
                    <a:p>
                      <a:pPr algn="just">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МУЗГ-ын 2019.04.03-ны өдрийн 125 дугаар тогтоол, ХНХС-ын 2019.05.01-ны өдрийн А/161 дугаар тушаал</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1" marR="53071" marT="0" marB="0" anchor="ctr">
                    <a:solidFill>
                      <a:schemeClr val="bg1"/>
                    </a:solidFill>
                  </a:tcPr>
                </a:tc>
                <a:tc>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2020</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1" marR="53071" marT="0" marB="0" anchor="ctr">
                    <a:solidFill>
                      <a:schemeClr val="bg1"/>
                    </a:solidFill>
                  </a:tcPr>
                </a:tc>
                <a:tc>
                  <a:txBody>
                    <a:bodyPr/>
                    <a:lstStyle/>
                    <a:p>
                      <a:pPr algn="just">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Амбулаторийн тусламж үйлчилгээ, хэвтүүлэн эмчлэх тусламж үйлчилгээ, өдрөөр үзүүлэх сэргээн засах тусламж үйлчилгээ-5609 иргэн</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1" marR="53071" marT="0" marB="0" anchor="ctr">
                    <a:solidFill>
                      <a:schemeClr val="bg1"/>
                    </a:solidFill>
                  </a:tcPr>
                </a:tc>
                <a:extLst>
                  <a:ext uri="{0D108BD9-81ED-4DB2-BD59-A6C34878D82A}">
                    <a16:rowId xmlns:a16="http://schemas.microsoft.com/office/drawing/2014/main" val="4079212711"/>
                  </a:ext>
                </a:extLst>
              </a:tr>
              <a:tr h="679677">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14</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1" marR="53071" marT="0" marB="0" anchor="ctr">
                    <a:solidFill>
                      <a:schemeClr val="accent2">
                        <a:lumMod val="20000"/>
                        <a:lumOff val="80000"/>
                      </a:schemeClr>
                    </a:solidFill>
                  </a:tcPr>
                </a:tc>
                <a:tc vMerge="1">
                  <a:txBody>
                    <a:bodyPr/>
                    <a:lstStyle/>
                    <a:p>
                      <a:endParaRPr lang="en-US"/>
                    </a:p>
                  </a:txBody>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“Хараагүй хүмүүсийн хөдөлмөр, сургалт, хөгжлийн төв” улсын төсөвт үйлдвэрийн газар болж өөрчлөн байгуулах</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1" marR="53071" marT="0" marB="0" anchor="ctr">
                    <a:solidFill>
                      <a:schemeClr val="bg1"/>
                    </a:solidFill>
                  </a:tcPr>
                </a:tc>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2020</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1" marR="53071" marT="0" marB="0" anchor="ctr">
                    <a:solidFill>
                      <a:schemeClr val="bg1"/>
                    </a:solidFill>
                  </a:tcPr>
                </a:tc>
                <a:tc>
                  <a:txBody>
                    <a:bodyPr/>
                    <a:lstStyle/>
                    <a:p>
                      <a:pPr algn="just">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Улсын төсвөөс 100% санхүүждэг болсноор ажилтан албан хаагчдын нийгмийн баталгаа сайжирсан-91 албан хаагч </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1" marR="53071" marT="0" marB="0" anchor="ctr">
                    <a:solidFill>
                      <a:schemeClr val="bg1"/>
                    </a:solidFill>
                  </a:tcPr>
                </a:tc>
                <a:extLst>
                  <a:ext uri="{0D108BD9-81ED-4DB2-BD59-A6C34878D82A}">
                    <a16:rowId xmlns:a16="http://schemas.microsoft.com/office/drawing/2014/main" val="1164206770"/>
                  </a:ext>
                </a:extLst>
              </a:tr>
              <a:tr h="1591519">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15</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1" marR="53071" marT="0" marB="0" anchor="ctr">
                    <a:solidFill>
                      <a:schemeClr val="accent2">
                        <a:lumMod val="20000"/>
                        <a:lumOff val="80000"/>
                      </a:schemeClr>
                    </a:solidFill>
                  </a:tcPr>
                </a:tc>
                <a:tc vMerge="1">
                  <a:txBody>
                    <a:bodyPr/>
                    <a:lstStyle/>
                    <a:p>
                      <a:endParaRPr lang="en-US"/>
                    </a:p>
                  </a:txBody>
                  <a:tcPr/>
                </a:tc>
                <a:tc>
                  <a:txBody>
                    <a:bodyPr/>
                    <a:lstStyle/>
                    <a:p>
                      <a:pPr algn="just">
                        <a:lnSpc>
                          <a:spcPct val="107000"/>
                        </a:lnSpc>
                        <a:spcAft>
                          <a:spcPts val="800"/>
                        </a:spcAft>
                      </a:pPr>
                      <a:r>
                        <a:rPr lang="en-US" sz="1000" dirty="0">
                          <a:solidFill>
                            <a:schemeClr val="accent1">
                              <a:lumMod val="50000"/>
                            </a:schemeClr>
                          </a:solidFill>
                          <a:effectLst/>
                          <a:latin typeface="Times New Roman" panose="02020603050405020304" pitchFamily="18" charset="0"/>
                          <a:cs typeface="Times New Roman" panose="02020603050405020304" pitchFamily="18" charset="0"/>
                        </a:rPr>
                        <a:t>УИХ-</a:t>
                      </a:r>
                      <a:r>
                        <a:rPr lang="en-US" sz="1000" dirty="0" err="1">
                          <a:solidFill>
                            <a:schemeClr val="accent1">
                              <a:lumMod val="50000"/>
                            </a:schemeClr>
                          </a:solidFill>
                          <a:effectLst/>
                          <a:latin typeface="Times New Roman" panose="02020603050405020304" pitchFamily="18" charset="0"/>
                          <a:cs typeface="Times New Roman" panose="02020603050405020304" pitchFamily="18" charset="0"/>
                        </a:rPr>
                        <a:t>ын</a:t>
                      </a:r>
                      <a:r>
                        <a:rPr lang="en-US" sz="1000" dirty="0">
                          <a:solidFill>
                            <a:schemeClr val="accent1">
                              <a:lumMod val="50000"/>
                            </a:schemeClr>
                          </a:solidFill>
                          <a:effectLst/>
                          <a:latin typeface="Times New Roman" panose="02020603050405020304" pitchFamily="18" charset="0"/>
                          <a:cs typeface="Times New Roman" panose="02020603050405020304" pitchFamily="18" charset="0"/>
                        </a:rPr>
                        <a:t> 23 </a:t>
                      </a:r>
                      <a:r>
                        <a:rPr lang="en-US" sz="1000" dirty="0" err="1">
                          <a:solidFill>
                            <a:schemeClr val="accent1">
                              <a:lumMod val="50000"/>
                            </a:schemeClr>
                          </a:solidFill>
                          <a:effectLst/>
                          <a:latin typeface="Times New Roman" panose="02020603050405020304" pitchFamily="18" charset="0"/>
                          <a:cs typeface="Times New Roman" panose="02020603050405020304" pitchFamily="18" charset="0"/>
                        </a:rPr>
                        <a:t>дугаар</a:t>
                      </a:r>
                      <a:r>
                        <a:rPr lang="en-US" sz="10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000" dirty="0" err="1">
                          <a:solidFill>
                            <a:schemeClr val="accent1">
                              <a:lumMod val="50000"/>
                            </a:schemeClr>
                          </a:solidFill>
                          <a:effectLst/>
                          <a:latin typeface="Times New Roman" panose="02020603050405020304" pitchFamily="18" charset="0"/>
                          <a:cs typeface="Times New Roman" panose="02020603050405020304" pitchFamily="18" charset="0"/>
                        </a:rPr>
                        <a:t>тогтоол</a:t>
                      </a: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 МУ-ыг 2021-2025 онд хөгжүүлэх таван жилийн үндсэн чиглэл</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1" marR="53071" marT="0" marB="0" anchor="ctr">
                    <a:solidFill>
                      <a:schemeClr val="bg1"/>
                    </a:solidFill>
                  </a:tcPr>
                </a:tc>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2020</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1" marR="53071"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ХБХХЕГ, харьяа байгууллагын хэмжээнд ХБХХЕГ-29, СЗСҮТ-79, ХБХСЗХТ-154, ХХХСХТ-91, нийт 353 албан хаагчдаас 142 буюу 40,2% нь 1-2 хүүхэдтэй, 82 буюу 23,2% нь 3-5 хүүхэдтэй, 30 буюу 8,4% нь 6-с дээш хүүхэдтэй албан хаагч байна. Өрх толгойлсон 2 эрэгтэй, 34 эмэгтэй албан хаагч</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1" marR="53071" marT="0" marB="0" anchor="ctr">
                    <a:solidFill>
                      <a:schemeClr val="bg1"/>
                    </a:solidFill>
                  </a:tcPr>
                </a:tc>
                <a:extLst>
                  <a:ext uri="{0D108BD9-81ED-4DB2-BD59-A6C34878D82A}">
                    <a16:rowId xmlns:a16="http://schemas.microsoft.com/office/drawing/2014/main" val="4017871064"/>
                  </a:ext>
                </a:extLst>
              </a:tr>
              <a:tr h="459177">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16</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1" marR="53071" marT="0" marB="0" anchor="ctr">
                    <a:solidFill>
                      <a:schemeClr val="accent2">
                        <a:lumMod val="20000"/>
                        <a:lumOff val="80000"/>
                      </a:schemeClr>
                    </a:solidFill>
                  </a:tcPr>
                </a:tc>
                <a:tc vMerge="1">
                  <a:txBody>
                    <a:bodyPr/>
                    <a:lstStyle/>
                    <a:p>
                      <a:endParaRPr lang="en-US"/>
                    </a:p>
                  </a:txBody>
                  <a:tcPr/>
                </a:tc>
                <a:tc>
                  <a:txBody>
                    <a:bodyPr/>
                    <a:lstStyle/>
                    <a:p>
                      <a:pPr algn="just">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Засгийн газрын 59 дүгээр тогтоол</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1" marR="53071" marT="0" marB="0" anchor="ctr">
                    <a:solidFill>
                      <a:schemeClr val="bg1"/>
                    </a:solidFill>
                  </a:tcPr>
                </a:tc>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2020</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1" marR="53071"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91 хараагүй иргэн ажлын байраар хангагдсан.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1" marR="53071" marT="0" marB="0" anchor="ctr">
                    <a:solidFill>
                      <a:schemeClr val="bg1"/>
                    </a:solidFill>
                  </a:tcPr>
                </a:tc>
                <a:extLst>
                  <a:ext uri="{0D108BD9-81ED-4DB2-BD59-A6C34878D82A}">
                    <a16:rowId xmlns:a16="http://schemas.microsoft.com/office/drawing/2014/main" val="2985671715"/>
                  </a:ext>
                </a:extLst>
              </a:tr>
              <a:tr h="964675">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17</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1" marR="53071" marT="0" marB="0" anchor="ctr">
                    <a:solidFill>
                      <a:schemeClr val="accent2">
                        <a:lumMod val="20000"/>
                        <a:lumOff val="80000"/>
                      </a:schemeClr>
                    </a:solidFill>
                  </a:tcPr>
                </a:tc>
                <a:tc vMerge="1">
                  <a:txBody>
                    <a:bodyPr/>
                    <a:lstStyle/>
                    <a:p>
                      <a:endParaRPr lang="en-US"/>
                    </a:p>
                  </a:txBody>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МУЗГ-ын 125 дугаар тогтоол, ХНХСайдын А/161 дугаар тушаал, ЭМСайдын А/463 дугаар тушаал</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1" marR="53071" marT="0" marB="0" anchor="ctr">
                    <a:solidFill>
                      <a:schemeClr val="bg1"/>
                    </a:solidFill>
                  </a:tcPr>
                </a:tc>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2021</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1" marR="53071" marT="0" marB="0" anchor="ctr">
                    <a:solidFill>
                      <a:schemeClr val="bg1"/>
                    </a:solidFill>
                  </a:tcPr>
                </a:tc>
                <a:tc>
                  <a:txBody>
                    <a:bodyPr/>
                    <a:lstStyle/>
                    <a:p>
                      <a:pPr algn="just">
                        <a:lnSpc>
                          <a:spcPct val="100000"/>
                        </a:lnSpc>
                        <a:spcAft>
                          <a:spcPts val="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Эрүүл мэндийн тусламж үйлчилгээ-3,209 хүүхэд</a:t>
                      </a:r>
                      <a:endParaRPr lang="en-US" sz="1000" dirty="0">
                        <a:solidFill>
                          <a:schemeClr val="accent1">
                            <a:lumMod val="50000"/>
                          </a:schemeClr>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сэргээн засах үйлчилгээ- 329 хүүхэд</a:t>
                      </a:r>
                      <a:endParaRPr lang="en-US" sz="1000" dirty="0">
                        <a:solidFill>
                          <a:schemeClr val="accent1">
                            <a:lumMod val="50000"/>
                          </a:schemeClr>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“Ковид-19” халдварын тусгаарлалт-732 хүүхэд</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1" marR="53071" marT="0" marB="0" anchor="ctr">
                    <a:solidFill>
                      <a:schemeClr val="bg1"/>
                    </a:solidFill>
                  </a:tcPr>
                </a:tc>
                <a:extLst>
                  <a:ext uri="{0D108BD9-81ED-4DB2-BD59-A6C34878D82A}">
                    <a16:rowId xmlns:a16="http://schemas.microsoft.com/office/drawing/2014/main" val="1338605713"/>
                  </a:ext>
                </a:extLst>
              </a:tr>
              <a:tr h="1005840">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18</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1" marR="53071" marT="0" marB="0" anchor="ctr">
                    <a:solidFill>
                      <a:schemeClr val="accent2">
                        <a:lumMod val="20000"/>
                        <a:lumOff val="80000"/>
                      </a:schemeClr>
                    </a:solidFill>
                  </a:tcPr>
                </a:tc>
                <a:tc vMerge="1">
                  <a:txBody>
                    <a:bodyPr/>
                    <a:lstStyle/>
                    <a:p>
                      <a:endParaRPr lang="en-US"/>
                    </a:p>
                  </a:txBody>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“Алсын хараа-2050” МУ-ын урт хугацааны хөгжлийн бодлого</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1" marR="53071" marT="0" marB="0" anchor="ctr">
                    <a:solidFill>
                      <a:schemeClr val="bg1"/>
                    </a:solidFill>
                  </a:tcPr>
                </a:tc>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1-р үе шат 2021-2030 он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1" marR="53071" marT="0" marB="0" anchor="ctr">
                    <a:solidFill>
                      <a:schemeClr val="bg1"/>
                    </a:solidFill>
                  </a:tcPr>
                </a:tc>
                <a:tc>
                  <a:txBody>
                    <a:bodyPr/>
                    <a:lstStyle/>
                    <a:p>
                      <a:pPr algn="just">
                        <a:lnSpc>
                          <a:spcPct val="100000"/>
                        </a:lnSpc>
                        <a:spcAft>
                          <a:spcPts val="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167 хөгжлийн бэрхшээлтэй иргэдийг байнгын ажлын байр, 26 дадлагажуулагч нарт дэмжлэг олгож, 48 хөгжлийн бэрхшээлтэй иргэнийг тохирсон ажлын байран дээр нь дадлагажуулсан.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1" marR="53071" marT="0" marB="0" anchor="ctr">
                    <a:solidFill>
                      <a:schemeClr val="bg1"/>
                    </a:solidFill>
                  </a:tcPr>
                </a:tc>
                <a:extLst>
                  <a:ext uri="{0D108BD9-81ED-4DB2-BD59-A6C34878D82A}">
                    <a16:rowId xmlns:a16="http://schemas.microsoft.com/office/drawing/2014/main" val="4259034160"/>
                  </a:ext>
                </a:extLst>
              </a:tr>
              <a:tr h="509451">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19</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1" marR="53071" marT="0" marB="0" anchor="ctr">
                    <a:solidFill>
                      <a:schemeClr val="accent2">
                        <a:lumMod val="20000"/>
                        <a:lumOff val="80000"/>
                      </a:schemeClr>
                    </a:solidFill>
                  </a:tcPr>
                </a:tc>
                <a:tc vMerge="1">
                  <a:txBody>
                    <a:bodyPr/>
                    <a:lstStyle/>
                    <a:p>
                      <a:endParaRPr lang="en-US"/>
                    </a:p>
                  </a:txBody>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МУ-ын Засгийн газрын үйл ажиллагааны хөтөлбөр, Улсын хөгжлийн төлөвлөгөө</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1" marR="53071" marT="0" marB="0">
                    <a:solidFill>
                      <a:schemeClr val="bg1"/>
                    </a:solidFill>
                  </a:tcPr>
                </a:tc>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2022</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1" marR="53071" marT="0" marB="0" anchor="ctr">
                    <a:solidFill>
                      <a:schemeClr val="bg1"/>
                    </a:solidFill>
                  </a:tcPr>
                </a:tc>
                <a:tc>
                  <a:txBody>
                    <a:bodyPr/>
                    <a:lstStyle/>
                    <a:p>
                      <a:pPr algn="just">
                        <a:lnSpc>
                          <a:spcPct val="100000"/>
                        </a:lnSpc>
                        <a:spcAft>
                          <a:spcPts val="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Үндэсний урлагийн хөгжмийн сургалтад  хараагүй 8 иргэнийг хамруулан сургасан.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1" marR="53071" marT="0" marB="0" anchor="ctr">
                    <a:solidFill>
                      <a:schemeClr val="bg1"/>
                    </a:solidFill>
                  </a:tcPr>
                </a:tc>
                <a:extLst>
                  <a:ext uri="{0D108BD9-81ED-4DB2-BD59-A6C34878D82A}">
                    <a16:rowId xmlns:a16="http://schemas.microsoft.com/office/drawing/2014/main" val="1716230672"/>
                  </a:ext>
                </a:extLst>
              </a:tr>
              <a:tr h="969857">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1" marR="53071" marT="0" marB="0" anchor="ctr">
                    <a:solidFill>
                      <a:schemeClr val="accent2">
                        <a:lumMod val="20000"/>
                        <a:lumOff val="80000"/>
                      </a:schemeClr>
                    </a:solidFill>
                  </a:tcPr>
                </a:tc>
                <a:tc vMerge="1">
                  <a:txBody>
                    <a:bodyPr/>
                    <a:lstStyle/>
                    <a:p>
                      <a:endParaRPr lang="en-US"/>
                    </a:p>
                  </a:txBody>
                  <a:tcPr/>
                </a:tc>
                <a:tc>
                  <a:txBody>
                    <a:bodyPr/>
                    <a:lstStyle/>
                    <a:p>
                      <a:pPr algn="just">
                        <a:lnSpc>
                          <a:spcPct val="107000"/>
                        </a:lnSpc>
                        <a:spcAft>
                          <a:spcPts val="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МУЗГ-ын 2019.04.03-ны өдрийн 125 дугаар тогтоол, ХНХС-ын 2019.05.01-ны өдрийн А/161 дугаар тушаал</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1" marR="53071" marT="0" marB="0" anchor="ctr">
                    <a:solidFill>
                      <a:schemeClr val="bg1"/>
                    </a:solidFill>
                  </a:tcPr>
                </a:tc>
                <a:tc>
                  <a:txBody>
                    <a:bodyPr/>
                    <a:lstStyle/>
                    <a:p>
                      <a:pPr algn="ctr">
                        <a:lnSpc>
                          <a:spcPct val="107000"/>
                        </a:lnSpc>
                        <a:spcAft>
                          <a:spcPts val="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2020</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1" marR="53071" marT="0" marB="0" anchor="ctr">
                    <a:solidFill>
                      <a:schemeClr val="bg1"/>
                    </a:solidFill>
                  </a:tcPr>
                </a:tc>
                <a:tc>
                  <a:txBody>
                    <a:bodyPr/>
                    <a:lstStyle/>
                    <a:p>
                      <a:pPr algn="just">
                        <a:lnSpc>
                          <a:spcPct val="100000"/>
                        </a:lnSpc>
                        <a:spcAft>
                          <a:spcPts val="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Амбулаторийн тусламж үйлчилгээ, хэвтүүлэн эмчлэх тусламж үйлчилгээ, өдрөөр үзүүлэх сэргээн засах тусламж үйлчилгээ-5609 иргэн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1" marR="53071" marT="0" marB="0" anchor="ctr">
                    <a:solidFill>
                      <a:schemeClr val="bg1"/>
                    </a:solidFill>
                  </a:tcPr>
                </a:tc>
                <a:extLst>
                  <a:ext uri="{0D108BD9-81ED-4DB2-BD59-A6C34878D82A}">
                    <a16:rowId xmlns:a16="http://schemas.microsoft.com/office/drawing/2014/main" val="3159987077"/>
                  </a:ext>
                </a:extLst>
              </a:tr>
            </a:tbl>
          </a:graphicData>
        </a:graphic>
      </p:graphicFrame>
      <p:grpSp>
        <p:nvGrpSpPr>
          <p:cNvPr id="9" name="Group 8">
            <a:extLst>
              <a:ext uri="{FF2B5EF4-FFF2-40B4-BE49-F238E27FC236}">
                <a16:creationId xmlns:a16="http://schemas.microsoft.com/office/drawing/2014/main" id="{47BF3180-B832-ABDC-625C-B2A3EE16A53E}"/>
              </a:ext>
            </a:extLst>
          </p:cNvPr>
          <p:cNvGrpSpPr/>
          <p:nvPr/>
        </p:nvGrpSpPr>
        <p:grpSpPr>
          <a:xfrm>
            <a:off x="914399" y="757275"/>
            <a:ext cx="952743" cy="651228"/>
            <a:chOff x="11218092" y="3052334"/>
            <a:chExt cx="1891720" cy="1242897"/>
          </a:xfrm>
        </p:grpSpPr>
        <p:sp>
          <p:nvSpPr>
            <p:cNvPr id="10" name="Freeform 18">
              <a:extLst>
                <a:ext uri="{FF2B5EF4-FFF2-40B4-BE49-F238E27FC236}">
                  <a16:creationId xmlns:a16="http://schemas.microsoft.com/office/drawing/2014/main" id="{9A8750A7-A870-11F3-6779-AB784A083B3B}"/>
                </a:ext>
              </a:extLst>
            </p:cNvPr>
            <p:cNvSpPr>
              <a:spLocks noChangeArrowheads="1"/>
            </p:cNvSpPr>
            <p:nvPr/>
          </p:nvSpPr>
          <p:spPr bwMode="auto">
            <a:xfrm>
              <a:off x="11455343" y="4257520"/>
              <a:ext cx="1536630" cy="37711"/>
            </a:xfrm>
            <a:custGeom>
              <a:avLst/>
              <a:gdLst>
                <a:gd name="T0" fmla="*/ 4314 w 4315"/>
                <a:gd name="T1" fmla="*/ 0 h 110"/>
                <a:gd name="T2" fmla="*/ 0 w 4315"/>
                <a:gd name="T3" fmla="*/ 0 h 110"/>
                <a:gd name="T4" fmla="*/ 0 w 4315"/>
                <a:gd name="T5" fmla="*/ 109 h 110"/>
                <a:gd name="T6" fmla="*/ 4314 w 4315"/>
                <a:gd name="T7" fmla="*/ 109 h 110"/>
                <a:gd name="T8" fmla="*/ 4314 w 4315"/>
                <a:gd name="T9" fmla="*/ 0 h 110"/>
              </a:gdLst>
              <a:ahLst/>
              <a:cxnLst>
                <a:cxn ang="0">
                  <a:pos x="T0" y="T1"/>
                </a:cxn>
                <a:cxn ang="0">
                  <a:pos x="T2" y="T3"/>
                </a:cxn>
                <a:cxn ang="0">
                  <a:pos x="T4" y="T5"/>
                </a:cxn>
                <a:cxn ang="0">
                  <a:pos x="T6" y="T7"/>
                </a:cxn>
                <a:cxn ang="0">
                  <a:pos x="T8" y="T9"/>
                </a:cxn>
              </a:cxnLst>
              <a:rect l="0" t="0" r="r" b="b"/>
              <a:pathLst>
                <a:path w="4315" h="110">
                  <a:moveTo>
                    <a:pt x="4314" y="0"/>
                  </a:moveTo>
                  <a:lnTo>
                    <a:pt x="0" y="0"/>
                  </a:lnTo>
                  <a:lnTo>
                    <a:pt x="0" y="109"/>
                  </a:lnTo>
                  <a:lnTo>
                    <a:pt x="4314" y="109"/>
                  </a:lnTo>
                  <a:lnTo>
                    <a:pt x="4314" y="0"/>
                  </a:lnTo>
                </a:path>
              </a:pathLst>
            </a:custGeom>
            <a:solidFill>
              <a:schemeClr val="bg1">
                <a:lumMod val="65000"/>
              </a:schemeClr>
            </a:solidFill>
            <a:ln>
              <a:noFill/>
            </a:ln>
            <a:effectLst/>
          </p:spPr>
          <p:txBody>
            <a:bodyPr wrap="none" anchor="ctr"/>
            <a:lstStyle/>
            <a:p>
              <a:pPr defTabSz="1828617"/>
              <a:endParaRPr lang="en-US" sz="3600">
                <a:solidFill>
                  <a:srgbClr val="445469"/>
                </a:solidFill>
                <a:latin typeface="Lato Light"/>
              </a:endParaRPr>
            </a:p>
          </p:txBody>
        </p:sp>
        <p:sp>
          <p:nvSpPr>
            <p:cNvPr id="11" name="Freeform 19">
              <a:extLst>
                <a:ext uri="{FF2B5EF4-FFF2-40B4-BE49-F238E27FC236}">
                  <a16:creationId xmlns:a16="http://schemas.microsoft.com/office/drawing/2014/main" id="{9A79929C-7EB1-11A0-658B-D83B3B2BC83F}"/>
                </a:ext>
              </a:extLst>
            </p:cNvPr>
            <p:cNvSpPr>
              <a:spLocks noChangeArrowheads="1"/>
            </p:cNvSpPr>
            <p:nvPr/>
          </p:nvSpPr>
          <p:spPr bwMode="auto">
            <a:xfrm>
              <a:off x="12720155" y="3437302"/>
              <a:ext cx="270246" cy="820218"/>
            </a:xfrm>
            <a:custGeom>
              <a:avLst/>
              <a:gdLst>
                <a:gd name="T0" fmla="*/ 762 w 763"/>
                <a:gd name="T1" fmla="*/ 0 h 2305"/>
                <a:gd name="T2" fmla="*/ 0 w 763"/>
                <a:gd name="T3" fmla="*/ 0 h 2305"/>
                <a:gd name="T4" fmla="*/ 0 w 763"/>
                <a:gd name="T5" fmla="*/ 2304 h 2305"/>
                <a:gd name="T6" fmla="*/ 762 w 763"/>
                <a:gd name="T7" fmla="*/ 2304 h 2305"/>
                <a:gd name="T8" fmla="*/ 762 w 763"/>
                <a:gd name="T9" fmla="*/ 0 h 2305"/>
              </a:gdLst>
              <a:ahLst/>
              <a:cxnLst>
                <a:cxn ang="0">
                  <a:pos x="T0" y="T1"/>
                </a:cxn>
                <a:cxn ang="0">
                  <a:pos x="T2" y="T3"/>
                </a:cxn>
                <a:cxn ang="0">
                  <a:pos x="T4" y="T5"/>
                </a:cxn>
                <a:cxn ang="0">
                  <a:pos x="T6" y="T7"/>
                </a:cxn>
                <a:cxn ang="0">
                  <a:pos x="T8" y="T9"/>
                </a:cxn>
              </a:cxnLst>
              <a:rect l="0" t="0" r="r" b="b"/>
              <a:pathLst>
                <a:path w="763" h="2305">
                  <a:moveTo>
                    <a:pt x="762" y="0"/>
                  </a:moveTo>
                  <a:lnTo>
                    <a:pt x="0" y="0"/>
                  </a:lnTo>
                  <a:lnTo>
                    <a:pt x="0" y="2304"/>
                  </a:lnTo>
                  <a:lnTo>
                    <a:pt x="762" y="2304"/>
                  </a:lnTo>
                  <a:lnTo>
                    <a:pt x="762" y="0"/>
                  </a:lnTo>
                </a:path>
              </a:pathLst>
            </a:custGeom>
            <a:solidFill>
              <a:schemeClr val="accent5"/>
            </a:solidFill>
            <a:ln>
              <a:noFill/>
            </a:ln>
            <a:effectLst/>
          </p:spPr>
          <p:txBody>
            <a:bodyPr wrap="none" anchor="ctr"/>
            <a:lstStyle/>
            <a:p>
              <a:pPr defTabSz="1828617"/>
              <a:endParaRPr lang="en-US" sz="3600">
                <a:solidFill>
                  <a:srgbClr val="445469"/>
                </a:solidFill>
                <a:latin typeface="Lato Light"/>
              </a:endParaRPr>
            </a:p>
          </p:txBody>
        </p:sp>
        <p:sp>
          <p:nvSpPr>
            <p:cNvPr id="12" name="Freeform 20">
              <a:extLst>
                <a:ext uri="{FF2B5EF4-FFF2-40B4-BE49-F238E27FC236}">
                  <a16:creationId xmlns:a16="http://schemas.microsoft.com/office/drawing/2014/main" id="{96906021-86C5-139C-CB98-A36FA9624D05}"/>
                </a:ext>
              </a:extLst>
            </p:cNvPr>
            <p:cNvSpPr>
              <a:spLocks noChangeArrowheads="1"/>
            </p:cNvSpPr>
            <p:nvPr/>
          </p:nvSpPr>
          <p:spPr bwMode="auto">
            <a:xfrm>
              <a:off x="12402774" y="3746848"/>
              <a:ext cx="270246" cy="509101"/>
            </a:xfrm>
            <a:custGeom>
              <a:avLst/>
              <a:gdLst>
                <a:gd name="T0" fmla="*/ 760 w 761"/>
                <a:gd name="T1" fmla="*/ 0 h 1435"/>
                <a:gd name="T2" fmla="*/ 0 w 761"/>
                <a:gd name="T3" fmla="*/ 0 h 1435"/>
                <a:gd name="T4" fmla="*/ 0 w 761"/>
                <a:gd name="T5" fmla="*/ 1434 h 1435"/>
                <a:gd name="T6" fmla="*/ 760 w 761"/>
                <a:gd name="T7" fmla="*/ 1434 h 1435"/>
                <a:gd name="T8" fmla="*/ 760 w 761"/>
                <a:gd name="T9" fmla="*/ 0 h 1435"/>
              </a:gdLst>
              <a:ahLst/>
              <a:cxnLst>
                <a:cxn ang="0">
                  <a:pos x="T0" y="T1"/>
                </a:cxn>
                <a:cxn ang="0">
                  <a:pos x="T2" y="T3"/>
                </a:cxn>
                <a:cxn ang="0">
                  <a:pos x="T4" y="T5"/>
                </a:cxn>
                <a:cxn ang="0">
                  <a:pos x="T6" y="T7"/>
                </a:cxn>
                <a:cxn ang="0">
                  <a:pos x="T8" y="T9"/>
                </a:cxn>
              </a:cxnLst>
              <a:rect l="0" t="0" r="r" b="b"/>
              <a:pathLst>
                <a:path w="761" h="1435">
                  <a:moveTo>
                    <a:pt x="760" y="0"/>
                  </a:moveTo>
                  <a:lnTo>
                    <a:pt x="0" y="0"/>
                  </a:lnTo>
                  <a:lnTo>
                    <a:pt x="0" y="1434"/>
                  </a:lnTo>
                  <a:lnTo>
                    <a:pt x="760" y="1434"/>
                  </a:lnTo>
                  <a:lnTo>
                    <a:pt x="760" y="0"/>
                  </a:lnTo>
                </a:path>
              </a:pathLst>
            </a:custGeom>
            <a:solidFill>
              <a:schemeClr val="accent4"/>
            </a:solidFill>
            <a:ln>
              <a:noFill/>
            </a:ln>
            <a:effectLst/>
          </p:spPr>
          <p:txBody>
            <a:bodyPr wrap="none" anchor="ctr"/>
            <a:lstStyle/>
            <a:p>
              <a:pPr defTabSz="1828617"/>
              <a:endParaRPr lang="en-US" sz="3600">
                <a:solidFill>
                  <a:srgbClr val="445469"/>
                </a:solidFill>
                <a:latin typeface="Lato Light"/>
              </a:endParaRPr>
            </a:p>
          </p:txBody>
        </p:sp>
        <p:sp>
          <p:nvSpPr>
            <p:cNvPr id="13" name="Freeform 21">
              <a:extLst>
                <a:ext uri="{FF2B5EF4-FFF2-40B4-BE49-F238E27FC236}">
                  <a16:creationId xmlns:a16="http://schemas.microsoft.com/office/drawing/2014/main" id="{4EC823B2-C096-879A-DA5F-7F1AEAB068C2}"/>
                </a:ext>
              </a:extLst>
            </p:cNvPr>
            <p:cNvSpPr>
              <a:spLocks noChangeArrowheads="1"/>
            </p:cNvSpPr>
            <p:nvPr/>
          </p:nvSpPr>
          <p:spPr bwMode="auto">
            <a:xfrm>
              <a:off x="12085392" y="3919690"/>
              <a:ext cx="273388" cy="337829"/>
            </a:xfrm>
            <a:custGeom>
              <a:avLst/>
              <a:gdLst>
                <a:gd name="T0" fmla="*/ 772 w 773"/>
                <a:gd name="T1" fmla="*/ 0 h 951"/>
                <a:gd name="T2" fmla="*/ 0 w 773"/>
                <a:gd name="T3" fmla="*/ 0 h 951"/>
                <a:gd name="T4" fmla="*/ 0 w 773"/>
                <a:gd name="T5" fmla="*/ 950 h 951"/>
                <a:gd name="T6" fmla="*/ 772 w 773"/>
                <a:gd name="T7" fmla="*/ 950 h 951"/>
                <a:gd name="T8" fmla="*/ 772 w 773"/>
                <a:gd name="T9" fmla="*/ 0 h 951"/>
              </a:gdLst>
              <a:ahLst/>
              <a:cxnLst>
                <a:cxn ang="0">
                  <a:pos x="T0" y="T1"/>
                </a:cxn>
                <a:cxn ang="0">
                  <a:pos x="T2" y="T3"/>
                </a:cxn>
                <a:cxn ang="0">
                  <a:pos x="T4" y="T5"/>
                </a:cxn>
                <a:cxn ang="0">
                  <a:pos x="T6" y="T7"/>
                </a:cxn>
                <a:cxn ang="0">
                  <a:pos x="T8" y="T9"/>
                </a:cxn>
              </a:cxnLst>
              <a:rect l="0" t="0" r="r" b="b"/>
              <a:pathLst>
                <a:path w="773" h="951">
                  <a:moveTo>
                    <a:pt x="772" y="0"/>
                  </a:moveTo>
                  <a:lnTo>
                    <a:pt x="0" y="0"/>
                  </a:lnTo>
                  <a:lnTo>
                    <a:pt x="0" y="950"/>
                  </a:lnTo>
                  <a:lnTo>
                    <a:pt x="772" y="950"/>
                  </a:lnTo>
                  <a:lnTo>
                    <a:pt x="772" y="0"/>
                  </a:lnTo>
                </a:path>
              </a:pathLst>
            </a:custGeom>
            <a:solidFill>
              <a:schemeClr val="accent3"/>
            </a:solidFill>
            <a:ln>
              <a:noFill/>
            </a:ln>
            <a:effectLst/>
          </p:spPr>
          <p:txBody>
            <a:bodyPr wrap="none" anchor="ctr"/>
            <a:lstStyle/>
            <a:p>
              <a:pPr defTabSz="1828617"/>
              <a:endParaRPr lang="en-US" sz="3600">
                <a:solidFill>
                  <a:srgbClr val="445469"/>
                </a:solidFill>
                <a:latin typeface="Lato Light"/>
              </a:endParaRPr>
            </a:p>
          </p:txBody>
        </p:sp>
        <p:sp>
          <p:nvSpPr>
            <p:cNvPr id="14" name="Freeform 22">
              <a:extLst>
                <a:ext uri="{FF2B5EF4-FFF2-40B4-BE49-F238E27FC236}">
                  <a16:creationId xmlns:a16="http://schemas.microsoft.com/office/drawing/2014/main" id="{BA1E3FBC-61A9-5665-B634-B09899F20379}"/>
                </a:ext>
              </a:extLst>
            </p:cNvPr>
            <p:cNvSpPr>
              <a:spLocks noChangeArrowheads="1"/>
            </p:cNvSpPr>
            <p:nvPr/>
          </p:nvSpPr>
          <p:spPr bwMode="auto">
            <a:xfrm>
              <a:off x="11772724" y="3760989"/>
              <a:ext cx="270246" cy="494959"/>
            </a:xfrm>
            <a:custGeom>
              <a:avLst/>
              <a:gdLst>
                <a:gd name="T0" fmla="*/ 762 w 763"/>
                <a:gd name="T1" fmla="*/ 0 h 1395"/>
                <a:gd name="T2" fmla="*/ 0 w 763"/>
                <a:gd name="T3" fmla="*/ 0 h 1395"/>
                <a:gd name="T4" fmla="*/ 0 w 763"/>
                <a:gd name="T5" fmla="*/ 1394 h 1395"/>
                <a:gd name="T6" fmla="*/ 762 w 763"/>
                <a:gd name="T7" fmla="*/ 1394 h 1395"/>
                <a:gd name="T8" fmla="*/ 762 w 763"/>
                <a:gd name="T9" fmla="*/ 0 h 1395"/>
              </a:gdLst>
              <a:ahLst/>
              <a:cxnLst>
                <a:cxn ang="0">
                  <a:pos x="T0" y="T1"/>
                </a:cxn>
                <a:cxn ang="0">
                  <a:pos x="T2" y="T3"/>
                </a:cxn>
                <a:cxn ang="0">
                  <a:pos x="T4" y="T5"/>
                </a:cxn>
                <a:cxn ang="0">
                  <a:pos x="T6" y="T7"/>
                </a:cxn>
                <a:cxn ang="0">
                  <a:pos x="T8" y="T9"/>
                </a:cxn>
              </a:cxnLst>
              <a:rect l="0" t="0" r="r" b="b"/>
              <a:pathLst>
                <a:path w="763" h="1395">
                  <a:moveTo>
                    <a:pt x="762" y="0"/>
                  </a:moveTo>
                  <a:lnTo>
                    <a:pt x="0" y="0"/>
                  </a:lnTo>
                  <a:lnTo>
                    <a:pt x="0" y="1394"/>
                  </a:lnTo>
                  <a:lnTo>
                    <a:pt x="762" y="1394"/>
                  </a:lnTo>
                  <a:lnTo>
                    <a:pt x="762" y="0"/>
                  </a:lnTo>
                </a:path>
              </a:pathLst>
            </a:custGeom>
            <a:solidFill>
              <a:schemeClr val="accent2"/>
            </a:solidFill>
            <a:ln>
              <a:noFill/>
            </a:ln>
            <a:effectLst/>
          </p:spPr>
          <p:txBody>
            <a:bodyPr wrap="none" anchor="ctr"/>
            <a:lstStyle/>
            <a:p>
              <a:pPr defTabSz="1828617"/>
              <a:endParaRPr lang="en-US" sz="3600">
                <a:solidFill>
                  <a:srgbClr val="445469"/>
                </a:solidFill>
                <a:latin typeface="Lato Light"/>
              </a:endParaRPr>
            </a:p>
          </p:txBody>
        </p:sp>
        <p:sp>
          <p:nvSpPr>
            <p:cNvPr id="15" name="Freeform 23">
              <a:extLst>
                <a:ext uri="{FF2B5EF4-FFF2-40B4-BE49-F238E27FC236}">
                  <a16:creationId xmlns:a16="http://schemas.microsoft.com/office/drawing/2014/main" id="{A9948FEB-BD1A-27D1-D1D4-87CFF7ADD71D}"/>
                </a:ext>
              </a:extLst>
            </p:cNvPr>
            <p:cNvSpPr>
              <a:spLocks noChangeArrowheads="1"/>
            </p:cNvSpPr>
            <p:nvPr/>
          </p:nvSpPr>
          <p:spPr bwMode="auto">
            <a:xfrm>
              <a:off x="11455343" y="3900835"/>
              <a:ext cx="273388" cy="355113"/>
            </a:xfrm>
            <a:custGeom>
              <a:avLst/>
              <a:gdLst>
                <a:gd name="T0" fmla="*/ 772 w 773"/>
                <a:gd name="T1" fmla="*/ 0 h 1000"/>
                <a:gd name="T2" fmla="*/ 0 w 773"/>
                <a:gd name="T3" fmla="*/ 0 h 1000"/>
                <a:gd name="T4" fmla="*/ 0 w 773"/>
                <a:gd name="T5" fmla="*/ 999 h 1000"/>
                <a:gd name="T6" fmla="*/ 772 w 773"/>
                <a:gd name="T7" fmla="*/ 999 h 1000"/>
                <a:gd name="T8" fmla="*/ 772 w 773"/>
                <a:gd name="T9" fmla="*/ 0 h 1000"/>
              </a:gdLst>
              <a:ahLst/>
              <a:cxnLst>
                <a:cxn ang="0">
                  <a:pos x="T0" y="T1"/>
                </a:cxn>
                <a:cxn ang="0">
                  <a:pos x="T2" y="T3"/>
                </a:cxn>
                <a:cxn ang="0">
                  <a:pos x="T4" y="T5"/>
                </a:cxn>
                <a:cxn ang="0">
                  <a:pos x="T6" y="T7"/>
                </a:cxn>
                <a:cxn ang="0">
                  <a:pos x="T8" y="T9"/>
                </a:cxn>
              </a:cxnLst>
              <a:rect l="0" t="0" r="r" b="b"/>
              <a:pathLst>
                <a:path w="773" h="1000">
                  <a:moveTo>
                    <a:pt x="772" y="0"/>
                  </a:moveTo>
                  <a:lnTo>
                    <a:pt x="0" y="0"/>
                  </a:lnTo>
                  <a:lnTo>
                    <a:pt x="0" y="999"/>
                  </a:lnTo>
                  <a:lnTo>
                    <a:pt x="772" y="999"/>
                  </a:lnTo>
                  <a:lnTo>
                    <a:pt x="772" y="0"/>
                  </a:lnTo>
                </a:path>
              </a:pathLst>
            </a:custGeom>
            <a:solidFill>
              <a:schemeClr val="accent1"/>
            </a:solidFill>
            <a:ln>
              <a:noFill/>
            </a:ln>
            <a:effectLst/>
          </p:spPr>
          <p:txBody>
            <a:bodyPr wrap="none" anchor="ctr"/>
            <a:lstStyle/>
            <a:p>
              <a:pPr defTabSz="1828617"/>
              <a:endParaRPr lang="en-US" sz="3600">
                <a:solidFill>
                  <a:srgbClr val="445469"/>
                </a:solidFill>
                <a:latin typeface="Lato Light"/>
              </a:endParaRPr>
            </a:p>
          </p:txBody>
        </p:sp>
        <p:sp>
          <p:nvSpPr>
            <p:cNvPr id="16" name="Freeform 24">
              <a:extLst>
                <a:ext uri="{FF2B5EF4-FFF2-40B4-BE49-F238E27FC236}">
                  <a16:creationId xmlns:a16="http://schemas.microsoft.com/office/drawing/2014/main" id="{F0F0F82E-E75B-4EA2-94DA-9F427F1AD146}"/>
                </a:ext>
              </a:extLst>
            </p:cNvPr>
            <p:cNvSpPr>
              <a:spLocks noChangeArrowheads="1"/>
            </p:cNvSpPr>
            <p:nvPr/>
          </p:nvSpPr>
          <p:spPr bwMode="auto">
            <a:xfrm>
              <a:off x="11218092" y="3792415"/>
              <a:ext cx="147692" cy="142988"/>
            </a:xfrm>
            <a:custGeom>
              <a:avLst/>
              <a:gdLst>
                <a:gd name="T0" fmla="*/ 209 w 417"/>
                <a:gd name="T1" fmla="*/ 0 h 407"/>
                <a:gd name="T2" fmla="*/ 209 w 417"/>
                <a:gd name="T3" fmla="*/ 0 h 407"/>
                <a:gd name="T4" fmla="*/ 416 w 417"/>
                <a:gd name="T5" fmla="*/ 208 h 407"/>
                <a:gd name="T6" fmla="*/ 209 w 417"/>
                <a:gd name="T7" fmla="*/ 406 h 407"/>
                <a:gd name="T8" fmla="*/ 0 w 417"/>
                <a:gd name="T9" fmla="*/ 208 h 407"/>
                <a:gd name="T10" fmla="*/ 209 w 417"/>
                <a:gd name="T11" fmla="*/ 0 h 407"/>
              </a:gdLst>
              <a:ahLst/>
              <a:cxnLst>
                <a:cxn ang="0">
                  <a:pos x="T0" y="T1"/>
                </a:cxn>
                <a:cxn ang="0">
                  <a:pos x="T2" y="T3"/>
                </a:cxn>
                <a:cxn ang="0">
                  <a:pos x="T4" y="T5"/>
                </a:cxn>
                <a:cxn ang="0">
                  <a:pos x="T6" y="T7"/>
                </a:cxn>
                <a:cxn ang="0">
                  <a:pos x="T8" y="T9"/>
                </a:cxn>
                <a:cxn ang="0">
                  <a:pos x="T10" y="T11"/>
                </a:cxn>
              </a:cxnLst>
              <a:rect l="0" t="0" r="r" b="b"/>
              <a:pathLst>
                <a:path w="417" h="407">
                  <a:moveTo>
                    <a:pt x="209" y="0"/>
                  </a:moveTo>
                  <a:lnTo>
                    <a:pt x="209" y="0"/>
                  </a:lnTo>
                  <a:cubicBezTo>
                    <a:pt x="326" y="0"/>
                    <a:pt x="416" y="89"/>
                    <a:pt x="416" y="208"/>
                  </a:cubicBezTo>
                  <a:cubicBezTo>
                    <a:pt x="416" y="317"/>
                    <a:pt x="326" y="406"/>
                    <a:pt x="209" y="406"/>
                  </a:cubicBezTo>
                  <a:cubicBezTo>
                    <a:pt x="99" y="406"/>
                    <a:pt x="0" y="317"/>
                    <a:pt x="0" y="208"/>
                  </a:cubicBezTo>
                  <a:cubicBezTo>
                    <a:pt x="0" y="89"/>
                    <a:pt x="99" y="0"/>
                    <a:pt x="209" y="0"/>
                  </a:cubicBezTo>
                </a:path>
              </a:pathLst>
            </a:custGeom>
            <a:solidFill>
              <a:schemeClr val="bg1">
                <a:lumMod val="75000"/>
              </a:schemeClr>
            </a:solidFill>
            <a:ln>
              <a:noFill/>
            </a:ln>
            <a:effectLst/>
          </p:spPr>
          <p:txBody>
            <a:bodyPr wrap="none" anchor="ctr"/>
            <a:lstStyle/>
            <a:p>
              <a:pPr defTabSz="1828617"/>
              <a:endParaRPr lang="en-US" sz="3600">
                <a:solidFill>
                  <a:srgbClr val="445469"/>
                </a:solidFill>
                <a:latin typeface="Lato Light"/>
              </a:endParaRPr>
            </a:p>
          </p:txBody>
        </p:sp>
        <p:sp>
          <p:nvSpPr>
            <p:cNvPr id="17" name="Freeform 25">
              <a:extLst>
                <a:ext uri="{FF2B5EF4-FFF2-40B4-BE49-F238E27FC236}">
                  <a16:creationId xmlns:a16="http://schemas.microsoft.com/office/drawing/2014/main" id="{71D26CCF-9580-22CA-4ABC-7E7B5DCF285B}"/>
                </a:ext>
              </a:extLst>
            </p:cNvPr>
            <p:cNvSpPr>
              <a:spLocks noChangeArrowheads="1"/>
            </p:cNvSpPr>
            <p:nvPr/>
          </p:nvSpPr>
          <p:spPr bwMode="auto">
            <a:xfrm>
              <a:off x="12918126" y="3052334"/>
              <a:ext cx="191686" cy="182271"/>
            </a:xfrm>
            <a:custGeom>
              <a:avLst/>
              <a:gdLst>
                <a:gd name="T0" fmla="*/ 543 w 544"/>
                <a:gd name="T1" fmla="*/ 0 h 516"/>
                <a:gd name="T2" fmla="*/ 0 w 544"/>
                <a:gd name="T3" fmla="*/ 10 h 516"/>
                <a:gd name="T4" fmla="*/ 188 w 544"/>
                <a:gd name="T5" fmla="*/ 267 h 516"/>
                <a:gd name="T6" fmla="*/ 376 w 544"/>
                <a:gd name="T7" fmla="*/ 515 h 516"/>
                <a:gd name="T8" fmla="*/ 543 w 544"/>
                <a:gd name="T9" fmla="*/ 0 h 516"/>
              </a:gdLst>
              <a:ahLst/>
              <a:cxnLst>
                <a:cxn ang="0">
                  <a:pos x="T0" y="T1"/>
                </a:cxn>
                <a:cxn ang="0">
                  <a:pos x="T2" y="T3"/>
                </a:cxn>
                <a:cxn ang="0">
                  <a:pos x="T4" y="T5"/>
                </a:cxn>
                <a:cxn ang="0">
                  <a:pos x="T6" y="T7"/>
                </a:cxn>
                <a:cxn ang="0">
                  <a:pos x="T8" y="T9"/>
                </a:cxn>
              </a:cxnLst>
              <a:rect l="0" t="0" r="r" b="b"/>
              <a:pathLst>
                <a:path w="544" h="516">
                  <a:moveTo>
                    <a:pt x="543" y="0"/>
                  </a:moveTo>
                  <a:lnTo>
                    <a:pt x="0" y="10"/>
                  </a:lnTo>
                  <a:lnTo>
                    <a:pt x="188" y="267"/>
                  </a:lnTo>
                  <a:lnTo>
                    <a:pt x="376" y="515"/>
                  </a:lnTo>
                  <a:lnTo>
                    <a:pt x="543" y="0"/>
                  </a:lnTo>
                </a:path>
              </a:pathLst>
            </a:custGeom>
            <a:solidFill>
              <a:schemeClr val="bg1">
                <a:lumMod val="75000"/>
              </a:schemeClr>
            </a:solidFill>
            <a:ln>
              <a:noFill/>
            </a:ln>
            <a:effectLst/>
          </p:spPr>
          <p:txBody>
            <a:bodyPr wrap="none" anchor="ctr"/>
            <a:lstStyle/>
            <a:p>
              <a:pPr defTabSz="1828617"/>
              <a:endParaRPr lang="en-US" sz="3600">
                <a:solidFill>
                  <a:srgbClr val="445469"/>
                </a:solidFill>
                <a:latin typeface="Lato Light"/>
              </a:endParaRPr>
            </a:p>
          </p:txBody>
        </p:sp>
        <p:sp>
          <p:nvSpPr>
            <p:cNvPr id="18" name="Freeform 26">
              <a:extLst>
                <a:ext uri="{FF2B5EF4-FFF2-40B4-BE49-F238E27FC236}">
                  <a16:creationId xmlns:a16="http://schemas.microsoft.com/office/drawing/2014/main" id="{86648E2D-E578-E503-3E1F-3A290AEB2B80}"/>
                </a:ext>
              </a:extLst>
            </p:cNvPr>
            <p:cNvSpPr>
              <a:spLocks noChangeArrowheads="1"/>
            </p:cNvSpPr>
            <p:nvPr/>
          </p:nvSpPr>
          <p:spPr bwMode="auto">
            <a:xfrm>
              <a:off x="11361071" y="3143469"/>
              <a:ext cx="1605762" cy="678801"/>
            </a:xfrm>
            <a:custGeom>
              <a:avLst/>
              <a:gdLst>
                <a:gd name="T0" fmla="*/ 0 w 4511"/>
                <a:gd name="T1" fmla="*/ 1801 h 1910"/>
                <a:gd name="T2" fmla="*/ 0 w 4511"/>
                <a:gd name="T3" fmla="*/ 1801 h 1910"/>
                <a:gd name="T4" fmla="*/ 1552 w 4511"/>
                <a:gd name="T5" fmla="*/ 653 h 1910"/>
                <a:gd name="T6" fmla="*/ 1601 w 4511"/>
                <a:gd name="T7" fmla="*/ 613 h 1910"/>
                <a:gd name="T8" fmla="*/ 1641 w 4511"/>
                <a:gd name="T9" fmla="*/ 663 h 1910"/>
                <a:gd name="T10" fmla="*/ 2373 w 4511"/>
                <a:gd name="T11" fmla="*/ 1533 h 1910"/>
                <a:gd name="T12" fmla="*/ 4431 w 4511"/>
                <a:gd name="T13" fmla="*/ 0 h 1910"/>
                <a:gd name="T14" fmla="*/ 4480 w 4511"/>
                <a:gd name="T15" fmla="*/ 60 h 1910"/>
                <a:gd name="T16" fmla="*/ 4510 w 4511"/>
                <a:gd name="T17" fmla="*/ 98 h 1910"/>
                <a:gd name="T18" fmla="*/ 2402 w 4511"/>
                <a:gd name="T19" fmla="*/ 1671 h 1910"/>
                <a:gd name="T20" fmla="*/ 2354 w 4511"/>
                <a:gd name="T21" fmla="*/ 1711 h 1910"/>
                <a:gd name="T22" fmla="*/ 2314 w 4511"/>
                <a:gd name="T23" fmla="*/ 1661 h 1910"/>
                <a:gd name="T24" fmla="*/ 1582 w 4511"/>
                <a:gd name="T25" fmla="*/ 791 h 1910"/>
                <a:gd name="T26" fmla="*/ 79 w 4511"/>
                <a:gd name="T27" fmla="*/ 1909 h 1910"/>
                <a:gd name="T28" fmla="*/ 0 w 4511"/>
                <a:gd name="T29" fmla="*/ 1801 h 1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11" h="1910">
                  <a:moveTo>
                    <a:pt x="0" y="1801"/>
                  </a:moveTo>
                  <a:lnTo>
                    <a:pt x="0" y="1801"/>
                  </a:lnTo>
                  <a:cubicBezTo>
                    <a:pt x="1552" y="653"/>
                    <a:pt x="1552" y="653"/>
                    <a:pt x="1552" y="653"/>
                  </a:cubicBezTo>
                  <a:cubicBezTo>
                    <a:pt x="1601" y="613"/>
                    <a:pt x="1601" y="613"/>
                    <a:pt x="1601" y="613"/>
                  </a:cubicBezTo>
                  <a:cubicBezTo>
                    <a:pt x="1641" y="663"/>
                    <a:pt x="1641" y="663"/>
                    <a:pt x="1641" y="663"/>
                  </a:cubicBezTo>
                  <a:cubicBezTo>
                    <a:pt x="2373" y="1533"/>
                    <a:pt x="2373" y="1533"/>
                    <a:pt x="2373" y="1533"/>
                  </a:cubicBezTo>
                  <a:cubicBezTo>
                    <a:pt x="4431" y="0"/>
                    <a:pt x="4431" y="0"/>
                    <a:pt x="4431" y="0"/>
                  </a:cubicBezTo>
                  <a:cubicBezTo>
                    <a:pt x="4480" y="60"/>
                    <a:pt x="4480" y="60"/>
                    <a:pt x="4480" y="60"/>
                  </a:cubicBezTo>
                  <a:cubicBezTo>
                    <a:pt x="4510" y="98"/>
                    <a:pt x="4510" y="98"/>
                    <a:pt x="4510" y="98"/>
                  </a:cubicBezTo>
                  <a:cubicBezTo>
                    <a:pt x="2402" y="1671"/>
                    <a:pt x="2402" y="1671"/>
                    <a:pt x="2402" y="1671"/>
                  </a:cubicBezTo>
                  <a:cubicBezTo>
                    <a:pt x="2354" y="1711"/>
                    <a:pt x="2354" y="1711"/>
                    <a:pt x="2354" y="1711"/>
                  </a:cubicBezTo>
                  <a:cubicBezTo>
                    <a:pt x="2314" y="1661"/>
                    <a:pt x="2314" y="1661"/>
                    <a:pt x="2314" y="1661"/>
                  </a:cubicBezTo>
                  <a:cubicBezTo>
                    <a:pt x="1582" y="791"/>
                    <a:pt x="1582" y="791"/>
                    <a:pt x="1582" y="791"/>
                  </a:cubicBezTo>
                  <a:cubicBezTo>
                    <a:pt x="79" y="1909"/>
                    <a:pt x="79" y="1909"/>
                    <a:pt x="79" y="1909"/>
                  </a:cubicBezTo>
                  <a:cubicBezTo>
                    <a:pt x="58" y="1870"/>
                    <a:pt x="29" y="1830"/>
                    <a:pt x="0" y="1801"/>
                  </a:cubicBezTo>
                </a:path>
              </a:pathLst>
            </a:custGeom>
            <a:solidFill>
              <a:schemeClr val="bg1">
                <a:lumMod val="50000"/>
              </a:schemeClr>
            </a:solidFill>
            <a:ln>
              <a:noFill/>
            </a:ln>
            <a:effectLst/>
          </p:spPr>
          <p:txBody>
            <a:bodyPr wrap="none" anchor="ctr"/>
            <a:lstStyle/>
            <a:p>
              <a:pPr defTabSz="1828617"/>
              <a:endParaRPr lang="en-US" sz="3600" dirty="0">
                <a:solidFill>
                  <a:srgbClr val="445469"/>
                </a:solidFill>
                <a:latin typeface="Lato Light"/>
              </a:endParaRPr>
            </a:p>
          </p:txBody>
        </p:sp>
      </p:grpSp>
      <p:sp>
        <p:nvSpPr>
          <p:cNvPr id="2" name="Rectangle 1">
            <a:extLst>
              <a:ext uri="{FF2B5EF4-FFF2-40B4-BE49-F238E27FC236}">
                <a16:creationId xmlns:a16="http://schemas.microsoft.com/office/drawing/2014/main" id="{DB406152-9003-6D48-CDB8-39EB902423A8}"/>
              </a:ext>
            </a:extLst>
          </p:cNvPr>
          <p:cNvSpPr/>
          <p:nvPr/>
        </p:nvSpPr>
        <p:spPr>
          <a:xfrm>
            <a:off x="6270598" y="9227576"/>
            <a:ext cx="387829" cy="276999"/>
          </a:xfrm>
          <a:prstGeom prst="rect">
            <a:avLst/>
          </a:prstGeom>
        </p:spPr>
        <p:txBody>
          <a:bodyPr wrap="square">
            <a:spAutoFit/>
          </a:bodyPr>
          <a:lstStyle/>
          <a:p>
            <a:pPr algn="ctr" fontAlgn="ctr"/>
            <a:r>
              <a:rPr lang="en-US" sz="1200" b="1" dirty="0">
                <a:solidFill>
                  <a:schemeClr val="accent1">
                    <a:lumMod val="75000"/>
                  </a:schemeClr>
                </a:solidFill>
                <a:latin typeface="Times New Roman" panose="02020603050405020304" pitchFamily="18" charset="0"/>
                <a:cs typeface="Times New Roman" panose="02020603050405020304" pitchFamily="18" charset="0"/>
              </a:rPr>
              <a:t>17</a:t>
            </a:r>
            <a:endParaRPr lang="mn-MN" sz="1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0" name="Freeform 27">
            <a:extLst>
              <a:ext uri="{FF2B5EF4-FFF2-40B4-BE49-F238E27FC236}">
                <a16:creationId xmlns:a16="http://schemas.microsoft.com/office/drawing/2014/main" id="{6E6AAC66-45A0-CA14-27FD-F8A5DB34B11E}"/>
              </a:ext>
            </a:extLst>
          </p:cNvPr>
          <p:cNvSpPr>
            <a:spLocks/>
          </p:cNvSpPr>
          <p:nvPr/>
        </p:nvSpPr>
        <p:spPr bwMode="auto">
          <a:xfrm>
            <a:off x="0" y="9076753"/>
            <a:ext cx="6846682" cy="855645"/>
          </a:xfrm>
          <a:custGeom>
            <a:avLst/>
            <a:gdLst>
              <a:gd name="T0" fmla="*/ 1695232 w 451"/>
              <a:gd name="T1" fmla="*/ 0 h 141"/>
              <a:gd name="T2" fmla="*/ 1522708 w 451"/>
              <a:gd name="T3" fmla="*/ 496381 h 141"/>
              <a:gd name="T4" fmla="*/ 1357686 w 451"/>
              <a:gd name="T5" fmla="*/ 676883 h 141"/>
              <a:gd name="T6" fmla="*/ 1185162 w 451"/>
              <a:gd name="T7" fmla="*/ 338441 h 141"/>
              <a:gd name="T8" fmla="*/ 1012639 w 451"/>
              <a:gd name="T9" fmla="*/ 361004 h 141"/>
              <a:gd name="T10" fmla="*/ 847616 w 451"/>
              <a:gd name="T11" fmla="*/ 744571 h 141"/>
              <a:gd name="T12" fmla="*/ 675092 w 451"/>
              <a:gd name="T13" fmla="*/ 496381 h 141"/>
              <a:gd name="T14" fmla="*/ 510070 w 451"/>
              <a:gd name="T15" fmla="*/ 383567 h 141"/>
              <a:gd name="T16" fmla="*/ 337546 w 451"/>
              <a:gd name="T17" fmla="*/ 533985 h 141"/>
              <a:gd name="T18" fmla="*/ 172524 w 451"/>
              <a:gd name="T19" fmla="*/ 541506 h 141"/>
              <a:gd name="T20" fmla="*/ 0 w 451"/>
              <a:gd name="T21" fmla="*/ 639278 h 141"/>
              <a:gd name="T22" fmla="*/ 0 w 451"/>
              <a:gd name="T23" fmla="*/ 1060450 h 141"/>
              <a:gd name="T24" fmla="*/ 3382963 w 451"/>
              <a:gd name="T25" fmla="*/ 1060450 h 141"/>
              <a:gd name="T26" fmla="*/ 3382963 w 451"/>
              <a:gd name="T27" fmla="*/ 616716 h 141"/>
              <a:gd name="T28" fmla="*/ 3217940 w 451"/>
              <a:gd name="T29" fmla="*/ 616716 h 141"/>
              <a:gd name="T30" fmla="*/ 3045417 w 451"/>
              <a:gd name="T31" fmla="*/ 278274 h 141"/>
              <a:gd name="T32" fmla="*/ 2872893 w 451"/>
              <a:gd name="T33" fmla="*/ 488860 h 141"/>
              <a:gd name="T34" fmla="*/ 2707871 w 451"/>
              <a:gd name="T35" fmla="*/ 541506 h 141"/>
              <a:gd name="T36" fmla="*/ 2535347 w 451"/>
              <a:gd name="T37" fmla="*/ 127856 h 141"/>
              <a:gd name="T38" fmla="*/ 2370324 w 451"/>
              <a:gd name="T39" fmla="*/ 488860 h 141"/>
              <a:gd name="T40" fmla="*/ 2197801 w 451"/>
              <a:gd name="T41" fmla="*/ 443734 h 141"/>
              <a:gd name="T42" fmla="*/ 2032778 w 451"/>
              <a:gd name="T43" fmla="*/ 233149 h 141"/>
              <a:gd name="T44" fmla="*/ 1860255 w 451"/>
              <a:gd name="T45" fmla="*/ 315879 h 141"/>
              <a:gd name="T46" fmla="*/ 1695232 w 451"/>
              <a:gd name="T47" fmla="*/ 0 h 1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51" h="141">
                <a:moveTo>
                  <a:pt x="226" y="0"/>
                </a:moveTo>
                <a:cubicBezTo>
                  <a:pt x="214" y="0"/>
                  <a:pt x="214" y="66"/>
                  <a:pt x="203" y="66"/>
                </a:cubicBezTo>
                <a:cubicBezTo>
                  <a:pt x="192" y="66"/>
                  <a:pt x="192" y="90"/>
                  <a:pt x="181" y="90"/>
                </a:cubicBezTo>
                <a:cubicBezTo>
                  <a:pt x="169" y="90"/>
                  <a:pt x="169" y="45"/>
                  <a:pt x="158" y="45"/>
                </a:cubicBezTo>
                <a:cubicBezTo>
                  <a:pt x="147" y="45"/>
                  <a:pt x="147" y="48"/>
                  <a:pt x="135" y="48"/>
                </a:cubicBezTo>
                <a:cubicBezTo>
                  <a:pt x="124" y="48"/>
                  <a:pt x="124" y="99"/>
                  <a:pt x="113" y="99"/>
                </a:cubicBezTo>
                <a:cubicBezTo>
                  <a:pt x="102" y="99"/>
                  <a:pt x="102" y="66"/>
                  <a:pt x="90" y="66"/>
                </a:cubicBezTo>
                <a:cubicBezTo>
                  <a:pt x="79" y="66"/>
                  <a:pt x="79" y="51"/>
                  <a:pt x="68" y="51"/>
                </a:cubicBezTo>
                <a:cubicBezTo>
                  <a:pt x="57" y="51"/>
                  <a:pt x="57" y="71"/>
                  <a:pt x="45" y="71"/>
                </a:cubicBezTo>
                <a:cubicBezTo>
                  <a:pt x="34" y="71"/>
                  <a:pt x="34" y="72"/>
                  <a:pt x="23" y="72"/>
                </a:cubicBezTo>
                <a:cubicBezTo>
                  <a:pt x="11" y="72"/>
                  <a:pt x="11" y="85"/>
                  <a:pt x="0" y="85"/>
                </a:cubicBezTo>
                <a:cubicBezTo>
                  <a:pt x="0" y="141"/>
                  <a:pt x="0" y="141"/>
                  <a:pt x="0" y="141"/>
                </a:cubicBezTo>
                <a:cubicBezTo>
                  <a:pt x="451" y="141"/>
                  <a:pt x="451" y="141"/>
                  <a:pt x="451" y="141"/>
                </a:cubicBezTo>
                <a:cubicBezTo>
                  <a:pt x="451" y="82"/>
                  <a:pt x="451" y="82"/>
                  <a:pt x="451" y="82"/>
                </a:cubicBezTo>
                <a:cubicBezTo>
                  <a:pt x="440" y="82"/>
                  <a:pt x="440" y="82"/>
                  <a:pt x="429" y="82"/>
                </a:cubicBezTo>
                <a:cubicBezTo>
                  <a:pt x="417" y="82"/>
                  <a:pt x="417" y="37"/>
                  <a:pt x="406" y="37"/>
                </a:cubicBezTo>
                <a:cubicBezTo>
                  <a:pt x="395" y="37"/>
                  <a:pt x="395" y="65"/>
                  <a:pt x="383" y="65"/>
                </a:cubicBezTo>
                <a:cubicBezTo>
                  <a:pt x="372" y="65"/>
                  <a:pt x="372" y="72"/>
                  <a:pt x="361" y="72"/>
                </a:cubicBezTo>
                <a:cubicBezTo>
                  <a:pt x="350" y="72"/>
                  <a:pt x="350" y="17"/>
                  <a:pt x="338" y="17"/>
                </a:cubicBezTo>
                <a:cubicBezTo>
                  <a:pt x="327" y="17"/>
                  <a:pt x="327" y="65"/>
                  <a:pt x="316" y="65"/>
                </a:cubicBezTo>
                <a:cubicBezTo>
                  <a:pt x="305" y="65"/>
                  <a:pt x="305" y="59"/>
                  <a:pt x="293" y="59"/>
                </a:cubicBezTo>
                <a:cubicBezTo>
                  <a:pt x="282" y="59"/>
                  <a:pt x="282" y="31"/>
                  <a:pt x="271" y="31"/>
                </a:cubicBezTo>
                <a:cubicBezTo>
                  <a:pt x="259" y="31"/>
                  <a:pt x="259" y="42"/>
                  <a:pt x="248" y="42"/>
                </a:cubicBezTo>
                <a:cubicBezTo>
                  <a:pt x="237" y="42"/>
                  <a:pt x="237" y="0"/>
                  <a:pt x="226" y="0"/>
                </a:cubicBezTo>
              </a:path>
            </a:pathLst>
          </a:custGeom>
          <a:solidFill>
            <a:schemeClr val="accent1">
              <a:lumMod val="20000"/>
              <a:lumOff val="80000"/>
            </a:schemeClr>
          </a:solidFill>
          <a:ln>
            <a:noFill/>
          </a:ln>
        </p:spPr>
        <p:txBody>
          <a:bodyPr/>
          <a:lstStyle/>
          <a:p>
            <a:pPr>
              <a:defRPr/>
            </a:pPr>
            <a:endParaRPr lang="ru-RU">
              <a:cs typeface="+mn-cs"/>
            </a:endParaRPr>
          </a:p>
        </p:txBody>
      </p:sp>
      <p:sp>
        <p:nvSpPr>
          <p:cNvPr id="21" name="Freeform 30">
            <a:extLst>
              <a:ext uri="{FF2B5EF4-FFF2-40B4-BE49-F238E27FC236}">
                <a16:creationId xmlns:a16="http://schemas.microsoft.com/office/drawing/2014/main" id="{549D8E88-2E8E-0AD6-679D-E099B69A5F48}"/>
              </a:ext>
            </a:extLst>
          </p:cNvPr>
          <p:cNvSpPr>
            <a:spLocks/>
          </p:cNvSpPr>
          <p:nvPr/>
        </p:nvSpPr>
        <p:spPr bwMode="auto">
          <a:xfrm>
            <a:off x="0" y="9610891"/>
            <a:ext cx="6858000" cy="321507"/>
          </a:xfrm>
          <a:custGeom>
            <a:avLst/>
            <a:gdLst>
              <a:gd name="T0" fmla="*/ 3382963 w 451"/>
              <a:gd name="T1" fmla="*/ 398463 h 53"/>
              <a:gd name="T2" fmla="*/ 0 w 451"/>
              <a:gd name="T3" fmla="*/ 398463 h 53"/>
              <a:gd name="T4" fmla="*/ 0 w 451"/>
              <a:gd name="T5" fmla="*/ 240581 h 53"/>
              <a:gd name="T6" fmla="*/ 172524 w 451"/>
              <a:gd name="T7" fmla="*/ 202991 h 53"/>
              <a:gd name="T8" fmla="*/ 337546 w 451"/>
              <a:gd name="T9" fmla="*/ 202991 h 53"/>
              <a:gd name="T10" fmla="*/ 510070 w 451"/>
              <a:gd name="T11" fmla="*/ 142845 h 53"/>
              <a:gd name="T12" fmla="*/ 675092 w 451"/>
              <a:gd name="T13" fmla="*/ 187954 h 53"/>
              <a:gd name="T14" fmla="*/ 847616 w 451"/>
              <a:gd name="T15" fmla="*/ 278172 h 53"/>
              <a:gd name="T16" fmla="*/ 1012639 w 451"/>
              <a:gd name="T17" fmla="*/ 135327 h 53"/>
              <a:gd name="T18" fmla="*/ 1185162 w 451"/>
              <a:gd name="T19" fmla="*/ 127809 h 53"/>
              <a:gd name="T20" fmla="*/ 1357686 w 451"/>
              <a:gd name="T21" fmla="*/ 255618 h 53"/>
              <a:gd name="T22" fmla="*/ 1522708 w 451"/>
              <a:gd name="T23" fmla="*/ 187954 h 53"/>
              <a:gd name="T24" fmla="*/ 1695232 w 451"/>
              <a:gd name="T25" fmla="*/ 0 h 53"/>
              <a:gd name="T26" fmla="*/ 1860255 w 451"/>
              <a:gd name="T27" fmla="*/ 120291 h 53"/>
              <a:gd name="T28" fmla="*/ 2032778 w 451"/>
              <a:gd name="T29" fmla="*/ 82700 h 53"/>
              <a:gd name="T30" fmla="*/ 2197801 w 451"/>
              <a:gd name="T31" fmla="*/ 165400 h 53"/>
              <a:gd name="T32" fmla="*/ 2370324 w 451"/>
              <a:gd name="T33" fmla="*/ 180436 h 53"/>
              <a:gd name="T34" fmla="*/ 2535347 w 451"/>
              <a:gd name="T35" fmla="*/ 45109 h 53"/>
              <a:gd name="T36" fmla="*/ 2707871 w 451"/>
              <a:gd name="T37" fmla="*/ 202991 h 53"/>
              <a:gd name="T38" fmla="*/ 2872893 w 451"/>
              <a:gd name="T39" fmla="*/ 180436 h 53"/>
              <a:gd name="T40" fmla="*/ 3045417 w 451"/>
              <a:gd name="T41" fmla="*/ 105254 h 53"/>
              <a:gd name="T42" fmla="*/ 3217940 w 451"/>
              <a:gd name="T43" fmla="*/ 233063 h 53"/>
              <a:gd name="T44" fmla="*/ 3382963 w 451"/>
              <a:gd name="T45" fmla="*/ 233063 h 53"/>
              <a:gd name="T46" fmla="*/ 3382963 w 451"/>
              <a:gd name="T47" fmla="*/ 398463 h 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51" h="53">
                <a:moveTo>
                  <a:pt x="451" y="53"/>
                </a:moveTo>
                <a:cubicBezTo>
                  <a:pt x="0" y="53"/>
                  <a:pt x="0" y="53"/>
                  <a:pt x="0" y="53"/>
                </a:cubicBezTo>
                <a:cubicBezTo>
                  <a:pt x="0" y="32"/>
                  <a:pt x="0" y="32"/>
                  <a:pt x="0" y="32"/>
                </a:cubicBezTo>
                <a:cubicBezTo>
                  <a:pt x="11" y="32"/>
                  <a:pt x="11" y="27"/>
                  <a:pt x="23" y="27"/>
                </a:cubicBezTo>
                <a:cubicBezTo>
                  <a:pt x="34" y="27"/>
                  <a:pt x="34" y="27"/>
                  <a:pt x="45" y="27"/>
                </a:cubicBezTo>
                <a:cubicBezTo>
                  <a:pt x="57" y="27"/>
                  <a:pt x="57" y="19"/>
                  <a:pt x="68" y="19"/>
                </a:cubicBezTo>
                <a:cubicBezTo>
                  <a:pt x="79" y="19"/>
                  <a:pt x="79" y="25"/>
                  <a:pt x="90" y="25"/>
                </a:cubicBezTo>
                <a:cubicBezTo>
                  <a:pt x="102" y="25"/>
                  <a:pt x="102" y="37"/>
                  <a:pt x="113" y="37"/>
                </a:cubicBezTo>
                <a:cubicBezTo>
                  <a:pt x="124" y="37"/>
                  <a:pt x="124" y="18"/>
                  <a:pt x="135" y="18"/>
                </a:cubicBezTo>
                <a:cubicBezTo>
                  <a:pt x="147" y="18"/>
                  <a:pt x="147" y="17"/>
                  <a:pt x="158" y="17"/>
                </a:cubicBezTo>
                <a:cubicBezTo>
                  <a:pt x="169" y="17"/>
                  <a:pt x="169" y="34"/>
                  <a:pt x="181" y="34"/>
                </a:cubicBezTo>
                <a:cubicBezTo>
                  <a:pt x="192" y="34"/>
                  <a:pt x="192" y="25"/>
                  <a:pt x="203" y="25"/>
                </a:cubicBezTo>
                <a:cubicBezTo>
                  <a:pt x="214" y="25"/>
                  <a:pt x="214" y="0"/>
                  <a:pt x="226" y="0"/>
                </a:cubicBezTo>
                <a:cubicBezTo>
                  <a:pt x="237" y="0"/>
                  <a:pt x="237" y="16"/>
                  <a:pt x="248" y="16"/>
                </a:cubicBezTo>
                <a:cubicBezTo>
                  <a:pt x="259" y="16"/>
                  <a:pt x="259" y="11"/>
                  <a:pt x="271" y="11"/>
                </a:cubicBezTo>
                <a:cubicBezTo>
                  <a:pt x="282" y="11"/>
                  <a:pt x="282" y="22"/>
                  <a:pt x="293" y="22"/>
                </a:cubicBezTo>
                <a:cubicBezTo>
                  <a:pt x="305" y="22"/>
                  <a:pt x="305" y="24"/>
                  <a:pt x="316" y="24"/>
                </a:cubicBezTo>
                <a:cubicBezTo>
                  <a:pt x="327" y="24"/>
                  <a:pt x="327" y="6"/>
                  <a:pt x="338" y="6"/>
                </a:cubicBezTo>
                <a:cubicBezTo>
                  <a:pt x="350" y="6"/>
                  <a:pt x="350" y="27"/>
                  <a:pt x="361" y="27"/>
                </a:cubicBezTo>
                <a:cubicBezTo>
                  <a:pt x="372" y="27"/>
                  <a:pt x="372" y="24"/>
                  <a:pt x="383" y="24"/>
                </a:cubicBezTo>
                <a:cubicBezTo>
                  <a:pt x="395" y="24"/>
                  <a:pt x="395" y="14"/>
                  <a:pt x="406" y="14"/>
                </a:cubicBezTo>
                <a:cubicBezTo>
                  <a:pt x="417" y="14"/>
                  <a:pt x="417" y="31"/>
                  <a:pt x="429" y="31"/>
                </a:cubicBezTo>
                <a:cubicBezTo>
                  <a:pt x="440" y="31"/>
                  <a:pt x="440" y="31"/>
                  <a:pt x="451" y="31"/>
                </a:cubicBezTo>
                <a:lnTo>
                  <a:pt x="451" y="53"/>
                </a:lnTo>
                <a:close/>
              </a:path>
            </a:pathLst>
          </a:custGeom>
          <a:solidFill>
            <a:schemeClr val="accent2">
              <a:lumMod val="20000"/>
              <a:lumOff val="80000"/>
            </a:schemeClr>
          </a:solidFill>
          <a:ln>
            <a:noFill/>
          </a:ln>
        </p:spPr>
        <p:txBody>
          <a:bodyPr/>
          <a:lstStyle/>
          <a:p>
            <a:pPr>
              <a:defRPr/>
            </a:pPr>
            <a:endParaRPr lang="ru-RU" dirty="0">
              <a:cs typeface="+mn-cs"/>
            </a:endParaRPr>
          </a:p>
        </p:txBody>
      </p:sp>
    </p:spTree>
    <p:extLst>
      <p:ext uri="{BB962C8B-B14F-4D97-AF65-F5344CB8AC3E}">
        <p14:creationId xmlns:p14="http://schemas.microsoft.com/office/powerpoint/2010/main" val="359701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ppt_y</p:attrName>
                                        </p:attrNameLst>
                                      </p:cBhvr>
                                      <p:tavLst>
                                        <p:tav tm="0">
                                          <p:val>
                                            <p:strVal val="#ppt_y+#ppt_h*1.125000"/>
                                          </p:val>
                                        </p:tav>
                                        <p:tav tm="100000">
                                          <p:val>
                                            <p:strVal val="#ppt_y"/>
                                          </p:val>
                                        </p:tav>
                                      </p:tavLst>
                                    </p:anim>
                                    <p:animEffect transition="in" filter="wipe(up)">
                                      <p:cBhvr>
                                        <p:cTn id="8" dur="500"/>
                                        <p:tgtEl>
                                          <p:spTgt spid="21"/>
                                        </p:tgtEl>
                                      </p:cBhvr>
                                    </p:animEffect>
                                  </p:childTnLst>
                                </p:cTn>
                              </p:par>
                              <p:par>
                                <p:cTn id="9" presetID="1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p:tgtEl>
                                          <p:spTgt spid="20"/>
                                        </p:tgtEl>
                                        <p:attrNameLst>
                                          <p:attrName>ppt_y</p:attrName>
                                        </p:attrNameLst>
                                      </p:cBhvr>
                                      <p:tavLst>
                                        <p:tav tm="0">
                                          <p:val>
                                            <p:strVal val="#ppt_y+#ppt_h*1.125000"/>
                                          </p:val>
                                        </p:tav>
                                        <p:tav tm="100000">
                                          <p:val>
                                            <p:strVal val="#ppt_y"/>
                                          </p:val>
                                        </p:tav>
                                      </p:tavLst>
                                    </p:anim>
                                    <p:animEffect transition="in" filter="wipe(up)">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AD5863D-B3E6-41AC-BB4A-17B37D32C5EB}"/>
              </a:ext>
            </a:extLst>
          </p:cNvPr>
          <p:cNvCxnSpPr>
            <a:cxnSpLocks/>
          </p:cNvCxnSpPr>
          <p:nvPr/>
        </p:nvCxnSpPr>
        <p:spPr>
          <a:xfrm flipV="1">
            <a:off x="939800" y="489984"/>
            <a:ext cx="5581444" cy="12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22ED2E4-E67E-4275-B15A-941BC45A09DD}"/>
              </a:ext>
            </a:extLst>
          </p:cNvPr>
          <p:cNvCxnSpPr>
            <a:cxnSpLocks/>
          </p:cNvCxnSpPr>
          <p:nvPr/>
        </p:nvCxnSpPr>
        <p:spPr>
          <a:xfrm flipH="1" flipV="1">
            <a:off x="990601" y="685092"/>
            <a:ext cx="5310445" cy="8447"/>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522ED2E4-E67E-4275-B15A-941BC45A09DD}"/>
              </a:ext>
            </a:extLst>
          </p:cNvPr>
          <p:cNvCxnSpPr>
            <a:cxnSpLocks/>
          </p:cNvCxnSpPr>
          <p:nvPr/>
        </p:nvCxnSpPr>
        <p:spPr>
          <a:xfrm flipH="1">
            <a:off x="488702" y="1316495"/>
            <a:ext cx="5880595"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928" y="142675"/>
            <a:ext cx="857457" cy="798847"/>
          </a:xfrm>
          <a:prstGeom prst="rect">
            <a:avLst/>
          </a:prstGeom>
        </p:spPr>
      </p:pic>
      <p:sp>
        <p:nvSpPr>
          <p:cNvPr id="2" name="Rectangle 1"/>
          <p:cNvSpPr/>
          <p:nvPr/>
        </p:nvSpPr>
        <p:spPr>
          <a:xfrm>
            <a:off x="990601" y="703706"/>
            <a:ext cx="5070566" cy="584775"/>
          </a:xfrm>
          <a:prstGeom prst="rect">
            <a:avLst/>
          </a:prstGeom>
        </p:spPr>
        <p:txBody>
          <a:bodyPr wrap="square">
            <a:spAutoFit/>
          </a:bodyPr>
          <a:lstStyle/>
          <a:p>
            <a:pPr algn="ctr"/>
            <a:r>
              <a:rPr lang="en-US" sz="1600" dirty="0">
                <a:solidFill>
                  <a:srgbClr val="002060"/>
                </a:solidFill>
                <a:latin typeface="Times New Roman" panose="02020603050405020304" pitchFamily="18" charset="0"/>
                <a:cs typeface="Times New Roman" panose="02020603050405020304" pitchFamily="18" charset="0"/>
              </a:rPr>
              <a:t>II.</a:t>
            </a:r>
            <a:r>
              <a:rPr lang="mn-MN" sz="1600" dirty="0">
                <a:solidFill>
                  <a:srgbClr val="002060"/>
                </a:solidFill>
                <a:latin typeface="Times New Roman" panose="02020603050405020304" pitchFamily="18" charset="0"/>
                <a:cs typeface="Times New Roman" panose="02020603050405020304" pitchFamily="18" charset="0"/>
              </a:rPr>
              <a:t>2 ХЭРЭГЖСЭН ТӨСӨЛ, ХӨТӨЛБӨР, АРГА ХЭМЖЭЭНИЙ ХЭРЭГЖИЛТ</a:t>
            </a:r>
          </a:p>
        </p:txBody>
      </p:sp>
      <p:sp>
        <p:nvSpPr>
          <p:cNvPr id="3" name="Rectangle 2">
            <a:extLst>
              <a:ext uri="{FF2B5EF4-FFF2-40B4-BE49-F238E27FC236}">
                <a16:creationId xmlns:a16="http://schemas.microsoft.com/office/drawing/2014/main" id="{B59D8531-5A70-5AEE-E18F-624CF6066301}"/>
              </a:ext>
            </a:extLst>
          </p:cNvPr>
          <p:cNvSpPr/>
          <p:nvPr/>
        </p:nvSpPr>
        <p:spPr>
          <a:xfrm>
            <a:off x="6240782" y="9577332"/>
            <a:ext cx="459940" cy="276999"/>
          </a:xfrm>
          <a:prstGeom prst="rect">
            <a:avLst/>
          </a:prstGeom>
        </p:spPr>
        <p:txBody>
          <a:bodyPr wrap="square">
            <a:spAutoFit/>
          </a:bodyPr>
          <a:lstStyle/>
          <a:p>
            <a:pPr algn="ctr" fontAlgn="ctr"/>
            <a:r>
              <a:rPr lang="en-US" sz="1200" b="1" dirty="0">
                <a:solidFill>
                  <a:schemeClr val="accent1">
                    <a:lumMod val="75000"/>
                  </a:schemeClr>
                </a:solidFill>
                <a:latin typeface="Times New Roman" panose="02020603050405020304" pitchFamily="18" charset="0"/>
                <a:cs typeface="Times New Roman" panose="02020603050405020304" pitchFamily="18" charset="0"/>
              </a:rPr>
              <a:t>18</a:t>
            </a:r>
            <a:endParaRPr lang="mn-MN" sz="1200" b="1" dirty="0">
              <a:solidFill>
                <a:schemeClr val="accent1">
                  <a:lumMod val="75000"/>
                </a:schemeClr>
              </a:solidFill>
              <a:latin typeface="Times New Roman" panose="02020603050405020304" pitchFamily="18" charset="0"/>
              <a:cs typeface="Times New Roman" panose="02020603050405020304" pitchFamily="18" charset="0"/>
            </a:endParaRPr>
          </a:p>
        </p:txBody>
      </p:sp>
      <p:grpSp>
        <p:nvGrpSpPr>
          <p:cNvPr id="31" name="Group 30">
            <a:extLst>
              <a:ext uri="{FF2B5EF4-FFF2-40B4-BE49-F238E27FC236}">
                <a16:creationId xmlns:a16="http://schemas.microsoft.com/office/drawing/2014/main" id="{7F294FD5-7F2C-9BC5-976C-07EF5C9330F5}"/>
              </a:ext>
            </a:extLst>
          </p:cNvPr>
          <p:cNvGrpSpPr/>
          <p:nvPr/>
        </p:nvGrpSpPr>
        <p:grpSpPr>
          <a:xfrm>
            <a:off x="3727884" y="4661305"/>
            <a:ext cx="306447" cy="298329"/>
            <a:chOff x="8226199" y="262619"/>
            <a:chExt cx="479425" cy="466725"/>
          </a:xfrm>
        </p:grpSpPr>
        <p:sp>
          <p:nvSpPr>
            <p:cNvPr id="32" name="Freeform 198">
              <a:extLst>
                <a:ext uri="{FF2B5EF4-FFF2-40B4-BE49-F238E27FC236}">
                  <a16:creationId xmlns:a16="http://schemas.microsoft.com/office/drawing/2014/main" id="{90341CC3-A8DC-C74F-480F-F2B490BFC6C1}"/>
                </a:ext>
              </a:extLst>
            </p:cNvPr>
            <p:cNvSpPr>
              <a:spLocks/>
            </p:cNvSpPr>
            <p:nvPr/>
          </p:nvSpPr>
          <p:spPr bwMode="auto">
            <a:xfrm>
              <a:off x="8226199" y="262619"/>
              <a:ext cx="344488" cy="466725"/>
            </a:xfrm>
            <a:custGeom>
              <a:avLst/>
              <a:gdLst>
                <a:gd name="T0" fmla="*/ 92 w 92"/>
                <a:gd name="T1" fmla="*/ 90 h 124"/>
                <a:gd name="T2" fmla="*/ 92 w 92"/>
                <a:gd name="T3" fmla="*/ 120 h 124"/>
                <a:gd name="T4" fmla="*/ 88 w 92"/>
                <a:gd name="T5" fmla="*/ 124 h 124"/>
                <a:gd name="T6" fmla="*/ 4 w 92"/>
                <a:gd name="T7" fmla="*/ 124 h 124"/>
                <a:gd name="T8" fmla="*/ 0 w 92"/>
                <a:gd name="T9" fmla="*/ 120 h 124"/>
                <a:gd name="T10" fmla="*/ 0 w 92"/>
                <a:gd name="T11" fmla="*/ 4 h 124"/>
                <a:gd name="T12" fmla="*/ 4 w 92"/>
                <a:gd name="T13" fmla="*/ 0 h 124"/>
                <a:gd name="T14" fmla="*/ 60 w 92"/>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24">
                  <a:moveTo>
                    <a:pt x="92" y="90"/>
                  </a:moveTo>
                  <a:cubicBezTo>
                    <a:pt x="92" y="120"/>
                    <a:pt x="92" y="120"/>
                    <a:pt x="92" y="120"/>
                  </a:cubicBezTo>
                  <a:cubicBezTo>
                    <a:pt x="92" y="122"/>
                    <a:pt x="90" y="124"/>
                    <a:pt x="88" y="124"/>
                  </a:cubicBezTo>
                  <a:cubicBezTo>
                    <a:pt x="4" y="124"/>
                    <a:pt x="4" y="124"/>
                    <a:pt x="4" y="124"/>
                  </a:cubicBezTo>
                  <a:cubicBezTo>
                    <a:pt x="2" y="124"/>
                    <a:pt x="0" y="122"/>
                    <a:pt x="0" y="120"/>
                  </a:cubicBezTo>
                  <a:cubicBezTo>
                    <a:pt x="0" y="4"/>
                    <a:pt x="0" y="4"/>
                    <a:pt x="0" y="4"/>
                  </a:cubicBezTo>
                  <a:cubicBezTo>
                    <a:pt x="0" y="2"/>
                    <a:pt x="2" y="0"/>
                    <a:pt x="4" y="0"/>
                  </a:cubicBezTo>
                  <a:cubicBezTo>
                    <a:pt x="60" y="0"/>
                    <a:pt x="60" y="0"/>
                    <a:pt x="60" y="0"/>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33" name="Line 199">
              <a:extLst>
                <a:ext uri="{FF2B5EF4-FFF2-40B4-BE49-F238E27FC236}">
                  <a16:creationId xmlns:a16="http://schemas.microsoft.com/office/drawing/2014/main" id="{66EA67D6-9604-0E91-0FDA-9555C2F77C62}"/>
                </a:ext>
              </a:extLst>
            </p:cNvPr>
            <p:cNvSpPr>
              <a:spLocks noChangeShapeType="1"/>
            </p:cNvSpPr>
            <p:nvPr/>
          </p:nvSpPr>
          <p:spPr bwMode="auto">
            <a:xfrm>
              <a:off x="8570686" y="397557"/>
              <a:ext cx="0" cy="3810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34" name="Freeform 200">
              <a:extLst>
                <a:ext uri="{FF2B5EF4-FFF2-40B4-BE49-F238E27FC236}">
                  <a16:creationId xmlns:a16="http://schemas.microsoft.com/office/drawing/2014/main" id="{DB0226D6-7434-DB85-967C-7C285A2C9D6D}"/>
                </a:ext>
              </a:extLst>
            </p:cNvPr>
            <p:cNvSpPr>
              <a:spLocks/>
            </p:cNvSpPr>
            <p:nvPr/>
          </p:nvSpPr>
          <p:spPr bwMode="auto">
            <a:xfrm>
              <a:off x="8451624" y="262619"/>
              <a:ext cx="119063" cy="134938"/>
            </a:xfrm>
            <a:custGeom>
              <a:avLst/>
              <a:gdLst>
                <a:gd name="T0" fmla="*/ 0 w 32"/>
                <a:gd name="T1" fmla="*/ 31 h 36"/>
                <a:gd name="T2" fmla="*/ 4 w 32"/>
                <a:gd name="T3" fmla="*/ 36 h 36"/>
                <a:gd name="T4" fmla="*/ 32 w 32"/>
                <a:gd name="T5" fmla="*/ 36 h 36"/>
                <a:gd name="T6" fmla="*/ 0 w 32"/>
                <a:gd name="T7" fmla="*/ 0 h 36"/>
                <a:gd name="T8" fmla="*/ 0 w 32"/>
                <a:gd name="T9" fmla="*/ 31 h 36"/>
              </a:gdLst>
              <a:ahLst/>
              <a:cxnLst>
                <a:cxn ang="0">
                  <a:pos x="T0" y="T1"/>
                </a:cxn>
                <a:cxn ang="0">
                  <a:pos x="T2" y="T3"/>
                </a:cxn>
                <a:cxn ang="0">
                  <a:pos x="T4" y="T5"/>
                </a:cxn>
                <a:cxn ang="0">
                  <a:pos x="T6" y="T7"/>
                </a:cxn>
                <a:cxn ang="0">
                  <a:pos x="T8" y="T9"/>
                </a:cxn>
              </a:cxnLst>
              <a:rect l="0" t="0" r="r" b="b"/>
              <a:pathLst>
                <a:path w="32" h="36">
                  <a:moveTo>
                    <a:pt x="0" y="31"/>
                  </a:moveTo>
                  <a:cubicBezTo>
                    <a:pt x="0" y="33"/>
                    <a:pt x="2" y="36"/>
                    <a:pt x="4" y="36"/>
                  </a:cubicBezTo>
                  <a:cubicBezTo>
                    <a:pt x="32" y="36"/>
                    <a:pt x="32" y="36"/>
                    <a:pt x="32" y="36"/>
                  </a:cubicBezTo>
                  <a:cubicBezTo>
                    <a:pt x="0" y="0"/>
                    <a:pt x="0" y="0"/>
                    <a:pt x="0" y="0"/>
                  </a:cubicBezTo>
                  <a:lnTo>
                    <a:pt x="0" y="31"/>
                  </a:lnTo>
                  <a:close/>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35" name="Line 201">
              <a:extLst>
                <a:ext uri="{FF2B5EF4-FFF2-40B4-BE49-F238E27FC236}">
                  <a16:creationId xmlns:a16="http://schemas.microsoft.com/office/drawing/2014/main" id="{006A4E0D-9A63-1024-DF95-DF71E66E8AF6}"/>
                </a:ext>
              </a:extLst>
            </p:cNvPr>
            <p:cNvSpPr>
              <a:spLocks noChangeShapeType="1"/>
            </p:cNvSpPr>
            <p:nvPr/>
          </p:nvSpPr>
          <p:spPr bwMode="auto">
            <a:xfrm>
              <a:off x="8300811" y="457882"/>
              <a:ext cx="157163"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36" name="Line 202">
              <a:extLst>
                <a:ext uri="{FF2B5EF4-FFF2-40B4-BE49-F238E27FC236}">
                  <a16:creationId xmlns:a16="http://schemas.microsoft.com/office/drawing/2014/main" id="{DBDBF319-69BB-1236-E99C-CE7B48960087}"/>
                </a:ext>
              </a:extLst>
            </p:cNvPr>
            <p:cNvSpPr>
              <a:spLocks noChangeShapeType="1"/>
            </p:cNvSpPr>
            <p:nvPr/>
          </p:nvSpPr>
          <p:spPr bwMode="auto">
            <a:xfrm>
              <a:off x="8300811" y="518207"/>
              <a:ext cx="134938"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37" name="Line 203">
              <a:extLst>
                <a:ext uri="{FF2B5EF4-FFF2-40B4-BE49-F238E27FC236}">
                  <a16:creationId xmlns:a16="http://schemas.microsoft.com/office/drawing/2014/main" id="{562D604A-53DA-DCF7-C62C-9CE81017ADDC}"/>
                </a:ext>
              </a:extLst>
            </p:cNvPr>
            <p:cNvSpPr>
              <a:spLocks noChangeShapeType="1"/>
            </p:cNvSpPr>
            <p:nvPr/>
          </p:nvSpPr>
          <p:spPr bwMode="auto">
            <a:xfrm>
              <a:off x="8300811" y="397557"/>
              <a:ext cx="90488"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38" name="Line 204">
              <a:extLst>
                <a:ext uri="{FF2B5EF4-FFF2-40B4-BE49-F238E27FC236}">
                  <a16:creationId xmlns:a16="http://schemas.microsoft.com/office/drawing/2014/main" id="{039B797F-965D-EDE7-4EAD-5E1D467DE7B5}"/>
                </a:ext>
              </a:extLst>
            </p:cNvPr>
            <p:cNvSpPr>
              <a:spLocks noChangeShapeType="1"/>
            </p:cNvSpPr>
            <p:nvPr/>
          </p:nvSpPr>
          <p:spPr bwMode="auto">
            <a:xfrm>
              <a:off x="8300811" y="578532"/>
              <a:ext cx="153988"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39" name="Line 206">
              <a:extLst>
                <a:ext uri="{FF2B5EF4-FFF2-40B4-BE49-F238E27FC236}">
                  <a16:creationId xmlns:a16="http://schemas.microsoft.com/office/drawing/2014/main" id="{AA17E5D9-0293-ACB1-D146-75E2B4757B51}"/>
                </a:ext>
              </a:extLst>
            </p:cNvPr>
            <p:cNvSpPr>
              <a:spLocks noChangeShapeType="1"/>
            </p:cNvSpPr>
            <p:nvPr/>
          </p:nvSpPr>
          <p:spPr bwMode="auto">
            <a:xfrm>
              <a:off x="8300811" y="638857"/>
              <a:ext cx="195263"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40" name="Oval 221">
              <a:extLst>
                <a:ext uri="{FF2B5EF4-FFF2-40B4-BE49-F238E27FC236}">
                  <a16:creationId xmlns:a16="http://schemas.microsoft.com/office/drawing/2014/main" id="{9E65E2F7-8BE0-B295-A5D6-01DC55015420}"/>
                </a:ext>
              </a:extLst>
            </p:cNvPr>
            <p:cNvSpPr>
              <a:spLocks noChangeArrowheads="1"/>
            </p:cNvSpPr>
            <p:nvPr/>
          </p:nvSpPr>
          <p:spPr bwMode="auto">
            <a:xfrm>
              <a:off x="8435748" y="427719"/>
              <a:ext cx="180975" cy="180975"/>
            </a:xfrm>
            <a:prstGeom prst="ellipse">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41" name="Line 222">
              <a:extLst>
                <a:ext uri="{FF2B5EF4-FFF2-40B4-BE49-F238E27FC236}">
                  <a16:creationId xmlns:a16="http://schemas.microsoft.com/office/drawing/2014/main" id="{9480D230-7332-4E57-D5CF-F74C2B3E7978}"/>
                </a:ext>
              </a:extLst>
            </p:cNvPr>
            <p:cNvSpPr>
              <a:spLocks noChangeShapeType="1"/>
            </p:cNvSpPr>
            <p:nvPr/>
          </p:nvSpPr>
          <p:spPr bwMode="auto">
            <a:xfrm flipH="1" flipV="1">
              <a:off x="8586561" y="592819"/>
              <a:ext cx="119063" cy="12065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grpSp>
      <p:grpSp>
        <p:nvGrpSpPr>
          <p:cNvPr id="42" name="Group 41">
            <a:extLst>
              <a:ext uri="{FF2B5EF4-FFF2-40B4-BE49-F238E27FC236}">
                <a16:creationId xmlns:a16="http://schemas.microsoft.com/office/drawing/2014/main" id="{33D8AB4E-1F72-D166-2FC9-32DC13D0887B}"/>
              </a:ext>
            </a:extLst>
          </p:cNvPr>
          <p:cNvGrpSpPr/>
          <p:nvPr/>
        </p:nvGrpSpPr>
        <p:grpSpPr>
          <a:xfrm>
            <a:off x="1763484" y="5429043"/>
            <a:ext cx="332539" cy="330285"/>
            <a:chOff x="10107386" y="3388406"/>
            <a:chExt cx="468313" cy="465138"/>
          </a:xfrm>
        </p:grpSpPr>
        <p:sp>
          <p:nvSpPr>
            <p:cNvPr id="43" name="Freeform 545">
              <a:extLst>
                <a:ext uri="{FF2B5EF4-FFF2-40B4-BE49-F238E27FC236}">
                  <a16:creationId xmlns:a16="http://schemas.microsoft.com/office/drawing/2014/main" id="{883A8271-56B2-B6DE-9948-572BAA300E7A}"/>
                </a:ext>
              </a:extLst>
            </p:cNvPr>
            <p:cNvSpPr>
              <a:spLocks/>
            </p:cNvSpPr>
            <p:nvPr/>
          </p:nvSpPr>
          <p:spPr bwMode="auto">
            <a:xfrm>
              <a:off x="10107386" y="3388406"/>
              <a:ext cx="468313" cy="261938"/>
            </a:xfrm>
            <a:custGeom>
              <a:avLst/>
              <a:gdLst>
                <a:gd name="T0" fmla="*/ 73 w 125"/>
                <a:gd name="T1" fmla="*/ 67 h 70"/>
                <a:gd name="T2" fmla="*/ 52 w 125"/>
                <a:gd name="T3" fmla="*/ 67 h 70"/>
                <a:gd name="T4" fmla="*/ 5 w 125"/>
                <a:gd name="T5" fmla="*/ 41 h 70"/>
                <a:gd name="T6" fmla="*/ 5 w 125"/>
                <a:gd name="T7" fmla="*/ 29 h 70"/>
                <a:gd name="T8" fmla="*/ 52 w 125"/>
                <a:gd name="T9" fmla="*/ 3 h 70"/>
                <a:gd name="T10" fmla="*/ 73 w 125"/>
                <a:gd name="T11" fmla="*/ 3 h 70"/>
                <a:gd name="T12" fmla="*/ 119 w 125"/>
                <a:gd name="T13" fmla="*/ 29 h 70"/>
                <a:gd name="T14" fmla="*/ 119 w 125"/>
                <a:gd name="T15" fmla="*/ 41 h 70"/>
                <a:gd name="T16" fmla="*/ 73 w 125"/>
                <a:gd name="T17"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70">
                  <a:moveTo>
                    <a:pt x="73" y="67"/>
                  </a:moveTo>
                  <a:cubicBezTo>
                    <a:pt x="67" y="70"/>
                    <a:pt x="57" y="70"/>
                    <a:pt x="52" y="67"/>
                  </a:cubicBezTo>
                  <a:cubicBezTo>
                    <a:pt x="5" y="41"/>
                    <a:pt x="5" y="41"/>
                    <a:pt x="5" y="41"/>
                  </a:cubicBezTo>
                  <a:cubicBezTo>
                    <a:pt x="0" y="38"/>
                    <a:pt x="0" y="32"/>
                    <a:pt x="5" y="29"/>
                  </a:cubicBezTo>
                  <a:cubicBezTo>
                    <a:pt x="52" y="3"/>
                    <a:pt x="52" y="3"/>
                    <a:pt x="52" y="3"/>
                  </a:cubicBezTo>
                  <a:cubicBezTo>
                    <a:pt x="57" y="0"/>
                    <a:pt x="67" y="0"/>
                    <a:pt x="73" y="3"/>
                  </a:cubicBezTo>
                  <a:cubicBezTo>
                    <a:pt x="119" y="29"/>
                    <a:pt x="119" y="29"/>
                    <a:pt x="119" y="29"/>
                  </a:cubicBezTo>
                  <a:cubicBezTo>
                    <a:pt x="125" y="32"/>
                    <a:pt x="125" y="38"/>
                    <a:pt x="119" y="41"/>
                  </a:cubicBezTo>
                  <a:lnTo>
                    <a:pt x="73" y="67"/>
                  </a:lnTo>
                  <a:close/>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44" name="Freeform 546">
              <a:extLst>
                <a:ext uri="{FF2B5EF4-FFF2-40B4-BE49-F238E27FC236}">
                  <a16:creationId xmlns:a16="http://schemas.microsoft.com/office/drawing/2014/main" id="{DCDA8397-E29A-E7D9-121F-246D7E6B4121}"/>
                </a:ext>
              </a:extLst>
            </p:cNvPr>
            <p:cNvSpPr>
              <a:spLocks/>
            </p:cNvSpPr>
            <p:nvPr/>
          </p:nvSpPr>
          <p:spPr bwMode="auto">
            <a:xfrm>
              <a:off x="10107386" y="3597956"/>
              <a:ext cx="468313" cy="157163"/>
            </a:xfrm>
            <a:custGeom>
              <a:avLst/>
              <a:gdLst>
                <a:gd name="T0" fmla="*/ 119 w 125"/>
                <a:gd name="T1" fmla="*/ 0 h 42"/>
                <a:gd name="T2" fmla="*/ 119 w 125"/>
                <a:gd name="T3" fmla="*/ 12 h 42"/>
                <a:gd name="T4" fmla="*/ 73 w 125"/>
                <a:gd name="T5" fmla="*/ 38 h 42"/>
                <a:gd name="T6" fmla="*/ 52 w 125"/>
                <a:gd name="T7" fmla="*/ 38 h 42"/>
                <a:gd name="T8" fmla="*/ 5 w 125"/>
                <a:gd name="T9" fmla="*/ 12 h 42"/>
                <a:gd name="T10" fmla="*/ 5 w 125"/>
                <a:gd name="T11" fmla="*/ 0 h 42"/>
              </a:gdLst>
              <a:ahLst/>
              <a:cxnLst>
                <a:cxn ang="0">
                  <a:pos x="T0" y="T1"/>
                </a:cxn>
                <a:cxn ang="0">
                  <a:pos x="T2" y="T3"/>
                </a:cxn>
                <a:cxn ang="0">
                  <a:pos x="T4" y="T5"/>
                </a:cxn>
                <a:cxn ang="0">
                  <a:pos x="T6" y="T7"/>
                </a:cxn>
                <a:cxn ang="0">
                  <a:pos x="T8" y="T9"/>
                </a:cxn>
                <a:cxn ang="0">
                  <a:pos x="T10" y="T11"/>
                </a:cxn>
              </a:cxnLst>
              <a:rect l="0" t="0" r="r" b="b"/>
              <a:pathLst>
                <a:path w="125" h="42">
                  <a:moveTo>
                    <a:pt x="119" y="0"/>
                  </a:moveTo>
                  <a:cubicBezTo>
                    <a:pt x="125" y="4"/>
                    <a:pt x="125" y="9"/>
                    <a:pt x="119" y="12"/>
                  </a:cubicBezTo>
                  <a:cubicBezTo>
                    <a:pt x="73" y="38"/>
                    <a:pt x="73" y="38"/>
                    <a:pt x="73" y="38"/>
                  </a:cubicBezTo>
                  <a:cubicBezTo>
                    <a:pt x="67" y="42"/>
                    <a:pt x="57" y="42"/>
                    <a:pt x="52" y="38"/>
                  </a:cubicBezTo>
                  <a:cubicBezTo>
                    <a:pt x="5" y="12"/>
                    <a:pt x="5" y="12"/>
                    <a:pt x="5" y="12"/>
                  </a:cubicBezTo>
                  <a:cubicBezTo>
                    <a:pt x="0" y="9"/>
                    <a:pt x="0" y="4"/>
                    <a:pt x="5" y="0"/>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45" name="Freeform 547">
              <a:extLst>
                <a:ext uri="{FF2B5EF4-FFF2-40B4-BE49-F238E27FC236}">
                  <a16:creationId xmlns:a16="http://schemas.microsoft.com/office/drawing/2014/main" id="{3C58273E-C9FB-21ED-C37E-32969FCE04BC}"/>
                </a:ext>
              </a:extLst>
            </p:cNvPr>
            <p:cNvSpPr>
              <a:spLocks/>
            </p:cNvSpPr>
            <p:nvPr/>
          </p:nvSpPr>
          <p:spPr bwMode="auto">
            <a:xfrm>
              <a:off x="10107386" y="3699556"/>
              <a:ext cx="468313" cy="153988"/>
            </a:xfrm>
            <a:custGeom>
              <a:avLst/>
              <a:gdLst>
                <a:gd name="T0" fmla="*/ 119 w 125"/>
                <a:gd name="T1" fmla="*/ 0 h 41"/>
                <a:gd name="T2" fmla="*/ 119 w 125"/>
                <a:gd name="T3" fmla="*/ 12 h 41"/>
                <a:gd name="T4" fmla="*/ 73 w 125"/>
                <a:gd name="T5" fmla="*/ 38 h 41"/>
                <a:gd name="T6" fmla="*/ 52 w 125"/>
                <a:gd name="T7" fmla="*/ 38 h 41"/>
                <a:gd name="T8" fmla="*/ 5 w 125"/>
                <a:gd name="T9" fmla="*/ 12 h 41"/>
                <a:gd name="T10" fmla="*/ 5 w 125"/>
                <a:gd name="T11" fmla="*/ 0 h 41"/>
              </a:gdLst>
              <a:ahLst/>
              <a:cxnLst>
                <a:cxn ang="0">
                  <a:pos x="T0" y="T1"/>
                </a:cxn>
                <a:cxn ang="0">
                  <a:pos x="T2" y="T3"/>
                </a:cxn>
                <a:cxn ang="0">
                  <a:pos x="T4" y="T5"/>
                </a:cxn>
                <a:cxn ang="0">
                  <a:pos x="T6" y="T7"/>
                </a:cxn>
                <a:cxn ang="0">
                  <a:pos x="T8" y="T9"/>
                </a:cxn>
                <a:cxn ang="0">
                  <a:pos x="T10" y="T11"/>
                </a:cxn>
              </a:cxnLst>
              <a:rect l="0" t="0" r="r" b="b"/>
              <a:pathLst>
                <a:path w="125" h="41">
                  <a:moveTo>
                    <a:pt x="119" y="0"/>
                  </a:moveTo>
                  <a:cubicBezTo>
                    <a:pt x="125" y="3"/>
                    <a:pt x="125" y="9"/>
                    <a:pt x="119" y="12"/>
                  </a:cubicBezTo>
                  <a:cubicBezTo>
                    <a:pt x="73" y="38"/>
                    <a:pt x="73" y="38"/>
                    <a:pt x="73" y="38"/>
                  </a:cubicBezTo>
                  <a:cubicBezTo>
                    <a:pt x="67" y="41"/>
                    <a:pt x="57" y="41"/>
                    <a:pt x="52" y="38"/>
                  </a:cubicBezTo>
                  <a:cubicBezTo>
                    <a:pt x="5" y="12"/>
                    <a:pt x="5" y="12"/>
                    <a:pt x="5" y="12"/>
                  </a:cubicBezTo>
                  <a:cubicBezTo>
                    <a:pt x="0" y="9"/>
                    <a:pt x="0" y="3"/>
                    <a:pt x="5" y="0"/>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grpSp>
      <p:grpSp>
        <p:nvGrpSpPr>
          <p:cNvPr id="46" name="Group 45">
            <a:extLst>
              <a:ext uri="{FF2B5EF4-FFF2-40B4-BE49-F238E27FC236}">
                <a16:creationId xmlns:a16="http://schemas.microsoft.com/office/drawing/2014/main" id="{874D2E57-9582-E222-6054-7DB956455613}"/>
              </a:ext>
            </a:extLst>
          </p:cNvPr>
          <p:cNvGrpSpPr/>
          <p:nvPr/>
        </p:nvGrpSpPr>
        <p:grpSpPr>
          <a:xfrm>
            <a:off x="4294062" y="4347963"/>
            <a:ext cx="332539" cy="330285"/>
            <a:chOff x="10107386" y="3388406"/>
            <a:chExt cx="468313" cy="465138"/>
          </a:xfrm>
        </p:grpSpPr>
        <p:sp>
          <p:nvSpPr>
            <p:cNvPr id="47" name="Freeform 545">
              <a:extLst>
                <a:ext uri="{FF2B5EF4-FFF2-40B4-BE49-F238E27FC236}">
                  <a16:creationId xmlns:a16="http://schemas.microsoft.com/office/drawing/2014/main" id="{687C3CE5-143C-B3C3-8E4A-056A51C1D4D0}"/>
                </a:ext>
              </a:extLst>
            </p:cNvPr>
            <p:cNvSpPr>
              <a:spLocks/>
            </p:cNvSpPr>
            <p:nvPr/>
          </p:nvSpPr>
          <p:spPr bwMode="auto">
            <a:xfrm>
              <a:off x="10107386" y="3388406"/>
              <a:ext cx="468313" cy="261938"/>
            </a:xfrm>
            <a:custGeom>
              <a:avLst/>
              <a:gdLst>
                <a:gd name="T0" fmla="*/ 73 w 125"/>
                <a:gd name="T1" fmla="*/ 67 h 70"/>
                <a:gd name="T2" fmla="*/ 52 w 125"/>
                <a:gd name="T3" fmla="*/ 67 h 70"/>
                <a:gd name="T4" fmla="*/ 5 w 125"/>
                <a:gd name="T5" fmla="*/ 41 h 70"/>
                <a:gd name="T6" fmla="*/ 5 w 125"/>
                <a:gd name="T7" fmla="*/ 29 h 70"/>
                <a:gd name="T8" fmla="*/ 52 w 125"/>
                <a:gd name="T9" fmla="*/ 3 h 70"/>
                <a:gd name="T10" fmla="*/ 73 w 125"/>
                <a:gd name="T11" fmla="*/ 3 h 70"/>
                <a:gd name="T12" fmla="*/ 119 w 125"/>
                <a:gd name="T13" fmla="*/ 29 h 70"/>
                <a:gd name="T14" fmla="*/ 119 w 125"/>
                <a:gd name="T15" fmla="*/ 41 h 70"/>
                <a:gd name="T16" fmla="*/ 73 w 125"/>
                <a:gd name="T17"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70">
                  <a:moveTo>
                    <a:pt x="73" y="67"/>
                  </a:moveTo>
                  <a:cubicBezTo>
                    <a:pt x="67" y="70"/>
                    <a:pt x="57" y="70"/>
                    <a:pt x="52" y="67"/>
                  </a:cubicBezTo>
                  <a:cubicBezTo>
                    <a:pt x="5" y="41"/>
                    <a:pt x="5" y="41"/>
                    <a:pt x="5" y="41"/>
                  </a:cubicBezTo>
                  <a:cubicBezTo>
                    <a:pt x="0" y="38"/>
                    <a:pt x="0" y="32"/>
                    <a:pt x="5" y="29"/>
                  </a:cubicBezTo>
                  <a:cubicBezTo>
                    <a:pt x="52" y="3"/>
                    <a:pt x="52" y="3"/>
                    <a:pt x="52" y="3"/>
                  </a:cubicBezTo>
                  <a:cubicBezTo>
                    <a:pt x="57" y="0"/>
                    <a:pt x="67" y="0"/>
                    <a:pt x="73" y="3"/>
                  </a:cubicBezTo>
                  <a:cubicBezTo>
                    <a:pt x="119" y="29"/>
                    <a:pt x="119" y="29"/>
                    <a:pt x="119" y="29"/>
                  </a:cubicBezTo>
                  <a:cubicBezTo>
                    <a:pt x="125" y="32"/>
                    <a:pt x="125" y="38"/>
                    <a:pt x="119" y="41"/>
                  </a:cubicBezTo>
                  <a:lnTo>
                    <a:pt x="73" y="67"/>
                  </a:lnTo>
                  <a:close/>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48" name="Freeform 546">
              <a:extLst>
                <a:ext uri="{FF2B5EF4-FFF2-40B4-BE49-F238E27FC236}">
                  <a16:creationId xmlns:a16="http://schemas.microsoft.com/office/drawing/2014/main" id="{5D17C416-7B65-26D5-EC13-39D7C9D5154F}"/>
                </a:ext>
              </a:extLst>
            </p:cNvPr>
            <p:cNvSpPr>
              <a:spLocks/>
            </p:cNvSpPr>
            <p:nvPr/>
          </p:nvSpPr>
          <p:spPr bwMode="auto">
            <a:xfrm>
              <a:off x="10107386" y="3597956"/>
              <a:ext cx="468313" cy="157163"/>
            </a:xfrm>
            <a:custGeom>
              <a:avLst/>
              <a:gdLst>
                <a:gd name="T0" fmla="*/ 119 w 125"/>
                <a:gd name="T1" fmla="*/ 0 h 42"/>
                <a:gd name="T2" fmla="*/ 119 w 125"/>
                <a:gd name="T3" fmla="*/ 12 h 42"/>
                <a:gd name="T4" fmla="*/ 73 w 125"/>
                <a:gd name="T5" fmla="*/ 38 h 42"/>
                <a:gd name="T6" fmla="*/ 52 w 125"/>
                <a:gd name="T7" fmla="*/ 38 h 42"/>
                <a:gd name="T8" fmla="*/ 5 w 125"/>
                <a:gd name="T9" fmla="*/ 12 h 42"/>
                <a:gd name="T10" fmla="*/ 5 w 125"/>
                <a:gd name="T11" fmla="*/ 0 h 42"/>
              </a:gdLst>
              <a:ahLst/>
              <a:cxnLst>
                <a:cxn ang="0">
                  <a:pos x="T0" y="T1"/>
                </a:cxn>
                <a:cxn ang="0">
                  <a:pos x="T2" y="T3"/>
                </a:cxn>
                <a:cxn ang="0">
                  <a:pos x="T4" y="T5"/>
                </a:cxn>
                <a:cxn ang="0">
                  <a:pos x="T6" y="T7"/>
                </a:cxn>
                <a:cxn ang="0">
                  <a:pos x="T8" y="T9"/>
                </a:cxn>
                <a:cxn ang="0">
                  <a:pos x="T10" y="T11"/>
                </a:cxn>
              </a:cxnLst>
              <a:rect l="0" t="0" r="r" b="b"/>
              <a:pathLst>
                <a:path w="125" h="42">
                  <a:moveTo>
                    <a:pt x="119" y="0"/>
                  </a:moveTo>
                  <a:cubicBezTo>
                    <a:pt x="125" y="4"/>
                    <a:pt x="125" y="9"/>
                    <a:pt x="119" y="12"/>
                  </a:cubicBezTo>
                  <a:cubicBezTo>
                    <a:pt x="73" y="38"/>
                    <a:pt x="73" y="38"/>
                    <a:pt x="73" y="38"/>
                  </a:cubicBezTo>
                  <a:cubicBezTo>
                    <a:pt x="67" y="42"/>
                    <a:pt x="57" y="42"/>
                    <a:pt x="52" y="38"/>
                  </a:cubicBezTo>
                  <a:cubicBezTo>
                    <a:pt x="5" y="12"/>
                    <a:pt x="5" y="12"/>
                    <a:pt x="5" y="12"/>
                  </a:cubicBezTo>
                  <a:cubicBezTo>
                    <a:pt x="0" y="9"/>
                    <a:pt x="0" y="4"/>
                    <a:pt x="5" y="0"/>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49" name="Freeform 547">
              <a:extLst>
                <a:ext uri="{FF2B5EF4-FFF2-40B4-BE49-F238E27FC236}">
                  <a16:creationId xmlns:a16="http://schemas.microsoft.com/office/drawing/2014/main" id="{279C18A8-DAFB-B83E-46F8-0A480DFA8EEF}"/>
                </a:ext>
              </a:extLst>
            </p:cNvPr>
            <p:cNvSpPr>
              <a:spLocks/>
            </p:cNvSpPr>
            <p:nvPr/>
          </p:nvSpPr>
          <p:spPr bwMode="auto">
            <a:xfrm>
              <a:off x="10107386" y="3699556"/>
              <a:ext cx="468313" cy="153988"/>
            </a:xfrm>
            <a:custGeom>
              <a:avLst/>
              <a:gdLst>
                <a:gd name="T0" fmla="*/ 119 w 125"/>
                <a:gd name="T1" fmla="*/ 0 h 41"/>
                <a:gd name="T2" fmla="*/ 119 w 125"/>
                <a:gd name="T3" fmla="*/ 12 h 41"/>
                <a:gd name="T4" fmla="*/ 73 w 125"/>
                <a:gd name="T5" fmla="*/ 38 h 41"/>
                <a:gd name="T6" fmla="*/ 52 w 125"/>
                <a:gd name="T7" fmla="*/ 38 h 41"/>
                <a:gd name="T8" fmla="*/ 5 w 125"/>
                <a:gd name="T9" fmla="*/ 12 h 41"/>
                <a:gd name="T10" fmla="*/ 5 w 125"/>
                <a:gd name="T11" fmla="*/ 0 h 41"/>
              </a:gdLst>
              <a:ahLst/>
              <a:cxnLst>
                <a:cxn ang="0">
                  <a:pos x="T0" y="T1"/>
                </a:cxn>
                <a:cxn ang="0">
                  <a:pos x="T2" y="T3"/>
                </a:cxn>
                <a:cxn ang="0">
                  <a:pos x="T4" y="T5"/>
                </a:cxn>
                <a:cxn ang="0">
                  <a:pos x="T6" y="T7"/>
                </a:cxn>
                <a:cxn ang="0">
                  <a:pos x="T8" y="T9"/>
                </a:cxn>
                <a:cxn ang="0">
                  <a:pos x="T10" y="T11"/>
                </a:cxn>
              </a:cxnLst>
              <a:rect l="0" t="0" r="r" b="b"/>
              <a:pathLst>
                <a:path w="125" h="41">
                  <a:moveTo>
                    <a:pt x="119" y="0"/>
                  </a:moveTo>
                  <a:cubicBezTo>
                    <a:pt x="125" y="3"/>
                    <a:pt x="125" y="9"/>
                    <a:pt x="119" y="12"/>
                  </a:cubicBezTo>
                  <a:cubicBezTo>
                    <a:pt x="73" y="38"/>
                    <a:pt x="73" y="38"/>
                    <a:pt x="73" y="38"/>
                  </a:cubicBezTo>
                  <a:cubicBezTo>
                    <a:pt x="67" y="41"/>
                    <a:pt x="57" y="41"/>
                    <a:pt x="52" y="38"/>
                  </a:cubicBezTo>
                  <a:cubicBezTo>
                    <a:pt x="5" y="12"/>
                    <a:pt x="5" y="12"/>
                    <a:pt x="5" y="12"/>
                  </a:cubicBezTo>
                  <a:cubicBezTo>
                    <a:pt x="0" y="9"/>
                    <a:pt x="0" y="3"/>
                    <a:pt x="5" y="0"/>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grpSp>
      <p:grpSp>
        <p:nvGrpSpPr>
          <p:cNvPr id="50" name="Group 49">
            <a:extLst>
              <a:ext uri="{FF2B5EF4-FFF2-40B4-BE49-F238E27FC236}">
                <a16:creationId xmlns:a16="http://schemas.microsoft.com/office/drawing/2014/main" id="{4CE860AB-A2BD-F345-8895-32743A036402}"/>
              </a:ext>
            </a:extLst>
          </p:cNvPr>
          <p:cNvGrpSpPr/>
          <p:nvPr/>
        </p:nvGrpSpPr>
        <p:grpSpPr>
          <a:xfrm>
            <a:off x="4939783" y="4105937"/>
            <a:ext cx="332539" cy="330285"/>
            <a:chOff x="10107386" y="3388406"/>
            <a:chExt cx="468313" cy="465138"/>
          </a:xfrm>
        </p:grpSpPr>
        <p:sp>
          <p:nvSpPr>
            <p:cNvPr id="51" name="Freeform 545">
              <a:extLst>
                <a:ext uri="{FF2B5EF4-FFF2-40B4-BE49-F238E27FC236}">
                  <a16:creationId xmlns:a16="http://schemas.microsoft.com/office/drawing/2014/main" id="{5A78D6BF-14AC-5FC4-F285-CF0E451DB04F}"/>
                </a:ext>
              </a:extLst>
            </p:cNvPr>
            <p:cNvSpPr>
              <a:spLocks/>
            </p:cNvSpPr>
            <p:nvPr/>
          </p:nvSpPr>
          <p:spPr bwMode="auto">
            <a:xfrm>
              <a:off x="10107386" y="3388406"/>
              <a:ext cx="468313" cy="261938"/>
            </a:xfrm>
            <a:custGeom>
              <a:avLst/>
              <a:gdLst>
                <a:gd name="T0" fmla="*/ 73 w 125"/>
                <a:gd name="T1" fmla="*/ 67 h 70"/>
                <a:gd name="T2" fmla="*/ 52 w 125"/>
                <a:gd name="T3" fmla="*/ 67 h 70"/>
                <a:gd name="T4" fmla="*/ 5 w 125"/>
                <a:gd name="T5" fmla="*/ 41 h 70"/>
                <a:gd name="T6" fmla="*/ 5 w 125"/>
                <a:gd name="T7" fmla="*/ 29 h 70"/>
                <a:gd name="T8" fmla="*/ 52 w 125"/>
                <a:gd name="T9" fmla="*/ 3 h 70"/>
                <a:gd name="T10" fmla="*/ 73 w 125"/>
                <a:gd name="T11" fmla="*/ 3 h 70"/>
                <a:gd name="T12" fmla="*/ 119 w 125"/>
                <a:gd name="T13" fmla="*/ 29 h 70"/>
                <a:gd name="T14" fmla="*/ 119 w 125"/>
                <a:gd name="T15" fmla="*/ 41 h 70"/>
                <a:gd name="T16" fmla="*/ 73 w 125"/>
                <a:gd name="T17"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70">
                  <a:moveTo>
                    <a:pt x="73" y="67"/>
                  </a:moveTo>
                  <a:cubicBezTo>
                    <a:pt x="67" y="70"/>
                    <a:pt x="57" y="70"/>
                    <a:pt x="52" y="67"/>
                  </a:cubicBezTo>
                  <a:cubicBezTo>
                    <a:pt x="5" y="41"/>
                    <a:pt x="5" y="41"/>
                    <a:pt x="5" y="41"/>
                  </a:cubicBezTo>
                  <a:cubicBezTo>
                    <a:pt x="0" y="38"/>
                    <a:pt x="0" y="32"/>
                    <a:pt x="5" y="29"/>
                  </a:cubicBezTo>
                  <a:cubicBezTo>
                    <a:pt x="52" y="3"/>
                    <a:pt x="52" y="3"/>
                    <a:pt x="52" y="3"/>
                  </a:cubicBezTo>
                  <a:cubicBezTo>
                    <a:pt x="57" y="0"/>
                    <a:pt x="67" y="0"/>
                    <a:pt x="73" y="3"/>
                  </a:cubicBezTo>
                  <a:cubicBezTo>
                    <a:pt x="119" y="29"/>
                    <a:pt x="119" y="29"/>
                    <a:pt x="119" y="29"/>
                  </a:cubicBezTo>
                  <a:cubicBezTo>
                    <a:pt x="125" y="32"/>
                    <a:pt x="125" y="38"/>
                    <a:pt x="119" y="41"/>
                  </a:cubicBezTo>
                  <a:lnTo>
                    <a:pt x="73" y="67"/>
                  </a:lnTo>
                  <a:close/>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52" name="Freeform 546">
              <a:extLst>
                <a:ext uri="{FF2B5EF4-FFF2-40B4-BE49-F238E27FC236}">
                  <a16:creationId xmlns:a16="http://schemas.microsoft.com/office/drawing/2014/main" id="{3EC55BE0-D95F-A446-C64D-A5B26090A717}"/>
                </a:ext>
              </a:extLst>
            </p:cNvPr>
            <p:cNvSpPr>
              <a:spLocks/>
            </p:cNvSpPr>
            <p:nvPr/>
          </p:nvSpPr>
          <p:spPr bwMode="auto">
            <a:xfrm>
              <a:off x="10107386" y="3597956"/>
              <a:ext cx="468313" cy="157163"/>
            </a:xfrm>
            <a:custGeom>
              <a:avLst/>
              <a:gdLst>
                <a:gd name="T0" fmla="*/ 119 w 125"/>
                <a:gd name="T1" fmla="*/ 0 h 42"/>
                <a:gd name="T2" fmla="*/ 119 w 125"/>
                <a:gd name="T3" fmla="*/ 12 h 42"/>
                <a:gd name="T4" fmla="*/ 73 w 125"/>
                <a:gd name="T5" fmla="*/ 38 h 42"/>
                <a:gd name="T6" fmla="*/ 52 w 125"/>
                <a:gd name="T7" fmla="*/ 38 h 42"/>
                <a:gd name="T8" fmla="*/ 5 w 125"/>
                <a:gd name="T9" fmla="*/ 12 h 42"/>
                <a:gd name="T10" fmla="*/ 5 w 125"/>
                <a:gd name="T11" fmla="*/ 0 h 42"/>
              </a:gdLst>
              <a:ahLst/>
              <a:cxnLst>
                <a:cxn ang="0">
                  <a:pos x="T0" y="T1"/>
                </a:cxn>
                <a:cxn ang="0">
                  <a:pos x="T2" y="T3"/>
                </a:cxn>
                <a:cxn ang="0">
                  <a:pos x="T4" y="T5"/>
                </a:cxn>
                <a:cxn ang="0">
                  <a:pos x="T6" y="T7"/>
                </a:cxn>
                <a:cxn ang="0">
                  <a:pos x="T8" y="T9"/>
                </a:cxn>
                <a:cxn ang="0">
                  <a:pos x="T10" y="T11"/>
                </a:cxn>
              </a:cxnLst>
              <a:rect l="0" t="0" r="r" b="b"/>
              <a:pathLst>
                <a:path w="125" h="42">
                  <a:moveTo>
                    <a:pt x="119" y="0"/>
                  </a:moveTo>
                  <a:cubicBezTo>
                    <a:pt x="125" y="4"/>
                    <a:pt x="125" y="9"/>
                    <a:pt x="119" y="12"/>
                  </a:cubicBezTo>
                  <a:cubicBezTo>
                    <a:pt x="73" y="38"/>
                    <a:pt x="73" y="38"/>
                    <a:pt x="73" y="38"/>
                  </a:cubicBezTo>
                  <a:cubicBezTo>
                    <a:pt x="67" y="42"/>
                    <a:pt x="57" y="42"/>
                    <a:pt x="52" y="38"/>
                  </a:cubicBezTo>
                  <a:cubicBezTo>
                    <a:pt x="5" y="12"/>
                    <a:pt x="5" y="12"/>
                    <a:pt x="5" y="12"/>
                  </a:cubicBezTo>
                  <a:cubicBezTo>
                    <a:pt x="0" y="9"/>
                    <a:pt x="0" y="4"/>
                    <a:pt x="5" y="0"/>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53" name="Freeform 547">
              <a:extLst>
                <a:ext uri="{FF2B5EF4-FFF2-40B4-BE49-F238E27FC236}">
                  <a16:creationId xmlns:a16="http://schemas.microsoft.com/office/drawing/2014/main" id="{38D12B78-6B53-6749-CD9B-610EBE14DA88}"/>
                </a:ext>
              </a:extLst>
            </p:cNvPr>
            <p:cNvSpPr>
              <a:spLocks/>
            </p:cNvSpPr>
            <p:nvPr/>
          </p:nvSpPr>
          <p:spPr bwMode="auto">
            <a:xfrm>
              <a:off x="10107386" y="3699556"/>
              <a:ext cx="468313" cy="153988"/>
            </a:xfrm>
            <a:custGeom>
              <a:avLst/>
              <a:gdLst>
                <a:gd name="T0" fmla="*/ 119 w 125"/>
                <a:gd name="T1" fmla="*/ 0 h 41"/>
                <a:gd name="T2" fmla="*/ 119 w 125"/>
                <a:gd name="T3" fmla="*/ 12 h 41"/>
                <a:gd name="T4" fmla="*/ 73 w 125"/>
                <a:gd name="T5" fmla="*/ 38 h 41"/>
                <a:gd name="T6" fmla="*/ 52 w 125"/>
                <a:gd name="T7" fmla="*/ 38 h 41"/>
                <a:gd name="T8" fmla="*/ 5 w 125"/>
                <a:gd name="T9" fmla="*/ 12 h 41"/>
                <a:gd name="T10" fmla="*/ 5 w 125"/>
                <a:gd name="T11" fmla="*/ 0 h 41"/>
              </a:gdLst>
              <a:ahLst/>
              <a:cxnLst>
                <a:cxn ang="0">
                  <a:pos x="T0" y="T1"/>
                </a:cxn>
                <a:cxn ang="0">
                  <a:pos x="T2" y="T3"/>
                </a:cxn>
                <a:cxn ang="0">
                  <a:pos x="T4" y="T5"/>
                </a:cxn>
                <a:cxn ang="0">
                  <a:pos x="T6" y="T7"/>
                </a:cxn>
                <a:cxn ang="0">
                  <a:pos x="T8" y="T9"/>
                </a:cxn>
                <a:cxn ang="0">
                  <a:pos x="T10" y="T11"/>
                </a:cxn>
              </a:cxnLst>
              <a:rect l="0" t="0" r="r" b="b"/>
              <a:pathLst>
                <a:path w="125" h="41">
                  <a:moveTo>
                    <a:pt x="119" y="0"/>
                  </a:moveTo>
                  <a:cubicBezTo>
                    <a:pt x="125" y="3"/>
                    <a:pt x="125" y="9"/>
                    <a:pt x="119" y="12"/>
                  </a:cubicBezTo>
                  <a:cubicBezTo>
                    <a:pt x="73" y="38"/>
                    <a:pt x="73" y="38"/>
                    <a:pt x="73" y="38"/>
                  </a:cubicBezTo>
                  <a:cubicBezTo>
                    <a:pt x="67" y="41"/>
                    <a:pt x="57" y="41"/>
                    <a:pt x="52" y="38"/>
                  </a:cubicBezTo>
                  <a:cubicBezTo>
                    <a:pt x="5" y="12"/>
                    <a:pt x="5" y="12"/>
                    <a:pt x="5" y="12"/>
                  </a:cubicBezTo>
                  <a:cubicBezTo>
                    <a:pt x="0" y="9"/>
                    <a:pt x="0" y="3"/>
                    <a:pt x="5" y="0"/>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grpSp>
      <p:sp>
        <p:nvSpPr>
          <p:cNvPr id="66" name="TextBox 72">
            <a:extLst>
              <a:ext uri="{FF2B5EF4-FFF2-40B4-BE49-F238E27FC236}">
                <a16:creationId xmlns:a16="http://schemas.microsoft.com/office/drawing/2014/main" id="{59C50FE2-962B-E156-3080-A05D129BBCE2}"/>
              </a:ext>
            </a:extLst>
          </p:cNvPr>
          <p:cNvSpPr txBox="1">
            <a:spLocks noChangeArrowheads="1"/>
          </p:cNvSpPr>
          <p:nvPr/>
        </p:nvSpPr>
        <p:spPr bwMode="auto">
          <a:xfrm>
            <a:off x="939800" y="2796396"/>
            <a:ext cx="435117"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defTabSz="1828617"/>
            <a:r>
              <a:rPr lang="mn-MN" sz="1400" b="1" dirty="0">
                <a:solidFill>
                  <a:prstClr val="white"/>
                </a:solidFill>
                <a:latin typeface="Arial" panose="020B0604020202020204" pitchFamily="34" charset="0"/>
                <a:cs typeface="Arial" panose="020B0604020202020204" pitchFamily="34" charset="0"/>
              </a:rPr>
              <a:t>1996</a:t>
            </a:r>
            <a:endParaRPr lang="en-US" sz="1400" b="1" dirty="0">
              <a:solidFill>
                <a:prstClr val="white"/>
              </a:solidFill>
              <a:latin typeface="Arial" panose="020B0604020202020204" pitchFamily="34" charset="0"/>
              <a:cs typeface="Arial" panose="020B0604020202020204" pitchFamily="34" charset="0"/>
            </a:endParaRPr>
          </a:p>
        </p:txBody>
      </p:sp>
      <p:cxnSp>
        <p:nvCxnSpPr>
          <p:cNvPr id="106" name="Straight Connector 105">
            <a:extLst>
              <a:ext uri="{FF2B5EF4-FFF2-40B4-BE49-F238E27FC236}">
                <a16:creationId xmlns:a16="http://schemas.microsoft.com/office/drawing/2014/main" id="{8093051F-6053-F428-E2C3-93A8257D4D25}"/>
              </a:ext>
            </a:extLst>
          </p:cNvPr>
          <p:cNvCxnSpPr>
            <a:cxnSpLocks/>
          </p:cNvCxnSpPr>
          <p:nvPr/>
        </p:nvCxnSpPr>
        <p:spPr>
          <a:xfrm flipV="1">
            <a:off x="739671" y="9482639"/>
            <a:ext cx="5498511" cy="4325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Rectangle 17">
            <a:extLst>
              <a:ext uri="{FF2B5EF4-FFF2-40B4-BE49-F238E27FC236}">
                <a16:creationId xmlns:a16="http://schemas.microsoft.com/office/drawing/2014/main" id="{1DB84248-937D-536E-251C-651742DD108A}"/>
              </a:ext>
            </a:extLst>
          </p:cNvPr>
          <p:cNvSpPr/>
          <p:nvPr/>
        </p:nvSpPr>
        <p:spPr>
          <a:xfrm>
            <a:off x="4560457" y="1630197"/>
            <a:ext cx="2081744" cy="276999"/>
          </a:xfrm>
          <a:prstGeom prst="rect">
            <a:avLst/>
          </a:prstGeom>
        </p:spPr>
        <p:txBody>
          <a:bodyPr wrap="square">
            <a:spAutoFit/>
          </a:bodyPr>
          <a:lstStyle/>
          <a:p>
            <a:pPr algn="ctr" fontAlgn="ctr"/>
            <a:r>
              <a:rPr lang="en-US" sz="1200" dirty="0">
                <a:solidFill>
                  <a:srgbClr val="002060"/>
                </a:solidFill>
                <a:latin typeface="Arial" panose="020B0604020202020204" pitchFamily="34" charset="0"/>
                <a:cs typeface="Arial" panose="020B0604020202020204" pitchFamily="34" charset="0"/>
              </a:rPr>
              <a:t>(</a:t>
            </a:r>
            <a:r>
              <a:rPr lang="mn-MN" sz="1200" dirty="0">
                <a:solidFill>
                  <a:srgbClr val="002060"/>
                </a:solidFill>
                <a:latin typeface="Arial" panose="020B0604020202020204" pitchFamily="34" charset="0"/>
                <a:cs typeface="Arial" panose="020B0604020202020204" pitchFamily="34" charset="0"/>
              </a:rPr>
              <a:t>Дэлгэрэнгүйг хавсралт 2</a:t>
            </a:r>
            <a:r>
              <a:rPr lang="en-US" sz="1200" dirty="0">
                <a:solidFill>
                  <a:srgbClr val="002060"/>
                </a:solidFill>
                <a:latin typeface="Arial" panose="020B0604020202020204" pitchFamily="34" charset="0"/>
                <a:cs typeface="Arial" panose="020B0604020202020204" pitchFamily="34" charset="0"/>
              </a:rPr>
              <a:t>)</a:t>
            </a:r>
            <a:r>
              <a:rPr lang="mn-MN" sz="1200" dirty="0">
                <a:solidFill>
                  <a:srgbClr val="002060"/>
                </a:solidFill>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D2FD2BA8-FC0F-F31B-8A00-72D3CF060B33}"/>
              </a:ext>
            </a:extLst>
          </p:cNvPr>
          <p:cNvSpPr txBox="1"/>
          <p:nvPr/>
        </p:nvSpPr>
        <p:spPr>
          <a:xfrm>
            <a:off x="536925" y="1376119"/>
            <a:ext cx="5832371" cy="544369"/>
          </a:xfrm>
          <a:prstGeom prst="rect">
            <a:avLst/>
          </a:prstGeom>
          <a:noFill/>
        </p:spPr>
        <p:txBody>
          <a:bodyPr wrap="square" lIns="51424" tIns="25712" rIns="51424" bIns="25712" rtlCol="0">
            <a:spAutoFit/>
          </a:bodyPr>
          <a:lstStyle/>
          <a:p>
            <a:pPr algn="ctr" defTabSz="514207"/>
            <a:r>
              <a:rPr lang="mn-MN" sz="1600" dirty="0">
                <a:solidFill>
                  <a:schemeClr val="accent1">
                    <a:lumMod val="50000"/>
                  </a:schemeClr>
                </a:solidFill>
                <a:latin typeface="Arial" panose="020B0604020202020204" pitchFamily="34" charset="0"/>
                <a:cs typeface="Arial" panose="020B0604020202020204" pitchFamily="34" charset="0"/>
              </a:rPr>
              <a:t>1996-2018 онуудад хэрэгжүүлсэн төсөл, арга хэмжээ</a:t>
            </a:r>
          </a:p>
          <a:p>
            <a:pPr algn="ctr" defTabSz="514207"/>
            <a:endParaRPr lang="id-ID" sz="1600" dirty="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12" name="Table 11">
            <a:extLst>
              <a:ext uri="{FF2B5EF4-FFF2-40B4-BE49-F238E27FC236}">
                <a16:creationId xmlns:a16="http://schemas.microsoft.com/office/drawing/2014/main" id="{9B32F9A6-92D0-5572-74FD-6A68E1F4354F}"/>
              </a:ext>
            </a:extLst>
          </p:cNvPr>
          <p:cNvGraphicFramePr>
            <a:graphicFrameLocks noGrp="1"/>
          </p:cNvGraphicFramePr>
          <p:nvPr>
            <p:extLst>
              <p:ext uri="{D42A27DB-BD31-4B8C-83A1-F6EECF244321}">
                <p14:modId xmlns:p14="http://schemas.microsoft.com/office/powerpoint/2010/main" val="3680591160"/>
              </p:ext>
            </p:extLst>
          </p:nvPr>
        </p:nvGraphicFramePr>
        <p:xfrm>
          <a:off x="488702" y="1870686"/>
          <a:ext cx="5956833" cy="7743156"/>
        </p:xfrm>
        <a:graphic>
          <a:graphicData uri="http://schemas.openxmlformats.org/drawingml/2006/table">
            <a:tbl>
              <a:tblPr firstRow="1" firstCol="1" bandRow="1">
                <a:tableStyleId>{BC89EF96-8CEA-46FF-86C4-4CE0E7609802}</a:tableStyleId>
              </a:tblPr>
              <a:tblGrid>
                <a:gridCol w="330448">
                  <a:extLst>
                    <a:ext uri="{9D8B030D-6E8A-4147-A177-3AD203B41FA5}">
                      <a16:colId xmlns:a16="http://schemas.microsoft.com/office/drawing/2014/main" val="2503447024"/>
                    </a:ext>
                  </a:extLst>
                </a:gridCol>
                <a:gridCol w="2599608">
                  <a:extLst>
                    <a:ext uri="{9D8B030D-6E8A-4147-A177-3AD203B41FA5}">
                      <a16:colId xmlns:a16="http://schemas.microsoft.com/office/drawing/2014/main" val="209560910"/>
                    </a:ext>
                  </a:extLst>
                </a:gridCol>
                <a:gridCol w="578476">
                  <a:extLst>
                    <a:ext uri="{9D8B030D-6E8A-4147-A177-3AD203B41FA5}">
                      <a16:colId xmlns:a16="http://schemas.microsoft.com/office/drawing/2014/main" val="194011670"/>
                    </a:ext>
                  </a:extLst>
                </a:gridCol>
                <a:gridCol w="2448301">
                  <a:extLst>
                    <a:ext uri="{9D8B030D-6E8A-4147-A177-3AD203B41FA5}">
                      <a16:colId xmlns:a16="http://schemas.microsoft.com/office/drawing/2014/main" val="4252586019"/>
                    </a:ext>
                  </a:extLst>
                </a:gridCol>
              </a:tblGrid>
              <a:tr h="326424">
                <a:tc>
                  <a:txBody>
                    <a:bodyPr/>
                    <a:lstStyle/>
                    <a:p>
                      <a:pPr algn="ctr">
                        <a:lnSpc>
                          <a:spcPct val="107000"/>
                        </a:lnSpc>
                        <a:spcAft>
                          <a:spcPts val="800"/>
                        </a:spcAft>
                      </a:pPr>
                      <a:r>
                        <a:rPr lang="mn-MN" sz="105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en-US" sz="105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accent1">
                        <a:lumMod val="20000"/>
                        <a:lumOff val="80000"/>
                      </a:schemeClr>
                    </a:solidFill>
                  </a:tcPr>
                </a:tc>
                <a:tc>
                  <a:txBody>
                    <a:bodyPr/>
                    <a:lstStyle/>
                    <a:p>
                      <a:pPr algn="ctr">
                        <a:lnSpc>
                          <a:spcPct val="107000"/>
                        </a:lnSpc>
                        <a:spcAft>
                          <a:spcPts val="800"/>
                        </a:spcAft>
                      </a:pPr>
                      <a:r>
                        <a:rPr lang="mn-MN" sz="1050" dirty="0">
                          <a:solidFill>
                            <a:schemeClr val="accent1">
                              <a:lumMod val="50000"/>
                            </a:schemeClr>
                          </a:solidFill>
                          <a:effectLst/>
                          <a:latin typeface="Times New Roman" panose="02020603050405020304" pitchFamily="18" charset="0"/>
                          <a:cs typeface="Times New Roman" panose="02020603050405020304" pitchFamily="18" charset="0"/>
                        </a:rPr>
                        <a:t>Төсөл хөтөлбөр, арга хэмжээ</a:t>
                      </a:r>
                      <a:endParaRPr lang="en-US" sz="105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accent1">
                        <a:lumMod val="20000"/>
                        <a:lumOff val="80000"/>
                      </a:schemeClr>
                    </a:solidFill>
                  </a:tcPr>
                </a:tc>
                <a:tc>
                  <a:txBody>
                    <a:bodyPr/>
                    <a:lstStyle/>
                    <a:p>
                      <a:pPr algn="ctr">
                        <a:lnSpc>
                          <a:spcPct val="107000"/>
                        </a:lnSpc>
                        <a:spcAft>
                          <a:spcPts val="800"/>
                        </a:spcAft>
                      </a:pPr>
                      <a:r>
                        <a:rPr lang="mn-MN" sz="1050" dirty="0">
                          <a:solidFill>
                            <a:schemeClr val="accent1">
                              <a:lumMod val="50000"/>
                            </a:schemeClr>
                          </a:solidFill>
                          <a:effectLst/>
                          <a:latin typeface="Times New Roman" panose="02020603050405020304" pitchFamily="18" charset="0"/>
                          <a:cs typeface="Times New Roman" panose="02020603050405020304" pitchFamily="18" charset="0"/>
                        </a:rPr>
                        <a:t>Батлагдсан он</a:t>
                      </a:r>
                      <a:endParaRPr lang="en-US" sz="105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accent1">
                        <a:lumMod val="20000"/>
                        <a:lumOff val="80000"/>
                      </a:schemeClr>
                    </a:solidFill>
                  </a:tcPr>
                </a:tc>
                <a:tc>
                  <a:txBody>
                    <a:bodyPr/>
                    <a:lstStyle/>
                    <a:p>
                      <a:pPr algn="ctr">
                        <a:lnSpc>
                          <a:spcPct val="107000"/>
                        </a:lnSpc>
                        <a:spcAft>
                          <a:spcPts val="800"/>
                        </a:spcAft>
                      </a:pPr>
                      <a:r>
                        <a:rPr lang="mn-MN" sz="1050" dirty="0">
                          <a:solidFill>
                            <a:schemeClr val="accent1">
                              <a:lumMod val="50000"/>
                            </a:schemeClr>
                          </a:solidFill>
                          <a:effectLst/>
                          <a:latin typeface="Times New Roman" panose="02020603050405020304" pitchFamily="18" charset="0"/>
                          <a:cs typeface="Times New Roman" panose="02020603050405020304" pitchFamily="18" charset="0"/>
                        </a:rPr>
                        <a:t>Хүрсэн үр дүн</a:t>
                      </a:r>
                      <a:endParaRPr lang="en-US" sz="105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accent1">
                        <a:lumMod val="20000"/>
                        <a:lumOff val="80000"/>
                      </a:schemeClr>
                    </a:solidFill>
                  </a:tcPr>
                </a:tc>
                <a:extLst>
                  <a:ext uri="{0D108BD9-81ED-4DB2-BD59-A6C34878D82A}">
                    <a16:rowId xmlns:a16="http://schemas.microsoft.com/office/drawing/2014/main" val="1229707647"/>
                  </a:ext>
                </a:extLst>
              </a:tr>
              <a:tr h="532195">
                <a:tc>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1</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Ядуурлыг бууруулах үндэсний хөтөлбөр, Италийн Засгийн газрын бус“Айфо” төсөл</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1999</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tc>
                  <a:txBody>
                    <a:bodyPr/>
                    <a:lstStyle/>
                    <a:p>
                      <a:pPr algn="just">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Мэргэжил эзэмших сургалтын тоног төхөөрөмжийг шинэчлэн сайжруулж 116 суралцагч төгсгөсөн.</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extLst>
                  <a:ext uri="{0D108BD9-81ED-4DB2-BD59-A6C34878D82A}">
                    <a16:rowId xmlns:a16="http://schemas.microsoft.com/office/drawing/2014/main" val="4286524369"/>
                  </a:ext>
                </a:extLst>
              </a:tr>
              <a:tr h="602452">
                <a:tc>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2</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Италийн Засгийн газрын бус “Айфо” төсөл</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2002</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Эмнэлгийн тусламжийн гэрээг сунгаж, тоног төхөөрөмжийн сайжруулалт хийсэн. 1,187 иргэнд тусламж үзүүлсэн.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extLst>
                  <a:ext uri="{0D108BD9-81ED-4DB2-BD59-A6C34878D82A}">
                    <a16:rowId xmlns:a16="http://schemas.microsoft.com/office/drawing/2014/main" val="3920356851"/>
                  </a:ext>
                </a:extLst>
              </a:tr>
              <a:tr h="667526">
                <a:tc>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3</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Монголын нээлттэй нийгмийн “Соросын сан”-ийн “Хүнд хэлбэрийн тахир дутуу хүмүүсийг гэр бүл, нийгэм хамт олонд тулгуурлан сэргээн засах” төсөл </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solidFill>
                      <a:schemeClr val="bg1"/>
                    </a:solidFill>
                  </a:tcPr>
                </a:tc>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2002</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Эмнэлгийн тусламжийн үйлчилгээ, гарын авлага -1400 иргэн </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extLst>
                  <a:ext uri="{0D108BD9-81ED-4DB2-BD59-A6C34878D82A}">
                    <a16:rowId xmlns:a16="http://schemas.microsoft.com/office/drawing/2014/main" val="3055740235"/>
                  </a:ext>
                </a:extLst>
              </a:tr>
              <a:tr h="396863">
                <a:tc>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4</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tc>
                  <a:txBody>
                    <a:bodyPr/>
                    <a:lstStyle/>
                    <a:p>
                      <a:pPr algn="just">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Италийн Засгийн газрын бус “Айфо” төсөл</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2003</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Сайн дурын ажилтан-15 бэлтгэж, 420 иргэнд 1,264 төрлийн үйчилгээ үзүүлсэн.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extLst>
                  <a:ext uri="{0D108BD9-81ED-4DB2-BD59-A6C34878D82A}">
                    <a16:rowId xmlns:a16="http://schemas.microsoft.com/office/drawing/2014/main" val="792761900"/>
                  </a:ext>
                </a:extLst>
              </a:tr>
              <a:tr h="261531">
                <a:tc>
                  <a:txBody>
                    <a:bodyPr/>
                    <a:lstStyle/>
                    <a:p>
                      <a:pPr algn="ctr">
                        <a:lnSpc>
                          <a:spcPct val="107000"/>
                        </a:lnSpc>
                        <a:spcAft>
                          <a:spcPts val="800"/>
                        </a:spcAft>
                      </a:pPr>
                      <a:r>
                        <a:rPr lang="mn-MN" sz="1000" b="0">
                          <a:solidFill>
                            <a:schemeClr val="accent1">
                              <a:lumMod val="50000"/>
                            </a:schemeClr>
                          </a:solidFill>
                          <a:effectLst/>
                          <a:latin typeface="Times New Roman" panose="02020603050405020304" pitchFamily="18" charset="0"/>
                          <a:cs typeface="Times New Roman" panose="02020603050405020304" pitchFamily="18" charset="0"/>
                        </a:rPr>
                        <a:t>5</a:t>
                      </a:r>
                      <a:endParaRPr lang="en-US" sz="1000" b="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tc>
                  <a:txBody>
                    <a:bodyPr/>
                    <a:lstStyle/>
                    <a:p>
                      <a:pPr algn="just">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Тахир дутуу иргэдийн хөдөлмөр эрхлэлтийг дэмжих төсөл</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2004</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150 иргэн мэргэжилтэй болсон.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extLst>
                  <a:ext uri="{0D108BD9-81ED-4DB2-BD59-A6C34878D82A}">
                    <a16:rowId xmlns:a16="http://schemas.microsoft.com/office/drawing/2014/main" val="1808415343"/>
                  </a:ext>
                </a:extLst>
              </a:tr>
              <a:tr h="396863">
                <a:tc>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6</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tc>
                  <a:txBody>
                    <a:bodyPr/>
                    <a:lstStyle/>
                    <a:p>
                      <a:pPr algn="just">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Люксембургийн Падем төрийн бус байгууллагатай хамтын ажиллагааны гэрээ</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2005</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 иргэнд протез, 10 ажилтан бэлтгэсэн.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extLst>
                  <a:ext uri="{0D108BD9-81ED-4DB2-BD59-A6C34878D82A}">
                    <a16:rowId xmlns:a16="http://schemas.microsoft.com/office/drawing/2014/main" val="2990672203"/>
                  </a:ext>
                </a:extLst>
              </a:tr>
              <a:tr h="396863">
                <a:tc>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7</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tc>
                  <a:txBody>
                    <a:bodyPr/>
                    <a:lstStyle/>
                    <a:p>
                      <a:pPr algn="just">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НХХЯ-ны “Нийгмийн хамгааллын салбарын хөгжлийн хөтөлбөр” төсөл</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solidFill>
                      <a:schemeClr val="bg1"/>
                    </a:solidFill>
                  </a:tcPr>
                </a:tc>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2006</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Материаллаг баазыг шинэчлэн, тоног төхөөрөмж сайжруулан 25 суралцагч бэлтгэсэн.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extLst>
                  <a:ext uri="{0D108BD9-81ED-4DB2-BD59-A6C34878D82A}">
                    <a16:rowId xmlns:a16="http://schemas.microsoft.com/office/drawing/2014/main" val="922440588"/>
                  </a:ext>
                </a:extLst>
              </a:tr>
              <a:tr h="467109">
                <a:tc>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8</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tc>
                  <a:txBody>
                    <a:bodyPr/>
                    <a:lstStyle/>
                    <a:p>
                      <a:pPr algn="just">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Гадаад хамтын ажиллагааг өргөжүүлж, хүний нөөцийн чадавхийг сайржуулах төсөл</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solidFill>
                      <a:schemeClr val="bg1"/>
                    </a:solidFill>
                  </a:tcPr>
                </a:tc>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2011</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БНСУ, Сингапур, Тайвань, АНУ-ын ОУ-ын байгууллагуудад 13 мэргэжилтэн сургаж, 103 иргэнд тэргэнцэр олгосон.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extLst>
                  <a:ext uri="{0D108BD9-81ED-4DB2-BD59-A6C34878D82A}">
                    <a16:rowId xmlns:a16="http://schemas.microsoft.com/office/drawing/2014/main" val="1794561666"/>
                  </a:ext>
                </a:extLst>
              </a:tr>
              <a:tr h="385411">
                <a:tc>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9</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“Тэгш дүүрэн” хөтөлбөр</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2011</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21 аймаг, 9 дүүргийн 411 иргэнд сэргээн засах үйчилгээ, 420 мэргэжилтэнг сургасан. </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extLst>
                  <a:ext uri="{0D108BD9-81ED-4DB2-BD59-A6C34878D82A}">
                    <a16:rowId xmlns:a16="http://schemas.microsoft.com/office/drawing/2014/main" val="1500701891"/>
                  </a:ext>
                </a:extLst>
              </a:tr>
              <a:tr h="667526">
                <a:tc>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10</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tc>
                  <a:txBody>
                    <a:bodyPr/>
                    <a:lstStyle/>
                    <a:p>
                      <a:pPr algn="just">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Хөгжлийн бэрхшээлтэй иргэнд зориулсан Европын холбоо, Айфо ОУбайгууллагын хамтын санхүүжилтээр </a:t>
                      </a:r>
                      <a:r>
                        <a:rPr lang="mn-Mong-MN" sz="1000">
                          <a:solidFill>
                            <a:schemeClr val="accent1">
                              <a:lumMod val="50000"/>
                            </a:schemeClr>
                          </a:solidFill>
                          <a:effectLst/>
                          <a:latin typeface="Times New Roman" panose="02020603050405020304" pitchFamily="18" charset="0"/>
                        </a:rPr>
                        <a:t>“</a:t>
                      </a:r>
                      <a:r>
                        <a:rPr lang="mn-MN" sz="1000">
                          <a:solidFill>
                            <a:schemeClr val="accent1">
                              <a:lumMod val="50000"/>
                            </a:schemeClr>
                          </a:solidFill>
                          <a:effectLst/>
                          <a:latin typeface="Times New Roman" panose="02020603050405020304" pitchFamily="18" charset="0"/>
                          <a:cs typeface="Times New Roman" panose="02020603050405020304" pitchFamily="18" charset="0"/>
                        </a:rPr>
                        <a:t>Тэгш дүүрэн хөтөлбөр</a:t>
                      </a:r>
                      <a:r>
                        <a:rPr lang="mn-Mong-MN" sz="1000">
                          <a:solidFill>
                            <a:schemeClr val="accent1">
                              <a:lumMod val="50000"/>
                            </a:schemeClr>
                          </a:solidFill>
                          <a:effectLst/>
                          <a:latin typeface="Times New Roman" panose="02020603050405020304" pitchFamily="18" charset="0"/>
                        </a:rPr>
                        <a:t>” </a:t>
                      </a:r>
                      <a:r>
                        <a:rPr lang="mn-MN" sz="1000">
                          <a:solidFill>
                            <a:schemeClr val="accent1">
                              <a:lumMod val="50000"/>
                            </a:schemeClr>
                          </a:solidFill>
                          <a:effectLst/>
                          <a:latin typeface="Times New Roman" panose="02020603050405020304" pitchFamily="18" charset="0"/>
                          <a:cs typeface="Times New Roman" panose="02020603050405020304" pitchFamily="18" charset="0"/>
                        </a:rPr>
                        <a:t>хэрэгжүүлэх</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2012</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tc>
                  <a:txBody>
                    <a:bodyPr/>
                    <a:lstStyle/>
                    <a:p>
                      <a:pPr marL="0" marR="0" lvl="0" indent="0" algn="just" defTabSz="685800" rtl="0" eaLnBrk="1" fontAlgn="auto" latinLnBrk="0" hangingPunct="1">
                        <a:lnSpc>
                          <a:spcPct val="107000"/>
                        </a:lnSpc>
                        <a:spcBef>
                          <a:spcPts val="0"/>
                        </a:spcBef>
                        <a:spcAft>
                          <a:spcPts val="800"/>
                        </a:spcAft>
                        <a:buClrTx/>
                        <a:buSzTx/>
                        <a:buFontTx/>
                        <a:buNone/>
                        <a:tabLst/>
                        <a:defRPr/>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21 аймаг, 9 дүүргийн 1310 мэргэжилтэнг сургасан. </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extLst>
                  <a:ext uri="{0D108BD9-81ED-4DB2-BD59-A6C34878D82A}">
                    <a16:rowId xmlns:a16="http://schemas.microsoft.com/office/drawing/2014/main" val="1755810060"/>
                  </a:ext>
                </a:extLst>
              </a:tr>
              <a:tr h="1073523">
                <a:tc>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11</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Герман, Швейцарь, Австралийн Засгийн газрын  буцалтгүй тусламжаар Монгол улсын мэргэжлийн боловсролын сургалтын салбарт </a:t>
                      </a:r>
                      <a:r>
                        <a:rPr lang="mn-Mong-MN" sz="1000" dirty="0">
                          <a:solidFill>
                            <a:schemeClr val="accent1">
                              <a:lumMod val="50000"/>
                            </a:schemeClr>
                          </a:solidFill>
                          <a:effectLst/>
                          <a:latin typeface="Times New Roman" panose="02020603050405020304" pitchFamily="18" charset="0"/>
                        </a:rPr>
                        <a:t>“</a:t>
                      </a: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Ашигт малтмалын салбар дахь түншлэлд суурилсан мэрэгжлийн боловсрол, сургалт</a:t>
                      </a:r>
                      <a:r>
                        <a:rPr lang="mn-Mong-MN" sz="1000" dirty="0">
                          <a:solidFill>
                            <a:schemeClr val="accent1">
                              <a:lumMod val="50000"/>
                            </a:schemeClr>
                          </a:solidFill>
                          <a:effectLst/>
                          <a:latin typeface="Times New Roman" panose="02020603050405020304" pitchFamily="18" charset="0"/>
                        </a:rPr>
                        <a:t>” </a:t>
                      </a: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төсөл</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2013</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Өмнөговь аймгийн Даланзадгад сумын Политехникийн коллежид 50 иргэн сургаж ажлын байраар хангасан.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extLst>
                  <a:ext uri="{0D108BD9-81ED-4DB2-BD59-A6C34878D82A}">
                    <a16:rowId xmlns:a16="http://schemas.microsoft.com/office/drawing/2014/main" val="482716102"/>
                  </a:ext>
                </a:extLst>
              </a:tr>
              <a:tr h="0">
                <a:tc>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tc>
                  <a:txBody>
                    <a:bodyPr/>
                    <a:lstStyle/>
                    <a:p>
                      <a:pPr algn="just">
                        <a:lnSpc>
                          <a:spcPts val="1200"/>
                        </a:lnSpc>
                        <a:spcAft>
                          <a:spcPts val="800"/>
                        </a:spcAft>
                      </a:pPr>
                      <a:r>
                        <a:rPr lang="mn-Mong-MN" sz="1000" dirty="0">
                          <a:solidFill>
                            <a:schemeClr val="accent1">
                              <a:lumMod val="50000"/>
                            </a:schemeClr>
                          </a:solidFill>
                          <a:effectLst/>
                          <a:latin typeface="Times New Roman" panose="02020603050405020304" pitchFamily="18" charset="0"/>
                        </a:rPr>
                        <a:t>“</a:t>
                      </a: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0</a:t>
                      </a:r>
                      <a:r>
                        <a:rPr lang="mn-Mong-MN" sz="1000" dirty="0">
                          <a:solidFill>
                            <a:schemeClr val="accent1">
                              <a:lumMod val="50000"/>
                            </a:schemeClr>
                          </a:solidFill>
                          <a:effectLst/>
                          <a:latin typeface="Times New Roman" panose="02020603050405020304" pitchFamily="18" charset="0"/>
                        </a:rPr>
                        <a:t>-</a:t>
                      </a: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3 настай хүүхдийг эрт үеийн илрүүлэгт хамруулах</a:t>
                      </a:r>
                      <a:r>
                        <a:rPr lang="mn-Mong-MN" sz="1000" dirty="0">
                          <a:solidFill>
                            <a:schemeClr val="accent1">
                              <a:lumMod val="50000"/>
                            </a:schemeClr>
                          </a:solidFill>
                          <a:effectLst/>
                          <a:latin typeface="Times New Roman" panose="02020603050405020304" pitchFamily="18" charset="0"/>
                        </a:rPr>
                        <a:t>” </a:t>
                      </a: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төсөл</a:t>
                      </a:r>
                      <a:endParaRPr lang="en-US" sz="1000"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39617" marR="39617" marT="0" marB="0" anchor="ctr">
                    <a:solidFill>
                      <a:schemeClr val="bg1"/>
                    </a:solidFill>
                  </a:tcPr>
                </a:tc>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2015</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128,459 хүүхэд, эцэг эх хамруулж оролцоог хангасан.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extLst>
                  <a:ext uri="{0D108BD9-81ED-4DB2-BD59-A6C34878D82A}">
                    <a16:rowId xmlns:a16="http://schemas.microsoft.com/office/drawing/2014/main" val="3834020445"/>
                  </a:ext>
                </a:extLst>
              </a:tr>
              <a:tr h="532195">
                <a:tc>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13</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Япон, Монголын Засгийн  хамтын ажиллагааны хүрээнд Япон улсын жижиг дунд үйлдвэрлийг дэмжих төсөл</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2015</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22 нэр төрлийн 69 тоног төхөөрөмж нийлүүлж 820 иргэнийг сургалтад хамруулсан. </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extLst>
                  <a:ext uri="{0D108BD9-81ED-4DB2-BD59-A6C34878D82A}">
                    <a16:rowId xmlns:a16="http://schemas.microsoft.com/office/drawing/2014/main" val="634817490"/>
                  </a:ext>
                </a:extLst>
              </a:tr>
              <a:tr h="397961">
                <a:tc>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14</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tc>
                  <a:txBody>
                    <a:bodyPr/>
                    <a:lstStyle/>
                    <a:p>
                      <a:pPr algn="just">
                        <a:lnSpc>
                          <a:spcPct val="107000"/>
                        </a:lnSpc>
                        <a:spcAft>
                          <a:spcPts val="800"/>
                        </a:spcAft>
                      </a:pPr>
                      <a:r>
                        <a:rPr lang="mn-Mong-MN" sz="1000">
                          <a:solidFill>
                            <a:schemeClr val="accent1">
                              <a:lumMod val="50000"/>
                            </a:schemeClr>
                          </a:solidFill>
                          <a:effectLst/>
                          <a:latin typeface="Times New Roman" panose="02020603050405020304" pitchFamily="18" charset="0"/>
                        </a:rPr>
                        <a:t>“</a:t>
                      </a:r>
                      <a:r>
                        <a:rPr lang="mn-MN" sz="1000">
                          <a:solidFill>
                            <a:schemeClr val="accent1">
                              <a:lumMod val="50000"/>
                            </a:schemeClr>
                          </a:solidFill>
                          <a:effectLst/>
                          <a:latin typeface="Times New Roman" panose="02020603050405020304" pitchFamily="18" charset="0"/>
                          <a:cs typeface="Times New Roman" panose="02020603050405020304" pitchFamily="18" charset="0"/>
                        </a:rPr>
                        <a:t>Улаанбаатар хот дах Хөгжлийн бэрхшээлтэй иргэдийн зорчих боломжийг сайжруулах</a:t>
                      </a:r>
                      <a:r>
                        <a:rPr lang="mn-Mong-MN" sz="1000">
                          <a:solidFill>
                            <a:schemeClr val="accent1">
                              <a:lumMod val="50000"/>
                            </a:schemeClr>
                          </a:solidFill>
                          <a:effectLst/>
                          <a:latin typeface="Times New Roman" panose="02020603050405020304" pitchFamily="18" charset="0"/>
                        </a:rPr>
                        <a:t>” т</a:t>
                      </a:r>
                      <a:r>
                        <a:rPr lang="mn-MN" sz="1000">
                          <a:solidFill>
                            <a:schemeClr val="accent1">
                              <a:lumMod val="50000"/>
                            </a:schemeClr>
                          </a:solidFill>
                          <a:effectLst/>
                          <a:latin typeface="Times New Roman" panose="02020603050405020304" pitchFamily="18" charset="0"/>
                          <a:cs typeface="Times New Roman" panose="02020603050405020304" pitchFamily="18" charset="0"/>
                        </a:rPr>
                        <a:t>өсөл</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2017</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250 иргэнийг сургалтад хамруулж мэргэжилтэй болгосон.</a:t>
                      </a:r>
                      <a:r>
                        <a:rPr lang="en-US" sz="1000"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7" marR="39617" marT="0" marB="0" anchor="ctr">
                    <a:solidFill>
                      <a:schemeClr val="bg1"/>
                    </a:solidFill>
                  </a:tcPr>
                </a:tc>
                <a:extLst>
                  <a:ext uri="{0D108BD9-81ED-4DB2-BD59-A6C34878D82A}">
                    <a16:rowId xmlns:a16="http://schemas.microsoft.com/office/drawing/2014/main" val="3121045289"/>
                  </a:ext>
                </a:extLst>
              </a:tr>
            </a:tbl>
          </a:graphicData>
        </a:graphic>
      </p:graphicFrame>
    </p:spTree>
    <p:extLst>
      <p:ext uri="{BB962C8B-B14F-4D97-AF65-F5344CB8AC3E}">
        <p14:creationId xmlns:p14="http://schemas.microsoft.com/office/powerpoint/2010/main" val="186054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2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270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270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nodeType="withEffect">
                                  <p:stCondLst>
                                    <p:cond delay="270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928FC6A-5BEE-49FA-820C-07238CC600EF}"/>
              </a:ext>
            </a:extLst>
          </p:cNvPr>
          <p:cNvGraphicFramePr>
            <a:graphicFrameLocks noGrp="1"/>
          </p:cNvGraphicFramePr>
          <p:nvPr>
            <p:extLst>
              <p:ext uri="{D42A27DB-BD31-4B8C-83A1-F6EECF244321}">
                <p14:modId xmlns:p14="http://schemas.microsoft.com/office/powerpoint/2010/main" val="1777449454"/>
              </p:ext>
            </p:extLst>
          </p:nvPr>
        </p:nvGraphicFramePr>
        <p:xfrm>
          <a:off x="470264" y="1527694"/>
          <a:ext cx="5930537" cy="7485677"/>
        </p:xfrm>
        <a:graphic>
          <a:graphicData uri="http://schemas.openxmlformats.org/drawingml/2006/table">
            <a:tbl>
              <a:tblPr firstRow="1" firstCol="1" bandRow="1">
                <a:tableStyleId>{BC89EF96-8CEA-46FF-86C4-4CE0E7609802}</a:tableStyleId>
              </a:tblPr>
              <a:tblGrid>
                <a:gridCol w="352696">
                  <a:extLst>
                    <a:ext uri="{9D8B030D-6E8A-4147-A177-3AD203B41FA5}">
                      <a16:colId xmlns:a16="http://schemas.microsoft.com/office/drawing/2014/main" val="3179882389"/>
                    </a:ext>
                  </a:extLst>
                </a:gridCol>
                <a:gridCol w="1931221">
                  <a:extLst>
                    <a:ext uri="{9D8B030D-6E8A-4147-A177-3AD203B41FA5}">
                      <a16:colId xmlns:a16="http://schemas.microsoft.com/office/drawing/2014/main" val="3385604858"/>
                    </a:ext>
                  </a:extLst>
                </a:gridCol>
                <a:gridCol w="681051">
                  <a:extLst>
                    <a:ext uri="{9D8B030D-6E8A-4147-A177-3AD203B41FA5}">
                      <a16:colId xmlns:a16="http://schemas.microsoft.com/office/drawing/2014/main" val="1992025606"/>
                    </a:ext>
                  </a:extLst>
                </a:gridCol>
                <a:gridCol w="2034200">
                  <a:extLst>
                    <a:ext uri="{9D8B030D-6E8A-4147-A177-3AD203B41FA5}">
                      <a16:colId xmlns:a16="http://schemas.microsoft.com/office/drawing/2014/main" val="1914652281"/>
                    </a:ext>
                  </a:extLst>
                </a:gridCol>
                <a:gridCol w="931369">
                  <a:extLst>
                    <a:ext uri="{9D8B030D-6E8A-4147-A177-3AD203B41FA5}">
                      <a16:colId xmlns:a16="http://schemas.microsoft.com/office/drawing/2014/main" val="967060249"/>
                    </a:ext>
                  </a:extLst>
                </a:gridCol>
              </a:tblGrid>
              <a:tr h="386190">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accent1">
                        <a:lumMod val="20000"/>
                        <a:lumOff val="80000"/>
                      </a:schemeClr>
                    </a:solidFill>
                  </a:tcPr>
                </a:tc>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Төсөл хөтөлбөр, арга хэмжээ</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accent1">
                        <a:lumMod val="20000"/>
                        <a:lumOff val="80000"/>
                      </a:schemeClr>
                    </a:solidFill>
                  </a:tcPr>
                </a:tc>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Батлагдсан он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accent1">
                        <a:lumMod val="20000"/>
                        <a:lumOff val="80000"/>
                      </a:schemeClr>
                    </a:solidFill>
                  </a:tcPr>
                </a:tc>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Хүрсэн үр дүн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accent1">
                        <a:lumMod val="20000"/>
                        <a:lumOff val="80000"/>
                      </a:schemeClr>
                    </a:solidFill>
                  </a:tcPr>
                </a:tc>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Зарцуулагдсан төсөв</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solidFill>
                      <a:schemeClr val="accent1">
                        <a:lumMod val="20000"/>
                        <a:lumOff val="80000"/>
                      </a:schemeClr>
                    </a:solidFill>
                  </a:tcPr>
                </a:tc>
                <a:extLst>
                  <a:ext uri="{0D108BD9-81ED-4DB2-BD59-A6C34878D82A}">
                    <a16:rowId xmlns:a16="http://schemas.microsoft.com/office/drawing/2014/main" val="916309205"/>
                  </a:ext>
                </a:extLst>
              </a:tr>
              <a:tr h="1385317">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1</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Хараагүй хүмүүсийн хөдөлмөр сургалтын үйлдвэрийн техник тоног төхөөрөмжийг шинэчилж эргэлтийн хөрөнгийг нэмэгдүүлэх үйлдвэрлэлийг өсгөх төсөл </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2019</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Үйлдвэрийн цаасны цех, ариун цэврийн цаасны тоног төхөөрөмжийг шинэчлэн, эргэлтийн хөрөнгийг нэмэгдүүлж, хараагүй 33 иргэнийг ажлын байраар хангасан.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ctr">
                        <a:lnSpc>
                          <a:spcPct val="107000"/>
                        </a:lnSpc>
                        <a:spcAft>
                          <a:spcPts val="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Улсын төсөв</a:t>
                      </a:r>
                      <a:endParaRPr lang="en-US" sz="1000" dirty="0">
                        <a:solidFill>
                          <a:schemeClr val="accent1">
                            <a:lumMod val="50000"/>
                          </a:schemeClr>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249,994,000 төг</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extLst>
                  <a:ext uri="{0D108BD9-81ED-4DB2-BD59-A6C34878D82A}">
                    <a16:rowId xmlns:a16="http://schemas.microsoft.com/office/drawing/2014/main" val="1313333363"/>
                  </a:ext>
                </a:extLst>
              </a:tr>
              <a:tr h="586015">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2</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just">
                        <a:lnSpc>
                          <a:spcPct val="107000"/>
                        </a:lnSpc>
                        <a:spcAft>
                          <a:spcPts val="800"/>
                        </a:spcAft>
                      </a:pPr>
                      <a:r>
                        <a:rPr lang="en-US" sz="1000">
                          <a:solidFill>
                            <a:schemeClr val="accent1">
                              <a:lumMod val="50000"/>
                            </a:schemeClr>
                          </a:solidFill>
                          <a:effectLst/>
                          <a:latin typeface="Times New Roman" panose="02020603050405020304" pitchFamily="18" charset="0"/>
                          <a:cs typeface="Times New Roman" panose="02020603050405020304" pitchFamily="18" charset="0"/>
                        </a:rPr>
                        <a:t>Хөгжлийн бэрхшээлтэй иргэдийн хөдөлмөр эрхлэлтийг дэмжих хөтөлбөр </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2019</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Хөгжлийн бэрхшээлтэй 184 иргэн байнгын ажлын байртай болж,                                                                                                                                                                              </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ctr">
                        <a:lnSpc>
                          <a:spcPct val="107000"/>
                        </a:lnSpc>
                        <a:spcAft>
                          <a:spcPts val="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ХЭДС</a:t>
                      </a:r>
                      <a:endParaRPr lang="en-US" sz="1000">
                        <a:solidFill>
                          <a:schemeClr val="accent1">
                            <a:lumMod val="50000"/>
                          </a:schemeClr>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4,230,080,0</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extLst>
                  <a:ext uri="{0D108BD9-81ED-4DB2-BD59-A6C34878D82A}">
                    <a16:rowId xmlns:a16="http://schemas.microsoft.com/office/drawing/2014/main" val="3463991125"/>
                  </a:ext>
                </a:extLst>
              </a:tr>
              <a:tr h="1385317">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3</a:t>
                      </a:r>
                      <a:endParaRPr lang="en-US" sz="1000">
                        <a:solidFill>
                          <a:schemeClr val="accent1">
                            <a:lumMod val="50000"/>
                          </a:schemeClr>
                        </a:solidFill>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just">
                        <a:lnSpc>
                          <a:spcPct val="107000"/>
                        </a:lnSpc>
                        <a:spcAft>
                          <a:spcPts val="800"/>
                        </a:spcAft>
                      </a:pPr>
                      <a:r>
                        <a:rPr lang="en-US" sz="1000" dirty="0" err="1">
                          <a:solidFill>
                            <a:schemeClr val="accent1">
                              <a:lumMod val="50000"/>
                            </a:schemeClr>
                          </a:solidFill>
                          <a:effectLst/>
                          <a:latin typeface="Times New Roman" panose="02020603050405020304" pitchFamily="18" charset="0"/>
                          <a:cs typeface="Times New Roman" panose="02020603050405020304" pitchFamily="18" charset="0"/>
                        </a:rPr>
                        <a:t>Хөгжлийн</a:t>
                      </a:r>
                      <a:r>
                        <a:rPr lang="en-US" sz="10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000" dirty="0" err="1">
                          <a:solidFill>
                            <a:schemeClr val="accent1">
                              <a:lumMod val="50000"/>
                            </a:schemeClr>
                          </a:solidFill>
                          <a:effectLst/>
                          <a:latin typeface="Times New Roman" panose="02020603050405020304" pitchFamily="18" charset="0"/>
                          <a:cs typeface="Times New Roman" panose="02020603050405020304" pitchFamily="18" charset="0"/>
                        </a:rPr>
                        <a:t>бэрхшээлтэй</a:t>
                      </a:r>
                      <a:r>
                        <a:rPr lang="en-US" sz="10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000" dirty="0" err="1">
                          <a:solidFill>
                            <a:schemeClr val="accent1">
                              <a:lumMod val="50000"/>
                            </a:schemeClr>
                          </a:solidFill>
                          <a:effectLst/>
                          <a:latin typeface="Times New Roman" panose="02020603050405020304" pitchFamily="18" charset="0"/>
                          <a:cs typeface="Times New Roman" panose="02020603050405020304" pitchFamily="18" charset="0"/>
                        </a:rPr>
                        <a:t>иргэдийн</a:t>
                      </a:r>
                      <a:r>
                        <a:rPr lang="en-US" sz="10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000" dirty="0" err="1">
                          <a:solidFill>
                            <a:schemeClr val="accent1">
                              <a:lumMod val="50000"/>
                            </a:schemeClr>
                          </a:solidFill>
                          <a:effectLst/>
                          <a:latin typeface="Times New Roman" panose="02020603050405020304" pitchFamily="18" charset="0"/>
                          <a:cs typeface="Times New Roman" panose="02020603050405020304" pitchFamily="18" charset="0"/>
                        </a:rPr>
                        <a:t>хөдөлмөр</a:t>
                      </a:r>
                      <a:r>
                        <a:rPr lang="en-US" sz="10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000" dirty="0" err="1">
                          <a:solidFill>
                            <a:schemeClr val="accent1">
                              <a:lumMod val="50000"/>
                            </a:schemeClr>
                          </a:solidFill>
                          <a:effectLst/>
                          <a:latin typeface="Times New Roman" panose="02020603050405020304" pitchFamily="18" charset="0"/>
                          <a:cs typeface="Times New Roman" panose="02020603050405020304" pitchFamily="18" charset="0"/>
                        </a:rPr>
                        <a:t>эрхлэлтийг</a:t>
                      </a:r>
                      <a:r>
                        <a:rPr lang="en-US" sz="10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000" dirty="0" err="1">
                          <a:solidFill>
                            <a:schemeClr val="accent1">
                              <a:lumMod val="50000"/>
                            </a:schemeClr>
                          </a:solidFill>
                          <a:effectLst/>
                          <a:latin typeface="Times New Roman" panose="02020603050405020304" pitchFamily="18" charset="0"/>
                          <a:cs typeface="Times New Roman" panose="02020603050405020304" pitchFamily="18" charset="0"/>
                        </a:rPr>
                        <a:t>дэмжих</a:t>
                      </a:r>
                      <a:r>
                        <a:rPr lang="en-US" sz="100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000" dirty="0" err="1">
                          <a:solidFill>
                            <a:schemeClr val="accent1">
                              <a:lumMod val="50000"/>
                            </a:schemeClr>
                          </a:solidFill>
                          <a:effectLst/>
                          <a:latin typeface="Times New Roman" panose="02020603050405020304" pitchFamily="18" charset="0"/>
                          <a:cs typeface="Times New Roman" panose="02020603050405020304" pitchFamily="18" charset="0"/>
                        </a:rPr>
                        <a:t>хөтөлбөр</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2020</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Хөдөлмөр эрхлэлтийг дэмжих түр сургалтыг 13 байгууллагатай гэрээлэн, 195 хөгжлийн бэрхшээлтэй иргэнийг хөдөлмөр эрхлэлтийн сургалтанд хамруулж “Чадамжийн гэрчилгээ”-тэй төгсгөсөн.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ctr">
                        <a:lnSpc>
                          <a:spcPct val="107000"/>
                        </a:lnSpc>
                        <a:spcAft>
                          <a:spcPts val="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Улсын төсөв 150,000,000 төг</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extLst>
                  <a:ext uri="{0D108BD9-81ED-4DB2-BD59-A6C34878D82A}">
                    <a16:rowId xmlns:a16="http://schemas.microsoft.com/office/drawing/2014/main" val="3574708039"/>
                  </a:ext>
                </a:extLst>
              </a:tr>
              <a:tr h="985666">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4</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just">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“Хөгжлийн бэрхшээлтэй хүний эрх, оролцоо, хөгжлийг дэмжих үндэсний хөтөлбөр”,”Ажлын байрны чиг баримжаа олгох сургалтын хөтөлбөр”</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2020</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18 иргэнийг үнэ төлбөргүй сургаж ажлын байраар хангасан.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ctr">
                        <a:lnSpc>
                          <a:spcPct val="107000"/>
                        </a:lnSpc>
                        <a:spcAft>
                          <a:spcPts val="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татаас </a:t>
                      </a:r>
                      <a:endParaRPr lang="en-US" sz="1000">
                        <a:solidFill>
                          <a:schemeClr val="accent1">
                            <a:lumMod val="50000"/>
                          </a:schemeClr>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0 төсөв</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extLst>
                  <a:ext uri="{0D108BD9-81ED-4DB2-BD59-A6C34878D82A}">
                    <a16:rowId xmlns:a16="http://schemas.microsoft.com/office/drawing/2014/main" val="3555581374"/>
                  </a:ext>
                </a:extLst>
              </a:tr>
              <a:tr h="985666">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5</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just">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Эрүүл мэндийн сайдын А/324 дүгээр тушаал, ХНХСайдын А/170 дугаар тушаал</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2020</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Амбулаторийн тусламж үйлчилгээг сайжруулах тоног төхөөрөмжийг нийлүүлсэн ба зарим төслийг шилжүүлэн хэрэгжүүлсэн.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ctr">
                        <a:lnSpc>
                          <a:spcPct val="107000"/>
                        </a:lnSpc>
                        <a:spcAft>
                          <a:spcPts val="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ЭМЯ хандив</a:t>
                      </a:r>
                      <a:endParaRPr lang="en-US" sz="1000" dirty="0">
                        <a:solidFill>
                          <a:schemeClr val="accent1">
                            <a:lumMod val="50000"/>
                          </a:schemeClr>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53,116,000 төг</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extLst>
                  <a:ext uri="{0D108BD9-81ED-4DB2-BD59-A6C34878D82A}">
                    <a16:rowId xmlns:a16="http://schemas.microsoft.com/office/drawing/2014/main" val="2273062764"/>
                  </a:ext>
                </a:extLst>
              </a:tr>
              <a:tr h="586015">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6</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just">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Азийн хөгжлийн банкны төсөл</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2021</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Техник хэрэгслийг шинэчлэлт хийж 25 суралцагчийг суралцуулж төгсгөсөн.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ctr">
                        <a:lnSpc>
                          <a:spcPct val="107000"/>
                        </a:lnSpc>
                        <a:spcAft>
                          <a:spcPts val="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Төсөл </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extLst>
                  <a:ext uri="{0D108BD9-81ED-4DB2-BD59-A6C34878D82A}">
                    <a16:rowId xmlns:a16="http://schemas.microsoft.com/office/drawing/2014/main" val="2528406302"/>
                  </a:ext>
                </a:extLst>
              </a:tr>
              <a:tr h="1185491">
                <a:tc>
                  <a:txBody>
                    <a:bodyPr/>
                    <a:lstStyle/>
                    <a:p>
                      <a:pPr algn="ctr">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7</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just">
                        <a:lnSpc>
                          <a:spcPct val="107000"/>
                        </a:lnSpc>
                        <a:spcAft>
                          <a:spcPts val="800"/>
                        </a:spcAft>
                      </a:pPr>
                      <a:r>
                        <a:rPr lang="mn-Mong-MN" sz="1000">
                          <a:solidFill>
                            <a:schemeClr val="accent1">
                              <a:lumMod val="50000"/>
                            </a:schemeClr>
                          </a:solidFill>
                          <a:effectLst/>
                          <a:latin typeface="Times New Roman" panose="02020603050405020304" pitchFamily="18" charset="0"/>
                        </a:rPr>
                        <a:t>“</a:t>
                      </a:r>
                      <a:r>
                        <a:rPr lang="mn-MN" sz="1000">
                          <a:solidFill>
                            <a:schemeClr val="accent1">
                              <a:lumMod val="50000"/>
                            </a:schemeClr>
                          </a:solidFill>
                          <a:effectLst/>
                          <a:latin typeface="Times New Roman" panose="02020603050405020304" pitchFamily="18" charset="0"/>
                          <a:cs typeface="Times New Roman" panose="02020603050405020304" pitchFamily="18" charset="0"/>
                        </a:rPr>
                        <a:t>Тайван инээмсэглэл</a:t>
                      </a:r>
                      <a:r>
                        <a:rPr lang="mn-Mong-MN" sz="1000">
                          <a:solidFill>
                            <a:schemeClr val="accent1">
                              <a:lumMod val="50000"/>
                            </a:schemeClr>
                          </a:solidFill>
                          <a:effectLst/>
                          <a:latin typeface="Times New Roman" panose="02020603050405020304" pitchFamily="18" charset="0"/>
                        </a:rPr>
                        <a:t>” </a:t>
                      </a:r>
                      <a:r>
                        <a:rPr lang="mn-MN" sz="1000">
                          <a:solidFill>
                            <a:schemeClr val="accent1">
                              <a:lumMod val="50000"/>
                            </a:schemeClr>
                          </a:solidFill>
                          <a:effectLst/>
                          <a:latin typeface="Times New Roman" panose="02020603050405020304" pitchFamily="18" charset="0"/>
                          <a:cs typeface="Times New Roman" panose="02020603050405020304" pitchFamily="18" charset="0"/>
                        </a:rPr>
                        <a:t>төсөл</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ctr">
                        <a:lnSpc>
                          <a:spcPct val="107000"/>
                        </a:lnSpc>
                        <a:spcAft>
                          <a:spcPts val="800"/>
                        </a:spcAft>
                      </a:pPr>
                      <a:r>
                        <a:rPr lang="mn-MN" sz="1000">
                          <a:solidFill>
                            <a:schemeClr val="accent1">
                              <a:lumMod val="50000"/>
                            </a:schemeClr>
                          </a:solidFill>
                          <a:effectLst/>
                          <a:latin typeface="Times New Roman" panose="02020603050405020304" pitchFamily="18" charset="0"/>
                          <a:cs typeface="Times New Roman" panose="02020603050405020304" pitchFamily="18" charset="0"/>
                        </a:rPr>
                        <a:t>2021</a:t>
                      </a:r>
                      <a:endParaRPr lang="en-US" sz="10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just">
                        <a:lnSpc>
                          <a:spcPct val="107000"/>
                        </a:lnSpc>
                        <a:spcAft>
                          <a:spcPts val="80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Сэргээн засах төв эмнэлэг нь хэвтэн эмчлүүлж буй ХБИ</a:t>
                      </a:r>
                      <a:r>
                        <a:rPr lang="mn-Mong-MN" sz="1000" dirty="0">
                          <a:solidFill>
                            <a:schemeClr val="accent1">
                              <a:lumMod val="50000"/>
                            </a:schemeClr>
                          </a:solidFill>
                          <a:effectLst/>
                          <a:latin typeface="Times New Roman" panose="02020603050405020304" pitchFamily="18" charset="0"/>
                        </a:rPr>
                        <a:t>-</a:t>
                      </a: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тэй иргэдэд үйлчлэх зориулалттай </a:t>
                      </a:r>
                      <a:r>
                        <a:rPr lang="mn-Mong-MN" sz="1000" dirty="0">
                          <a:solidFill>
                            <a:schemeClr val="accent1">
                              <a:lumMod val="50000"/>
                            </a:schemeClr>
                          </a:solidFill>
                          <a:effectLst/>
                          <a:latin typeface="Times New Roman" panose="02020603050405020304" pitchFamily="18" charset="0"/>
                        </a:rPr>
                        <a:t>“</a:t>
                      </a: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Тайван инээмсэглэл</a:t>
                      </a:r>
                      <a:r>
                        <a:rPr lang="mn-Mong-MN" sz="1000" dirty="0">
                          <a:solidFill>
                            <a:schemeClr val="accent1">
                              <a:lumMod val="50000"/>
                            </a:schemeClr>
                          </a:solidFill>
                          <a:effectLst/>
                          <a:latin typeface="Times New Roman" panose="02020603050405020304" pitchFamily="18" charset="0"/>
                        </a:rPr>
                        <a:t>” </a:t>
                      </a: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шүдний кабинетыг шинээр ашиглалтад оруулсан.</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ctr">
                        <a:lnSpc>
                          <a:spcPct val="107000"/>
                        </a:lnSpc>
                        <a:spcAft>
                          <a:spcPts val="0"/>
                        </a:spcAft>
                      </a:pPr>
                      <a:r>
                        <a:rPr lang="mn-MN" sz="1000" dirty="0">
                          <a:solidFill>
                            <a:schemeClr val="accent1">
                              <a:lumMod val="50000"/>
                            </a:schemeClr>
                          </a:solidFill>
                          <a:effectLst/>
                          <a:latin typeface="Times New Roman" panose="02020603050405020304" pitchFamily="18" charset="0"/>
                          <a:cs typeface="Times New Roman" panose="02020603050405020304" pitchFamily="18" charset="0"/>
                        </a:rPr>
                        <a:t>Төсөл </a:t>
                      </a:r>
                      <a:endParaRPr lang="en-US" sz="1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extLst>
                  <a:ext uri="{0D108BD9-81ED-4DB2-BD59-A6C34878D82A}">
                    <a16:rowId xmlns:a16="http://schemas.microsoft.com/office/drawing/2014/main" val="2226367746"/>
                  </a:ext>
                </a:extLst>
              </a:tr>
            </a:tbl>
          </a:graphicData>
        </a:graphic>
      </p:graphicFrame>
      <p:sp>
        <p:nvSpPr>
          <p:cNvPr id="5" name="Rectangle 1">
            <a:extLst>
              <a:ext uri="{FF2B5EF4-FFF2-40B4-BE49-F238E27FC236}">
                <a16:creationId xmlns:a16="http://schemas.microsoft.com/office/drawing/2014/main" id="{3FC53E2B-12EF-A1BE-379A-B96E360A1B29}"/>
              </a:ext>
            </a:extLst>
          </p:cNvPr>
          <p:cNvSpPr>
            <a:spLocks noChangeArrowheads="1"/>
          </p:cNvSpPr>
          <p:nvPr/>
        </p:nvSpPr>
        <p:spPr bwMode="auto">
          <a:xfrm>
            <a:off x="2136775" y="233521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6" name="Straight Connector 5">
            <a:extLst>
              <a:ext uri="{FF2B5EF4-FFF2-40B4-BE49-F238E27FC236}">
                <a16:creationId xmlns:a16="http://schemas.microsoft.com/office/drawing/2014/main" id="{CC8E9B74-E9C6-A1D9-5746-8195BC43A2A6}"/>
              </a:ext>
            </a:extLst>
          </p:cNvPr>
          <p:cNvCxnSpPr>
            <a:cxnSpLocks/>
          </p:cNvCxnSpPr>
          <p:nvPr/>
        </p:nvCxnSpPr>
        <p:spPr>
          <a:xfrm>
            <a:off x="752647" y="502684"/>
            <a:ext cx="56481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F926C38-4AA2-BC57-385E-D0DA8A0B7B9D}"/>
              </a:ext>
            </a:extLst>
          </p:cNvPr>
          <p:cNvCxnSpPr>
            <a:cxnSpLocks/>
          </p:cNvCxnSpPr>
          <p:nvPr/>
        </p:nvCxnSpPr>
        <p:spPr>
          <a:xfrm flipH="1">
            <a:off x="752647" y="685092"/>
            <a:ext cx="5648154"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44428F00-E61D-54A5-E237-D9F213741482}"/>
              </a:ext>
            </a:extLst>
          </p:cNvPr>
          <p:cNvCxnSpPr>
            <a:cxnSpLocks/>
          </p:cNvCxnSpPr>
          <p:nvPr/>
        </p:nvCxnSpPr>
        <p:spPr>
          <a:xfrm flipH="1">
            <a:off x="752647" y="1241447"/>
            <a:ext cx="5648154"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pic>
        <p:nvPicPr>
          <p:cNvPr id="9" name="Picture 2" descr="Download Reading Icon Images - Reading Icon PNG Image with No Background -  PNGkey.com">
            <a:extLst>
              <a:ext uri="{FF2B5EF4-FFF2-40B4-BE49-F238E27FC236}">
                <a16:creationId xmlns:a16="http://schemas.microsoft.com/office/drawing/2014/main" id="{E37A4F83-2D13-BAFE-F672-6D1D44BF692E}"/>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87407" y="737105"/>
            <a:ext cx="495216" cy="494870"/>
          </a:xfrm>
          <a:prstGeom prst="rect">
            <a:avLst/>
          </a:prstGeom>
          <a:solidFill>
            <a:schemeClr val="accent1">
              <a:lumMod val="60000"/>
              <a:lumOff val="40000"/>
            </a:schemeClr>
          </a:solidFill>
        </p:spPr>
      </p:pic>
      <p:sp>
        <p:nvSpPr>
          <p:cNvPr id="10" name="TextBox 9">
            <a:extLst>
              <a:ext uri="{FF2B5EF4-FFF2-40B4-BE49-F238E27FC236}">
                <a16:creationId xmlns:a16="http://schemas.microsoft.com/office/drawing/2014/main" id="{D145B5CD-4C70-C4A9-CFA0-4C20A51E2BB0}"/>
              </a:ext>
            </a:extLst>
          </p:cNvPr>
          <p:cNvSpPr txBox="1"/>
          <p:nvPr/>
        </p:nvSpPr>
        <p:spPr>
          <a:xfrm>
            <a:off x="1435015" y="685092"/>
            <a:ext cx="4483185" cy="790590"/>
          </a:xfrm>
          <a:prstGeom prst="rect">
            <a:avLst/>
          </a:prstGeom>
          <a:noFill/>
        </p:spPr>
        <p:txBody>
          <a:bodyPr wrap="square" lIns="51424" tIns="25712" rIns="51424" bIns="25712" rtlCol="0">
            <a:spAutoFit/>
          </a:bodyPr>
          <a:lstStyle/>
          <a:p>
            <a:pPr algn="ctr" defTabSz="514207"/>
            <a:r>
              <a:rPr lang="mn-MN" sz="1600" dirty="0">
                <a:solidFill>
                  <a:schemeClr val="accent1">
                    <a:lumMod val="50000"/>
                  </a:schemeClr>
                </a:solidFill>
                <a:latin typeface="Arial" panose="020B0604020202020204" pitchFamily="34" charset="0"/>
                <a:cs typeface="Arial" panose="020B0604020202020204" pitchFamily="34" charset="0"/>
              </a:rPr>
              <a:t>2018-2024 онуудад хэрэгжүүлсэн </a:t>
            </a:r>
          </a:p>
          <a:p>
            <a:pPr algn="ctr" defTabSz="514207"/>
            <a:r>
              <a:rPr lang="mn-MN" sz="1600" dirty="0">
                <a:solidFill>
                  <a:schemeClr val="accent1">
                    <a:lumMod val="50000"/>
                  </a:schemeClr>
                </a:solidFill>
                <a:latin typeface="Arial" panose="020B0604020202020204" pitchFamily="34" charset="0"/>
                <a:cs typeface="Arial" panose="020B0604020202020204" pitchFamily="34" charset="0"/>
              </a:rPr>
              <a:t>төсөл, арга хэмжээ</a:t>
            </a:r>
          </a:p>
          <a:p>
            <a:pPr algn="ctr" defTabSz="514207"/>
            <a:endParaRPr lang="id-ID" sz="1600" dirty="0">
              <a:solidFill>
                <a:schemeClr val="accent1">
                  <a:lumMod val="50000"/>
                </a:schemeClr>
              </a:solidFill>
              <a:latin typeface="Arial" panose="020B0604020202020204" pitchFamily="34" charset="0"/>
              <a:cs typeface="Arial" panose="020B0604020202020204" pitchFamily="34" charset="0"/>
            </a:endParaRPr>
          </a:p>
        </p:txBody>
      </p:sp>
      <p:sp>
        <p:nvSpPr>
          <p:cNvPr id="12" name="Freeform 27">
            <a:extLst>
              <a:ext uri="{FF2B5EF4-FFF2-40B4-BE49-F238E27FC236}">
                <a16:creationId xmlns:a16="http://schemas.microsoft.com/office/drawing/2014/main" id="{BA5CAF0F-5710-229E-A985-3A7251FDC3A5}"/>
              </a:ext>
            </a:extLst>
          </p:cNvPr>
          <p:cNvSpPr>
            <a:spLocks/>
          </p:cNvSpPr>
          <p:nvPr/>
        </p:nvSpPr>
        <p:spPr bwMode="auto">
          <a:xfrm>
            <a:off x="0" y="9090517"/>
            <a:ext cx="6846682" cy="855645"/>
          </a:xfrm>
          <a:custGeom>
            <a:avLst/>
            <a:gdLst>
              <a:gd name="T0" fmla="*/ 1695232 w 451"/>
              <a:gd name="T1" fmla="*/ 0 h 141"/>
              <a:gd name="T2" fmla="*/ 1522708 w 451"/>
              <a:gd name="T3" fmla="*/ 496381 h 141"/>
              <a:gd name="T4" fmla="*/ 1357686 w 451"/>
              <a:gd name="T5" fmla="*/ 676883 h 141"/>
              <a:gd name="T6" fmla="*/ 1185162 w 451"/>
              <a:gd name="T7" fmla="*/ 338441 h 141"/>
              <a:gd name="T8" fmla="*/ 1012639 w 451"/>
              <a:gd name="T9" fmla="*/ 361004 h 141"/>
              <a:gd name="T10" fmla="*/ 847616 w 451"/>
              <a:gd name="T11" fmla="*/ 744571 h 141"/>
              <a:gd name="T12" fmla="*/ 675092 w 451"/>
              <a:gd name="T13" fmla="*/ 496381 h 141"/>
              <a:gd name="T14" fmla="*/ 510070 w 451"/>
              <a:gd name="T15" fmla="*/ 383567 h 141"/>
              <a:gd name="T16" fmla="*/ 337546 w 451"/>
              <a:gd name="T17" fmla="*/ 533985 h 141"/>
              <a:gd name="T18" fmla="*/ 172524 w 451"/>
              <a:gd name="T19" fmla="*/ 541506 h 141"/>
              <a:gd name="T20" fmla="*/ 0 w 451"/>
              <a:gd name="T21" fmla="*/ 639278 h 141"/>
              <a:gd name="T22" fmla="*/ 0 w 451"/>
              <a:gd name="T23" fmla="*/ 1060450 h 141"/>
              <a:gd name="T24" fmla="*/ 3382963 w 451"/>
              <a:gd name="T25" fmla="*/ 1060450 h 141"/>
              <a:gd name="T26" fmla="*/ 3382963 w 451"/>
              <a:gd name="T27" fmla="*/ 616716 h 141"/>
              <a:gd name="T28" fmla="*/ 3217940 w 451"/>
              <a:gd name="T29" fmla="*/ 616716 h 141"/>
              <a:gd name="T30" fmla="*/ 3045417 w 451"/>
              <a:gd name="T31" fmla="*/ 278274 h 141"/>
              <a:gd name="T32" fmla="*/ 2872893 w 451"/>
              <a:gd name="T33" fmla="*/ 488860 h 141"/>
              <a:gd name="T34" fmla="*/ 2707871 w 451"/>
              <a:gd name="T35" fmla="*/ 541506 h 141"/>
              <a:gd name="T36" fmla="*/ 2535347 w 451"/>
              <a:gd name="T37" fmla="*/ 127856 h 141"/>
              <a:gd name="T38" fmla="*/ 2370324 w 451"/>
              <a:gd name="T39" fmla="*/ 488860 h 141"/>
              <a:gd name="T40" fmla="*/ 2197801 w 451"/>
              <a:gd name="T41" fmla="*/ 443734 h 141"/>
              <a:gd name="T42" fmla="*/ 2032778 w 451"/>
              <a:gd name="T43" fmla="*/ 233149 h 141"/>
              <a:gd name="T44" fmla="*/ 1860255 w 451"/>
              <a:gd name="T45" fmla="*/ 315879 h 141"/>
              <a:gd name="T46" fmla="*/ 1695232 w 451"/>
              <a:gd name="T47" fmla="*/ 0 h 1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51" h="141">
                <a:moveTo>
                  <a:pt x="226" y="0"/>
                </a:moveTo>
                <a:cubicBezTo>
                  <a:pt x="214" y="0"/>
                  <a:pt x="214" y="66"/>
                  <a:pt x="203" y="66"/>
                </a:cubicBezTo>
                <a:cubicBezTo>
                  <a:pt x="192" y="66"/>
                  <a:pt x="192" y="90"/>
                  <a:pt x="181" y="90"/>
                </a:cubicBezTo>
                <a:cubicBezTo>
                  <a:pt x="169" y="90"/>
                  <a:pt x="169" y="45"/>
                  <a:pt x="158" y="45"/>
                </a:cubicBezTo>
                <a:cubicBezTo>
                  <a:pt x="147" y="45"/>
                  <a:pt x="147" y="48"/>
                  <a:pt x="135" y="48"/>
                </a:cubicBezTo>
                <a:cubicBezTo>
                  <a:pt x="124" y="48"/>
                  <a:pt x="124" y="99"/>
                  <a:pt x="113" y="99"/>
                </a:cubicBezTo>
                <a:cubicBezTo>
                  <a:pt x="102" y="99"/>
                  <a:pt x="102" y="66"/>
                  <a:pt x="90" y="66"/>
                </a:cubicBezTo>
                <a:cubicBezTo>
                  <a:pt x="79" y="66"/>
                  <a:pt x="79" y="51"/>
                  <a:pt x="68" y="51"/>
                </a:cubicBezTo>
                <a:cubicBezTo>
                  <a:pt x="57" y="51"/>
                  <a:pt x="57" y="71"/>
                  <a:pt x="45" y="71"/>
                </a:cubicBezTo>
                <a:cubicBezTo>
                  <a:pt x="34" y="71"/>
                  <a:pt x="34" y="72"/>
                  <a:pt x="23" y="72"/>
                </a:cubicBezTo>
                <a:cubicBezTo>
                  <a:pt x="11" y="72"/>
                  <a:pt x="11" y="85"/>
                  <a:pt x="0" y="85"/>
                </a:cubicBezTo>
                <a:cubicBezTo>
                  <a:pt x="0" y="141"/>
                  <a:pt x="0" y="141"/>
                  <a:pt x="0" y="141"/>
                </a:cubicBezTo>
                <a:cubicBezTo>
                  <a:pt x="451" y="141"/>
                  <a:pt x="451" y="141"/>
                  <a:pt x="451" y="141"/>
                </a:cubicBezTo>
                <a:cubicBezTo>
                  <a:pt x="451" y="82"/>
                  <a:pt x="451" y="82"/>
                  <a:pt x="451" y="82"/>
                </a:cubicBezTo>
                <a:cubicBezTo>
                  <a:pt x="440" y="82"/>
                  <a:pt x="440" y="82"/>
                  <a:pt x="429" y="82"/>
                </a:cubicBezTo>
                <a:cubicBezTo>
                  <a:pt x="417" y="82"/>
                  <a:pt x="417" y="37"/>
                  <a:pt x="406" y="37"/>
                </a:cubicBezTo>
                <a:cubicBezTo>
                  <a:pt x="395" y="37"/>
                  <a:pt x="395" y="65"/>
                  <a:pt x="383" y="65"/>
                </a:cubicBezTo>
                <a:cubicBezTo>
                  <a:pt x="372" y="65"/>
                  <a:pt x="372" y="72"/>
                  <a:pt x="361" y="72"/>
                </a:cubicBezTo>
                <a:cubicBezTo>
                  <a:pt x="350" y="72"/>
                  <a:pt x="350" y="17"/>
                  <a:pt x="338" y="17"/>
                </a:cubicBezTo>
                <a:cubicBezTo>
                  <a:pt x="327" y="17"/>
                  <a:pt x="327" y="65"/>
                  <a:pt x="316" y="65"/>
                </a:cubicBezTo>
                <a:cubicBezTo>
                  <a:pt x="305" y="65"/>
                  <a:pt x="305" y="59"/>
                  <a:pt x="293" y="59"/>
                </a:cubicBezTo>
                <a:cubicBezTo>
                  <a:pt x="282" y="59"/>
                  <a:pt x="282" y="31"/>
                  <a:pt x="271" y="31"/>
                </a:cubicBezTo>
                <a:cubicBezTo>
                  <a:pt x="259" y="31"/>
                  <a:pt x="259" y="42"/>
                  <a:pt x="248" y="42"/>
                </a:cubicBezTo>
                <a:cubicBezTo>
                  <a:pt x="237" y="42"/>
                  <a:pt x="237" y="0"/>
                  <a:pt x="226" y="0"/>
                </a:cubicBezTo>
              </a:path>
            </a:pathLst>
          </a:custGeom>
          <a:solidFill>
            <a:schemeClr val="accent1">
              <a:lumMod val="20000"/>
              <a:lumOff val="80000"/>
            </a:schemeClr>
          </a:solidFill>
          <a:ln>
            <a:noFill/>
          </a:ln>
        </p:spPr>
        <p:txBody>
          <a:bodyPr/>
          <a:lstStyle/>
          <a:p>
            <a:pPr>
              <a:defRPr/>
            </a:pPr>
            <a:endParaRPr lang="ru-RU">
              <a:cs typeface="+mn-cs"/>
            </a:endParaRPr>
          </a:p>
        </p:txBody>
      </p:sp>
      <p:sp>
        <p:nvSpPr>
          <p:cNvPr id="13" name="Freeform 30">
            <a:extLst>
              <a:ext uri="{FF2B5EF4-FFF2-40B4-BE49-F238E27FC236}">
                <a16:creationId xmlns:a16="http://schemas.microsoft.com/office/drawing/2014/main" id="{5CE868D8-139E-C508-8093-FD6B429FE96D}"/>
              </a:ext>
            </a:extLst>
          </p:cNvPr>
          <p:cNvSpPr>
            <a:spLocks/>
          </p:cNvSpPr>
          <p:nvPr/>
        </p:nvSpPr>
        <p:spPr bwMode="auto">
          <a:xfrm>
            <a:off x="0" y="9624655"/>
            <a:ext cx="6858000" cy="321507"/>
          </a:xfrm>
          <a:custGeom>
            <a:avLst/>
            <a:gdLst>
              <a:gd name="T0" fmla="*/ 3382963 w 451"/>
              <a:gd name="T1" fmla="*/ 398463 h 53"/>
              <a:gd name="T2" fmla="*/ 0 w 451"/>
              <a:gd name="T3" fmla="*/ 398463 h 53"/>
              <a:gd name="T4" fmla="*/ 0 w 451"/>
              <a:gd name="T5" fmla="*/ 240581 h 53"/>
              <a:gd name="T6" fmla="*/ 172524 w 451"/>
              <a:gd name="T7" fmla="*/ 202991 h 53"/>
              <a:gd name="T8" fmla="*/ 337546 w 451"/>
              <a:gd name="T9" fmla="*/ 202991 h 53"/>
              <a:gd name="T10" fmla="*/ 510070 w 451"/>
              <a:gd name="T11" fmla="*/ 142845 h 53"/>
              <a:gd name="T12" fmla="*/ 675092 w 451"/>
              <a:gd name="T13" fmla="*/ 187954 h 53"/>
              <a:gd name="T14" fmla="*/ 847616 w 451"/>
              <a:gd name="T15" fmla="*/ 278172 h 53"/>
              <a:gd name="T16" fmla="*/ 1012639 w 451"/>
              <a:gd name="T17" fmla="*/ 135327 h 53"/>
              <a:gd name="T18" fmla="*/ 1185162 w 451"/>
              <a:gd name="T19" fmla="*/ 127809 h 53"/>
              <a:gd name="T20" fmla="*/ 1357686 w 451"/>
              <a:gd name="T21" fmla="*/ 255618 h 53"/>
              <a:gd name="T22" fmla="*/ 1522708 w 451"/>
              <a:gd name="T23" fmla="*/ 187954 h 53"/>
              <a:gd name="T24" fmla="*/ 1695232 w 451"/>
              <a:gd name="T25" fmla="*/ 0 h 53"/>
              <a:gd name="T26" fmla="*/ 1860255 w 451"/>
              <a:gd name="T27" fmla="*/ 120291 h 53"/>
              <a:gd name="T28" fmla="*/ 2032778 w 451"/>
              <a:gd name="T29" fmla="*/ 82700 h 53"/>
              <a:gd name="T30" fmla="*/ 2197801 w 451"/>
              <a:gd name="T31" fmla="*/ 165400 h 53"/>
              <a:gd name="T32" fmla="*/ 2370324 w 451"/>
              <a:gd name="T33" fmla="*/ 180436 h 53"/>
              <a:gd name="T34" fmla="*/ 2535347 w 451"/>
              <a:gd name="T35" fmla="*/ 45109 h 53"/>
              <a:gd name="T36" fmla="*/ 2707871 w 451"/>
              <a:gd name="T37" fmla="*/ 202991 h 53"/>
              <a:gd name="T38" fmla="*/ 2872893 w 451"/>
              <a:gd name="T39" fmla="*/ 180436 h 53"/>
              <a:gd name="T40" fmla="*/ 3045417 w 451"/>
              <a:gd name="T41" fmla="*/ 105254 h 53"/>
              <a:gd name="T42" fmla="*/ 3217940 w 451"/>
              <a:gd name="T43" fmla="*/ 233063 h 53"/>
              <a:gd name="T44" fmla="*/ 3382963 w 451"/>
              <a:gd name="T45" fmla="*/ 233063 h 53"/>
              <a:gd name="T46" fmla="*/ 3382963 w 451"/>
              <a:gd name="T47" fmla="*/ 398463 h 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51" h="53">
                <a:moveTo>
                  <a:pt x="451" y="53"/>
                </a:moveTo>
                <a:cubicBezTo>
                  <a:pt x="0" y="53"/>
                  <a:pt x="0" y="53"/>
                  <a:pt x="0" y="53"/>
                </a:cubicBezTo>
                <a:cubicBezTo>
                  <a:pt x="0" y="32"/>
                  <a:pt x="0" y="32"/>
                  <a:pt x="0" y="32"/>
                </a:cubicBezTo>
                <a:cubicBezTo>
                  <a:pt x="11" y="32"/>
                  <a:pt x="11" y="27"/>
                  <a:pt x="23" y="27"/>
                </a:cubicBezTo>
                <a:cubicBezTo>
                  <a:pt x="34" y="27"/>
                  <a:pt x="34" y="27"/>
                  <a:pt x="45" y="27"/>
                </a:cubicBezTo>
                <a:cubicBezTo>
                  <a:pt x="57" y="27"/>
                  <a:pt x="57" y="19"/>
                  <a:pt x="68" y="19"/>
                </a:cubicBezTo>
                <a:cubicBezTo>
                  <a:pt x="79" y="19"/>
                  <a:pt x="79" y="25"/>
                  <a:pt x="90" y="25"/>
                </a:cubicBezTo>
                <a:cubicBezTo>
                  <a:pt x="102" y="25"/>
                  <a:pt x="102" y="37"/>
                  <a:pt x="113" y="37"/>
                </a:cubicBezTo>
                <a:cubicBezTo>
                  <a:pt x="124" y="37"/>
                  <a:pt x="124" y="18"/>
                  <a:pt x="135" y="18"/>
                </a:cubicBezTo>
                <a:cubicBezTo>
                  <a:pt x="147" y="18"/>
                  <a:pt x="147" y="17"/>
                  <a:pt x="158" y="17"/>
                </a:cubicBezTo>
                <a:cubicBezTo>
                  <a:pt x="169" y="17"/>
                  <a:pt x="169" y="34"/>
                  <a:pt x="181" y="34"/>
                </a:cubicBezTo>
                <a:cubicBezTo>
                  <a:pt x="192" y="34"/>
                  <a:pt x="192" y="25"/>
                  <a:pt x="203" y="25"/>
                </a:cubicBezTo>
                <a:cubicBezTo>
                  <a:pt x="214" y="25"/>
                  <a:pt x="214" y="0"/>
                  <a:pt x="226" y="0"/>
                </a:cubicBezTo>
                <a:cubicBezTo>
                  <a:pt x="237" y="0"/>
                  <a:pt x="237" y="16"/>
                  <a:pt x="248" y="16"/>
                </a:cubicBezTo>
                <a:cubicBezTo>
                  <a:pt x="259" y="16"/>
                  <a:pt x="259" y="11"/>
                  <a:pt x="271" y="11"/>
                </a:cubicBezTo>
                <a:cubicBezTo>
                  <a:pt x="282" y="11"/>
                  <a:pt x="282" y="22"/>
                  <a:pt x="293" y="22"/>
                </a:cubicBezTo>
                <a:cubicBezTo>
                  <a:pt x="305" y="22"/>
                  <a:pt x="305" y="24"/>
                  <a:pt x="316" y="24"/>
                </a:cubicBezTo>
                <a:cubicBezTo>
                  <a:pt x="327" y="24"/>
                  <a:pt x="327" y="6"/>
                  <a:pt x="338" y="6"/>
                </a:cubicBezTo>
                <a:cubicBezTo>
                  <a:pt x="350" y="6"/>
                  <a:pt x="350" y="27"/>
                  <a:pt x="361" y="27"/>
                </a:cubicBezTo>
                <a:cubicBezTo>
                  <a:pt x="372" y="27"/>
                  <a:pt x="372" y="24"/>
                  <a:pt x="383" y="24"/>
                </a:cubicBezTo>
                <a:cubicBezTo>
                  <a:pt x="395" y="24"/>
                  <a:pt x="395" y="14"/>
                  <a:pt x="406" y="14"/>
                </a:cubicBezTo>
                <a:cubicBezTo>
                  <a:pt x="417" y="14"/>
                  <a:pt x="417" y="31"/>
                  <a:pt x="429" y="31"/>
                </a:cubicBezTo>
                <a:cubicBezTo>
                  <a:pt x="440" y="31"/>
                  <a:pt x="440" y="31"/>
                  <a:pt x="451" y="31"/>
                </a:cubicBezTo>
                <a:lnTo>
                  <a:pt x="451" y="53"/>
                </a:lnTo>
                <a:close/>
              </a:path>
            </a:pathLst>
          </a:custGeom>
          <a:solidFill>
            <a:schemeClr val="accent2">
              <a:lumMod val="20000"/>
              <a:lumOff val="80000"/>
            </a:schemeClr>
          </a:solidFill>
          <a:ln>
            <a:noFill/>
          </a:ln>
        </p:spPr>
        <p:txBody>
          <a:bodyPr/>
          <a:lstStyle/>
          <a:p>
            <a:pPr>
              <a:defRPr/>
            </a:pPr>
            <a:endParaRPr lang="ru-RU" dirty="0">
              <a:cs typeface="+mn-cs"/>
            </a:endParaRPr>
          </a:p>
        </p:txBody>
      </p:sp>
      <p:sp>
        <p:nvSpPr>
          <p:cNvPr id="14" name="Rectangle 13">
            <a:extLst>
              <a:ext uri="{FF2B5EF4-FFF2-40B4-BE49-F238E27FC236}">
                <a16:creationId xmlns:a16="http://schemas.microsoft.com/office/drawing/2014/main" id="{2073A271-276A-DBB3-6576-D6E413763B95}"/>
              </a:ext>
            </a:extLst>
          </p:cNvPr>
          <p:cNvSpPr/>
          <p:nvPr/>
        </p:nvSpPr>
        <p:spPr>
          <a:xfrm>
            <a:off x="6170831" y="9219087"/>
            <a:ext cx="459940" cy="276999"/>
          </a:xfrm>
          <a:prstGeom prst="rect">
            <a:avLst/>
          </a:prstGeom>
        </p:spPr>
        <p:txBody>
          <a:bodyPr wrap="square">
            <a:spAutoFit/>
          </a:bodyPr>
          <a:lstStyle/>
          <a:p>
            <a:pPr algn="ctr" fontAlgn="ctr"/>
            <a:r>
              <a:rPr lang="en-US" sz="1200" b="1" dirty="0">
                <a:solidFill>
                  <a:schemeClr val="accent1">
                    <a:lumMod val="75000"/>
                  </a:schemeClr>
                </a:solidFill>
                <a:latin typeface="Times New Roman" panose="02020603050405020304" pitchFamily="18" charset="0"/>
                <a:cs typeface="Times New Roman" panose="02020603050405020304" pitchFamily="18" charset="0"/>
              </a:rPr>
              <a:t>1</a:t>
            </a:r>
            <a:r>
              <a:rPr lang="mn-MN" sz="1200" b="1" dirty="0">
                <a:solidFill>
                  <a:schemeClr val="accent1">
                    <a:lumMod val="75000"/>
                  </a:schemeClr>
                </a:solidFill>
                <a:latin typeface="Times New Roman" panose="02020603050405020304" pitchFamily="18" charset="0"/>
                <a:cs typeface="Times New Roman" panose="02020603050405020304" pitchFamily="18" charset="0"/>
              </a:rPr>
              <a:t>9</a:t>
            </a:r>
          </a:p>
        </p:txBody>
      </p:sp>
    </p:spTree>
    <p:extLst>
      <p:ext uri="{BB962C8B-B14F-4D97-AF65-F5344CB8AC3E}">
        <p14:creationId xmlns:p14="http://schemas.microsoft.com/office/powerpoint/2010/main" val="346355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par>
                                <p:cTn id="9" presetID="1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ppt_y</p:attrName>
                                        </p:attrNameLst>
                                      </p:cBhvr>
                                      <p:tavLst>
                                        <p:tav tm="0">
                                          <p:val>
                                            <p:strVal val="#ppt_y+#ppt_h*1.125000"/>
                                          </p:val>
                                        </p:tav>
                                        <p:tav tm="100000">
                                          <p:val>
                                            <p:strVal val="#ppt_y"/>
                                          </p:val>
                                        </p:tav>
                                      </p:tavLst>
                                    </p:anim>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ED99B1B-4732-CFB8-CE74-2930E7C7699E}"/>
              </a:ext>
            </a:extLst>
          </p:cNvPr>
          <p:cNvGraphicFramePr>
            <a:graphicFrameLocks noGrp="1"/>
          </p:cNvGraphicFramePr>
          <p:nvPr>
            <p:extLst>
              <p:ext uri="{D42A27DB-BD31-4B8C-83A1-F6EECF244321}">
                <p14:modId xmlns:p14="http://schemas.microsoft.com/office/powerpoint/2010/main" val="1721085441"/>
              </p:ext>
            </p:extLst>
          </p:nvPr>
        </p:nvGraphicFramePr>
        <p:xfrm>
          <a:off x="572265" y="1676427"/>
          <a:ext cx="5828536" cy="5373000"/>
        </p:xfrm>
        <a:graphic>
          <a:graphicData uri="http://schemas.openxmlformats.org/drawingml/2006/table">
            <a:tbl>
              <a:tblPr firstRow="1" firstCol="1" bandRow="1">
                <a:tableStyleId>{BC89EF96-8CEA-46FF-86C4-4CE0E7609802}</a:tableStyleId>
              </a:tblPr>
              <a:tblGrid>
                <a:gridCol w="300028">
                  <a:extLst>
                    <a:ext uri="{9D8B030D-6E8A-4147-A177-3AD203B41FA5}">
                      <a16:colId xmlns:a16="http://schemas.microsoft.com/office/drawing/2014/main" val="588136044"/>
                    </a:ext>
                  </a:extLst>
                </a:gridCol>
                <a:gridCol w="1944608">
                  <a:extLst>
                    <a:ext uri="{9D8B030D-6E8A-4147-A177-3AD203B41FA5}">
                      <a16:colId xmlns:a16="http://schemas.microsoft.com/office/drawing/2014/main" val="554701162"/>
                    </a:ext>
                  </a:extLst>
                </a:gridCol>
                <a:gridCol w="669338">
                  <a:extLst>
                    <a:ext uri="{9D8B030D-6E8A-4147-A177-3AD203B41FA5}">
                      <a16:colId xmlns:a16="http://schemas.microsoft.com/office/drawing/2014/main" val="4042284544"/>
                    </a:ext>
                  </a:extLst>
                </a:gridCol>
                <a:gridCol w="1999212">
                  <a:extLst>
                    <a:ext uri="{9D8B030D-6E8A-4147-A177-3AD203B41FA5}">
                      <a16:colId xmlns:a16="http://schemas.microsoft.com/office/drawing/2014/main" val="4090969364"/>
                    </a:ext>
                  </a:extLst>
                </a:gridCol>
                <a:gridCol w="915350">
                  <a:extLst>
                    <a:ext uri="{9D8B030D-6E8A-4147-A177-3AD203B41FA5}">
                      <a16:colId xmlns:a16="http://schemas.microsoft.com/office/drawing/2014/main" val="1351873189"/>
                    </a:ext>
                  </a:extLst>
                </a:gridCol>
              </a:tblGrid>
              <a:tr h="986379">
                <a:tc>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8</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just">
                        <a:lnSpc>
                          <a:spcPct val="107000"/>
                        </a:lnSpc>
                        <a:spcAft>
                          <a:spcPts val="800"/>
                        </a:spcAft>
                      </a:pPr>
                      <a:r>
                        <a:rPr lang="en-US" sz="1000" b="0" dirty="0" err="1">
                          <a:solidFill>
                            <a:schemeClr val="accent1">
                              <a:lumMod val="50000"/>
                            </a:schemeClr>
                          </a:solidFill>
                          <a:effectLst/>
                          <a:latin typeface="Times New Roman" panose="02020603050405020304" pitchFamily="18" charset="0"/>
                          <a:cs typeface="Times New Roman" panose="02020603050405020304" pitchFamily="18" charset="0"/>
                        </a:rPr>
                        <a:t>Хөгжлийн</a:t>
                      </a:r>
                      <a:r>
                        <a:rPr lang="en-US" sz="1000" b="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000" b="0" dirty="0" err="1">
                          <a:solidFill>
                            <a:schemeClr val="accent1">
                              <a:lumMod val="50000"/>
                            </a:schemeClr>
                          </a:solidFill>
                          <a:effectLst/>
                          <a:latin typeface="Times New Roman" panose="02020603050405020304" pitchFamily="18" charset="0"/>
                          <a:cs typeface="Times New Roman" panose="02020603050405020304" pitchFamily="18" charset="0"/>
                        </a:rPr>
                        <a:t>бэрхшээлтэй</a:t>
                      </a:r>
                      <a:r>
                        <a:rPr lang="en-US" sz="1000" b="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000" b="0" dirty="0" err="1">
                          <a:solidFill>
                            <a:schemeClr val="accent1">
                              <a:lumMod val="50000"/>
                            </a:schemeClr>
                          </a:solidFill>
                          <a:effectLst/>
                          <a:latin typeface="Times New Roman" panose="02020603050405020304" pitchFamily="18" charset="0"/>
                          <a:cs typeface="Times New Roman" panose="02020603050405020304" pitchFamily="18" charset="0"/>
                        </a:rPr>
                        <a:t>иргэдийн</a:t>
                      </a:r>
                      <a:r>
                        <a:rPr lang="en-US" sz="1000" b="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000" b="0" dirty="0" err="1">
                          <a:solidFill>
                            <a:schemeClr val="accent1">
                              <a:lumMod val="50000"/>
                            </a:schemeClr>
                          </a:solidFill>
                          <a:effectLst/>
                          <a:latin typeface="Times New Roman" panose="02020603050405020304" pitchFamily="18" charset="0"/>
                          <a:cs typeface="Times New Roman" panose="02020603050405020304" pitchFamily="18" charset="0"/>
                        </a:rPr>
                        <a:t>хөдөлмөр</a:t>
                      </a:r>
                      <a:r>
                        <a:rPr lang="en-US" sz="1000" b="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000" b="0" dirty="0" err="1">
                          <a:solidFill>
                            <a:schemeClr val="accent1">
                              <a:lumMod val="50000"/>
                            </a:schemeClr>
                          </a:solidFill>
                          <a:effectLst/>
                          <a:latin typeface="Times New Roman" panose="02020603050405020304" pitchFamily="18" charset="0"/>
                          <a:cs typeface="Times New Roman" panose="02020603050405020304" pitchFamily="18" charset="0"/>
                        </a:rPr>
                        <a:t>эрхлэлтийг</a:t>
                      </a:r>
                      <a:r>
                        <a:rPr lang="en-US" sz="1000" b="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000" b="0" dirty="0" err="1">
                          <a:solidFill>
                            <a:schemeClr val="accent1">
                              <a:lumMod val="50000"/>
                            </a:schemeClr>
                          </a:solidFill>
                          <a:effectLst/>
                          <a:latin typeface="Times New Roman" panose="02020603050405020304" pitchFamily="18" charset="0"/>
                          <a:cs typeface="Times New Roman" panose="02020603050405020304" pitchFamily="18" charset="0"/>
                        </a:rPr>
                        <a:t>дэмжих</a:t>
                      </a:r>
                      <a:r>
                        <a:rPr lang="en-US" sz="1000" b="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000" b="0" dirty="0" err="1">
                          <a:solidFill>
                            <a:schemeClr val="accent1">
                              <a:lumMod val="50000"/>
                            </a:schemeClr>
                          </a:solidFill>
                          <a:effectLst/>
                          <a:latin typeface="Times New Roman" panose="02020603050405020304" pitchFamily="18" charset="0"/>
                          <a:cs typeface="Times New Roman" panose="02020603050405020304" pitchFamily="18" charset="0"/>
                        </a:rPr>
                        <a:t>хөтөлбөр</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2021</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just">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Ковид 19 цар тахалын улмаас үйл ажиллагааг нь хязгаарласан аж ахуйн нэгж байгууллагад санхүүгийн дэмжлэг үзүүлэх арга хэмжээг 41 аж ахуйн нэгж, байгууллагад ажиллаж байгаа 311 мянган иргэний ажлын байр хадгалах дэмжлэг санхүүжилтийг олгосон.</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ctr">
                        <a:lnSpc>
                          <a:spcPct val="107000"/>
                        </a:lnSpc>
                        <a:spcAft>
                          <a:spcPts val="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ХЭДС</a:t>
                      </a:r>
                      <a:endParaRPr lang="en-US" sz="1000" b="0" dirty="0">
                        <a:solidFill>
                          <a:schemeClr val="accent1">
                            <a:lumMod val="50000"/>
                          </a:schemeClr>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2,095,000,000 сая</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extLst>
                  <a:ext uri="{0D108BD9-81ED-4DB2-BD59-A6C34878D82A}">
                    <a16:rowId xmlns:a16="http://schemas.microsoft.com/office/drawing/2014/main" val="1546349933"/>
                  </a:ext>
                </a:extLst>
              </a:tr>
              <a:tr h="688455">
                <a:tc>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9</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just">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Азийн хөгжлийн банкны техникийн дэмжлэгтэй урт хугацааны тусламж үйлчилгээний төсөл</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2022</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just">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Аймаг, дүүрэг, сумын 3 байршлыг сонгон, Ахмадын төв,  эмнэлэг, төрийн бус байгууллагад түшиглэн Идэвхитэй насжилтын төвийн үйлчилгээг туршиж 1000 иргэнд үйлчилгээ үзүүлсэн.</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ctr">
                        <a:lnSpc>
                          <a:spcPct val="107000"/>
                        </a:lnSpc>
                        <a:spcAft>
                          <a:spcPts val="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Улсын төсөв</a:t>
                      </a:r>
                      <a:endParaRPr lang="en-US" sz="1000" b="0" dirty="0">
                        <a:solidFill>
                          <a:schemeClr val="accent1">
                            <a:lumMod val="50000"/>
                          </a:schemeClr>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150,000,000 сая</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extLst>
                  <a:ext uri="{0D108BD9-81ED-4DB2-BD59-A6C34878D82A}">
                    <a16:rowId xmlns:a16="http://schemas.microsoft.com/office/drawing/2014/main" val="4098689982"/>
                  </a:ext>
                </a:extLst>
              </a:tr>
              <a:tr h="548438">
                <a:tc>
                  <a:txBody>
                    <a:bodyPr/>
                    <a:lstStyle/>
                    <a:p>
                      <a:pPr algn="ctr">
                        <a:lnSpc>
                          <a:spcPct val="107000"/>
                        </a:lnSpc>
                        <a:spcAft>
                          <a:spcPts val="800"/>
                        </a:spcAft>
                      </a:pPr>
                      <a:r>
                        <a:rPr lang="mn-MN" sz="1000" b="0">
                          <a:solidFill>
                            <a:schemeClr val="accent1">
                              <a:lumMod val="50000"/>
                            </a:schemeClr>
                          </a:solidFill>
                          <a:effectLst/>
                          <a:latin typeface="Times New Roman" panose="02020603050405020304" pitchFamily="18" charset="0"/>
                          <a:cs typeface="Times New Roman" panose="02020603050405020304" pitchFamily="18" charset="0"/>
                        </a:rPr>
                        <a:t>10</a:t>
                      </a:r>
                      <a:endParaRPr lang="en-US" sz="1000" b="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just">
                        <a:lnSpc>
                          <a:spcPct val="107000"/>
                        </a:lnSpc>
                        <a:spcAft>
                          <a:spcPts val="800"/>
                        </a:spcAft>
                      </a:pPr>
                      <a:r>
                        <a:rPr lang="en-US" sz="1000" b="0">
                          <a:solidFill>
                            <a:schemeClr val="accent1">
                              <a:lumMod val="50000"/>
                            </a:schemeClr>
                          </a:solidFill>
                          <a:effectLst/>
                          <a:latin typeface="Times New Roman" panose="02020603050405020304" pitchFamily="18" charset="0"/>
                          <a:cs typeface="Times New Roman" panose="02020603050405020304" pitchFamily="18" charset="0"/>
                        </a:rPr>
                        <a:t>Хөгжлийн бэрхшээлтэй иргэдийн хөдөлмөр эрхлэлтийг дэмжих хөтөлбөр</a:t>
                      </a:r>
                      <a:endParaRPr lang="en-US" sz="1000" b="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2022</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just">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Хяналтад авсан 7 арга хэмжээний хэрэгжилтийг 100 хувь хангаж ажилласан.</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ctr">
                        <a:lnSpc>
                          <a:spcPct val="107000"/>
                        </a:lnSpc>
                        <a:spcAft>
                          <a:spcPts val="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ХЭДС</a:t>
                      </a:r>
                      <a:endParaRPr lang="en-US" sz="1000" b="0" dirty="0">
                        <a:solidFill>
                          <a:schemeClr val="accent1">
                            <a:lumMod val="50000"/>
                          </a:schemeClr>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676,476,685</a:t>
                      </a:r>
                      <a:endParaRPr lang="en-US" sz="1000" b="0" dirty="0">
                        <a:solidFill>
                          <a:schemeClr val="accent1">
                            <a:lumMod val="50000"/>
                          </a:schemeClr>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сая</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extLst>
                  <a:ext uri="{0D108BD9-81ED-4DB2-BD59-A6C34878D82A}">
                    <a16:rowId xmlns:a16="http://schemas.microsoft.com/office/drawing/2014/main" val="1521240256"/>
                  </a:ext>
                </a:extLst>
              </a:tr>
              <a:tr h="390530">
                <a:tc>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11</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just">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Азийн хөгжлийн банкны Хөгжлийн бэрхшээлтэй иргэдийн оролцоог хангах, үйлчилгээг сайжруулах төсөл</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ctr">
                        <a:lnSpc>
                          <a:spcPct val="107000"/>
                        </a:lnSpc>
                        <a:spcAft>
                          <a:spcPts val="800"/>
                        </a:spcAft>
                      </a:pPr>
                      <a:r>
                        <a:rPr lang="mn-MN" sz="1000" b="0">
                          <a:solidFill>
                            <a:schemeClr val="accent1">
                              <a:lumMod val="50000"/>
                            </a:schemeClr>
                          </a:solidFill>
                          <a:effectLst/>
                          <a:latin typeface="Times New Roman" panose="02020603050405020304" pitchFamily="18" charset="0"/>
                          <a:cs typeface="Times New Roman" panose="02020603050405020304" pitchFamily="18" charset="0"/>
                        </a:rPr>
                        <a:t>2023</a:t>
                      </a:r>
                      <a:endParaRPr lang="en-US" sz="1000" b="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just">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Хөгжлийн бэрхшээлтэй хүний хөгжлийн төвийн дүрэм, орон тоо, бүтцийг баталж 180 иргэн ажлын байраар хангагдсан.</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ctr">
                        <a:lnSpc>
                          <a:spcPct val="107000"/>
                        </a:lnSpc>
                        <a:spcAft>
                          <a:spcPts val="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Төсөл</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extLst>
                  <a:ext uri="{0D108BD9-81ED-4DB2-BD59-A6C34878D82A}">
                    <a16:rowId xmlns:a16="http://schemas.microsoft.com/office/drawing/2014/main" val="2070625983"/>
                  </a:ext>
                </a:extLst>
              </a:tr>
              <a:tr h="589147">
                <a:tc>
                  <a:txBody>
                    <a:bodyPr/>
                    <a:lstStyle/>
                    <a:p>
                      <a:pPr algn="ctr">
                        <a:lnSpc>
                          <a:spcPct val="107000"/>
                        </a:lnSpc>
                        <a:spcAft>
                          <a:spcPts val="800"/>
                        </a:spcAft>
                      </a:pPr>
                      <a:r>
                        <a:rPr lang="mn-MN" sz="1000" b="0">
                          <a:solidFill>
                            <a:schemeClr val="accent1">
                              <a:lumMod val="50000"/>
                            </a:schemeClr>
                          </a:solidFill>
                          <a:effectLst/>
                          <a:latin typeface="Times New Roman" panose="02020603050405020304" pitchFamily="18" charset="0"/>
                          <a:cs typeface="Times New Roman" panose="02020603050405020304" pitchFamily="18" charset="0"/>
                        </a:rPr>
                        <a:t>12</a:t>
                      </a:r>
                      <a:endParaRPr lang="en-US" sz="1000" b="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just">
                        <a:lnSpc>
                          <a:spcPct val="107000"/>
                        </a:lnSpc>
                        <a:spcAft>
                          <a:spcPts val="800"/>
                        </a:spcAft>
                      </a:pPr>
                      <a:r>
                        <a:rPr lang="mn-MN" sz="1000" b="0">
                          <a:solidFill>
                            <a:schemeClr val="accent1">
                              <a:lumMod val="50000"/>
                            </a:schemeClr>
                          </a:solidFill>
                          <a:effectLst/>
                          <a:latin typeface="Times New Roman" panose="02020603050405020304" pitchFamily="18" charset="0"/>
                          <a:cs typeface="Times New Roman" panose="02020603050405020304" pitchFamily="18" charset="0"/>
                        </a:rPr>
                        <a:t>Азийн хөгжлийн банкны төсөл</a:t>
                      </a:r>
                      <a:endParaRPr lang="en-US" sz="1000" b="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2023</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just">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Протез, ортопедийн үйлдвэрийн тоног төхөөрөмжүүдийг шинэчлэн, 45 нэр төрлийн 666 ширхэг бүтээгдэхүүнийг үйлдвэрлэсэн</a:t>
                      </a:r>
                      <a:r>
                        <a:rPr lang="mn-Mong-MN" sz="1000" b="0" dirty="0">
                          <a:solidFill>
                            <a:schemeClr val="accent1">
                              <a:lumMod val="50000"/>
                            </a:schemeClr>
                          </a:solidFill>
                          <a:effectLst/>
                          <a:latin typeface="Times New Roman" panose="02020603050405020304" pitchFamily="18" charset="0"/>
                        </a:rPr>
                        <a:t>. </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ctr">
                        <a:lnSpc>
                          <a:spcPct val="107000"/>
                        </a:lnSpc>
                        <a:spcAft>
                          <a:spcPts val="0"/>
                        </a:spcAft>
                      </a:pPr>
                      <a:endParaRPr lang="mn-MN" sz="1000" b="0" dirty="0">
                        <a:solidFill>
                          <a:schemeClr val="accent1">
                            <a:lumMod val="50000"/>
                          </a:schemeClr>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Төсөл 165</a:t>
                      </a:r>
                      <a:r>
                        <a:rPr lang="mn-Mong-MN" sz="1000" b="0" dirty="0">
                          <a:solidFill>
                            <a:schemeClr val="accent1">
                              <a:lumMod val="50000"/>
                            </a:schemeClr>
                          </a:solidFill>
                          <a:effectLst/>
                          <a:latin typeface="Times New Roman" panose="02020603050405020304" pitchFamily="18" charset="0"/>
                        </a:rPr>
                        <a:t>.</a:t>
                      </a: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000</a:t>
                      </a:r>
                      <a:r>
                        <a:rPr lang="mn-Mong-MN" sz="1000" b="0" dirty="0">
                          <a:solidFill>
                            <a:schemeClr val="accent1">
                              <a:lumMod val="50000"/>
                            </a:schemeClr>
                          </a:solidFill>
                          <a:effectLst/>
                          <a:latin typeface="Times New Roman" panose="02020603050405020304" pitchFamily="18" charset="0"/>
                        </a:rPr>
                        <a:t>.</a:t>
                      </a: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000</a:t>
                      </a:r>
                      <a:endParaRPr lang="en-US" sz="1000" b="0" dirty="0">
                        <a:solidFill>
                          <a:schemeClr val="accent1">
                            <a:lumMod val="50000"/>
                          </a:schemeClr>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төг </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extLst>
                  <a:ext uri="{0D108BD9-81ED-4DB2-BD59-A6C34878D82A}">
                    <a16:rowId xmlns:a16="http://schemas.microsoft.com/office/drawing/2014/main" val="3911364449"/>
                  </a:ext>
                </a:extLst>
              </a:tr>
              <a:tr h="489838">
                <a:tc>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13</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just">
                        <a:lnSpc>
                          <a:spcPct val="107000"/>
                        </a:lnSpc>
                        <a:spcAft>
                          <a:spcPts val="800"/>
                        </a:spcAft>
                      </a:pPr>
                      <a:r>
                        <a:rPr lang="en-US" sz="1000" b="0" dirty="0" err="1">
                          <a:solidFill>
                            <a:schemeClr val="accent1">
                              <a:lumMod val="50000"/>
                            </a:schemeClr>
                          </a:solidFill>
                          <a:effectLst/>
                          <a:latin typeface="Times New Roman" panose="02020603050405020304" pitchFamily="18" charset="0"/>
                          <a:cs typeface="Times New Roman" panose="02020603050405020304" pitchFamily="18" charset="0"/>
                        </a:rPr>
                        <a:t>Хөдөлмөр</a:t>
                      </a:r>
                      <a:r>
                        <a:rPr lang="en-US" sz="1000" b="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000" b="0" dirty="0" err="1">
                          <a:solidFill>
                            <a:schemeClr val="accent1">
                              <a:lumMod val="50000"/>
                            </a:schemeClr>
                          </a:solidFill>
                          <a:effectLst/>
                          <a:latin typeface="Times New Roman" panose="02020603050405020304" pitchFamily="18" charset="0"/>
                          <a:cs typeface="Times New Roman" panose="02020603050405020304" pitchFamily="18" charset="0"/>
                        </a:rPr>
                        <a:t>эрхлэлтийн</a:t>
                      </a:r>
                      <a:r>
                        <a:rPr lang="en-US" sz="1000" b="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000" b="0" dirty="0" err="1">
                          <a:solidFill>
                            <a:schemeClr val="accent1">
                              <a:lumMod val="50000"/>
                            </a:schemeClr>
                          </a:solidFill>
                          <a:effectLst/>
                          <a:latin typeface="Times New Roman" panose="02020603050405020304" pitchFamily="18" charset="0"/>
                          <a:cs typeface="Times New Roman" panose="02020603050405020304" pitchFamily="18" charset="0"/>
                        </a:rPr>
                        <a:t>үндэсний</a:t>
                      </a:r>
                      <a:r>
                        <a:rPr lang="en-US" sz="1000" b="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000" b="0" dirty="0" err="1">
                          <a:solidFill>
                            <a:schemeClr val="accent1">
                              <a:lumMod val="50000"/>
                            </a:schemeClr>
                          </a:solidFill>
                          <a:effectLst/>
                          <a:latin typeface="Times New Roman" panose="02020603050405020304" pitchFamily="18" charset="0"/>
                          <a:cs typeface="Times New Roman" panose="02020603050405020304" pitchFamily="18" charset="0"/>
                        </a:rPr>
                        <a:t>зөвлөлийн</a:t>
                      </a:r>
                      <a:r>
                        <a:rPr lang="en-US" sz="1000" b="0" dirty="0">
                          <a:solidFill>
                            <a:schemeClr val="accent1">
                              <a:lumMod val="50000"/>
                            </a:schemeClr>
                          </a:solidFill>
                          <a:effectLst/>
                          <a:latin typeface="Times New Roman" panose="02020603050405020304" pitchFamily="18" charset="0"/>
                          <a:cs typeface="Times New Roman" panose="02020603050405020304" pitchFamily="18" charset="0"/>
                        </a:rPr>
                        <a:t> 2023 </a:t>
                      </a:r>
                      <a:r>
                        <a:rPr lang="en-US" sz="1000" b="0" dirty="0" err="1">
                          <a:solidFill>
                            <a:schemeClr val="accent1">
                              <a:lumMod val="50000"/>
                            </a:schemeClr>
                          </a:solidFill>
                          <a:effectLst/>
                          <a:latin typeface="Times New Roman" panose="02020603050405020304" pitchFamily="18" charset="0"/>
                          <a:cs typeface="Times New Roman" panose="02020603050405020304" pitchFamily="18" charset="0"/>
                        </a:rPr>
                        <a:t>оны</a:t>
                      </a:r>
                      <a:r>
                        <a:rPr lang="en-US" sz="1000" b="0" dirty="0">
                          <a:solidFill>
                            <a:schemeClr val="accent1">
                              <a:lumMod val="50000"/>
                            </a:schemeClr>
                          </a:solidFill>
                          <a:effectLst/>
                          <a:latin typeface="Times New Roman" panose="02020603050405020304" pitchFamily="18" charset="0"/>
                          <a:cs typeface="Times New Roman" panose="02020603050405020304" pitchFamily="18" charset="0"/>
                        </a:rPr>
                        <a:t> 02 </a:t>
                      </a:r>
                      <a:r>
                        <a:rPr lang="en-US" sz="1000" b="0" dirty="0" err="1">
                          <a:solidFill>
                            <a:schemeClr val="accent1">
                              <a:lumMod val="50000"/>
                            </a:schemeClr>
                          </a:solidFill>
                          <a:effectLst/>
                          <a:latin typeface="Times New Roman" panose="02020603050405020304" pitchFamily="18" charset="0"/>
                          <a:cs typeface="Times New Roman" panose="02020603050405020304" pitchFamily="18" charset="0"/>
                        </a:rPr>
                        <a:t>дугаар</a:t>
                      </a:r>
                      <a:r>
                        <a:rPr lang="en-US" sz="1000" b="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000" b="0" dirty="0" err="1">
                          <a:solidFill>
                            <a:schemeClr val="accent1">
                              <a:lumMod val="50000"/>
                            </a:schemeClr>
                          </a:solidFill>
                          <a:effectLst/>
                          <a:latin typeface="Times New Roman" panose="02020603050405020304" pitchFamily="18" charset="0"/>
                          <a:cs typeface="Times New Roman" panose="02020603050405020304" pitchFamily="18" charset="0"/>
                        </a:rPr>
                        <a:t>сарын</a:t>
                      </a:r>
                      <a:r>
                        <a:rPr lang="en-US" sz="1000" b="0" dirty="0">
                          <a:solidFill>
                            <a:schemeClr val="accent1">
                              <a:lumMod val="50000"/>
                            </a:schemeClr>
                          </a:solidFill>
                          <a:effectLst/>
                          <a:latin typeface="Times New Roman" panose="02020603050405020304" pitchFamily="18" charset="0"/>
                          <a:cs typeface="Times New Roman" panose="02020603050405020304" pitchFamily="18" charset="0"/>
                        </a:rPr>
                        <a:t> 03-ны </a:t>
                      </a:r>
                      <a:r>
                        <a:rPr lang="en-US" sz="1000" b="0" dirty="0" err="1">
                          <a:solidFill>
                            <a:schemeClr val="accent1">
                              <a:lumMod val="50000"/>
                            </a:schemeClr>
                          </a:solidFill>
                          <a:effectLst/>
                          <a:latin typeface="Times New Roman" panose="02020603050405020304" pitchFamily="18" charset="0"/>
                          <a:cs typeface="Times New Roman" panose="02020603050405020304" pitchFamily="18" charset="0"/>
                        </a:rPr>
                        <a:t>өдрийн</a:t>
                      </a:r>
                      <a:r>
                        <a:rPr lang="en-US" sz="1000" b="0" dirty="0">
                          <a:solidFill>
                            <a:schemeClr val="accent1">
                              <a:lumMod val="50000"/>
                            </a:schemeClr>
                          </a:solidFill>
                          <a:effectLst/>
                          <a:latin typeface="Times New Roman" panose="02020603050405020304" pitchFamily="18" charset="0"/>
                          <a:cs typeface="Times New Roman" panose="02020603050405020304" pitchFamily="18" charset="0"/>
                        </a:rPr>
                        <a:t> 01 </a:t>
                      </a:r>
                      <a:r>
                        <a:rPr lang="en-US" sz="1000" b="0" dirty="0" err="1">
                          <a:solidFill>
                            <a:schemeClr val="accent1">
                              <a:lumMod val="50000"/>
                            </a:schemeClr>
                          </a:solidFill>
                          <a:effectLst/>
                          <a:latin typeface="Times New Roman" panose="02020603050405020304" pitchFamily="18" charset="0"/>
                          <a:cs typeface="Times New Roman" panose="02020603050405020304" pitchFamily="18" charset="0"/>
                        </a:rPr>
                        <a:t>дүгээр</a:t>
                      </a:r>
                      <a:r>
                        <a:rPr lang="en-US" sz="1000" b="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000" b="0" dirty="0" err="1">
                          <a:solidFill>
                            <a:schemeClr val="accent1">
                              <a:lumMod val="50000"/>
                            </a:schemeClr>
                          </a:solidFill>
                          <a:effectLst/>
                          <a:latin typeface="Times New Roman" panose="02020603050405020304" pitchFamily="18" charset="0"/>
                          <a:cs typeface="Times New Roman" panose="02020603050405020304" pitchFamily="18" charset="0"/>
                        </a:rPr>
                        <a:t>тогтоолын</a:t>
                      </a:r>
                      <a:r>
                        <a:rPr lang="en-US" sz="1000" b="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000" b="0" dirty="0" err="1">
                          <a:solidFill>
                            <a:schemeClr val="accent1">
                              <a:lumMod val="50000"/>
                            </a:schemeClr>
                          </a:solidFill>
                          <a:effectLst/>
                          <a:latin typeface="Times New Roman" panose="02020603050405020304" pitchFamily="18" charset="0"/>
                          <a:cs typeface="Times New Roman" panose="02020603050405020304" pitchFamily="18" charset="0"/>
                        </a:rPr>
                        <a:t>дөрөвдүгээр</a:t>
                      </a:r>
                      <a:r>
                        <a:rPr lang="en-US" sz="1000" b="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1000" b="0" dirty="0" err="1">
                          <a:solidFill>
                            <a:schemeClr val="accent1">
                              <a:lumMod val="50000"/>
                            </a:schemeClr>
                          </a:solidFill>
                          <a:effectLst/>
                          <a:latin typeface="Times New Roman" panose="02020603050405020304" pitchFamily="18" charset="0"/>
                          <a:cs typeface="Times New Roman" panose="02020603050405020304" pitchFamily="18" charset="0"/>
                        </a:rPr>
                        <a:t>хавсралт</a:t>
                      </a:r>
                      <a:r>
                        <a:rPr lang="en-US" sz="1000" b="0"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solidFill>
                      <a:schemeClr val="bg1"/>
                    </a:solidFill>
                  </a:tcPr>
                </a:tc>
                <a:tc>
                  <a:txBody>
                    <a:bodyPr/>
                    <a:lstStyle/>
                    <a:p>
                      <a:pPr algn="ctr">
                        <a:lnSpc>
                          <a:spcPct val="107000"/>
                        </a:lnSpc>
                        <a:spcAft>
                          <a:spcPts val="800"/>
                        </a:spcAft>
                      </a:pPr>
                      <a:r>
                        <a:rPr lang="mn-MN" sz="1000" b="0">
                          <a:solidFill>
                            <a:schemeClr val="accent1">
                              <a:lumMod val="50000"/>
                            </a:schemeClr>
                          </a:solidFill>
                          <a:effectLst/>
                          <a:latin typeface="Times New Roman" panose="02020603050405020304" pitchFamily="18" charset="0"/>
                          <a:cs typeface="Times New Roman" panose="02020603050405020304" pitchFamily="18" charset="0"/>
                        </a:rPr>
                        <a:t>2023</a:t>
                      </a:r>
                      <a:endParaRPr lang="en-US" sz="1000" b="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just">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Хяналтад авсан 13 арга хэмжээний хэрэгжилтийг 100 хувь хангаж ажилласан.</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ctr">
                        <a:lnSpc>
                          <a:spcPct val="107000"/>
                        </a:lnSpc>
                        <a:spcAft>
                          <a:spcPts val="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ХЭДС</a:t>
                      </a:r>
                      <a:endParaRPr lang="en-US" sz="1000" b="0" dirty="0">
                        <a:solidFill>
                          <a:schemeClr val="accent1">
                            <a:lumMod val="50000"/>
                          </a:schemeClr>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686,781,000 сая</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extLst>
                  <a:ext uri="{0D108BD9-81ED-4DB2-BD59-A6C34878D82A}">
                    <a16:rowId xmlns:a16="http://schemas.microsoft.com/office/drawing/2014/main" val="1167033093"/>
                  </a:ext>
                </a:extLst>
              </a:tr>
              <a:tr h="475381">
                <a:tc>
                  <a:txBody>
                    <a:bodyPr/>
                    <a:lstStyle/>
                    <a:p>
                      <a:pPr algn="ctr">
                        <a:lnSpc>
                          <a:spcPct val="107000"/>
                        </a:lnSpc>
                        <a:spcAft>
                          <a:spcPts val="800"/>
                        </a:spcAft>
                      </a:pPr>
                      <a:r>
                        <a:rPr lang="mn-MN" sz="1000" b="0">
                          <a:solidFill>
                            <a:schemeClr val="accent1">
                              <a:lumMod val="50000"/>
                            </a:schemeClr>
                          </a:solidFill>
                          <a:effectLst/>
                          <a:latin typeface="Times New Roman" panose="02020603050405020304" pitchFamily="18" charset="0"/>
                          <a:cs typeface="Times New Roman" panose="02020603050405020304" pitchFamily="18" charset="0"/>
                        </a:rPr>
                        <a:t>14</a:t>
                      </a:r>
                      <a:endParaRPr lang="en-US" sz="1000" b="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just">
                        <a:lnSpc>
                          <a:spcPct val="107000"/>
                        </a:lnSpc>
                        <a:spcAft>
                          <a:spcPts val="800"/>
                        </a:spcAft>
                      </a:pPr>
                      <a:r>
                        <a:rPr lang="mn-MN" sz="1000" b="0">
                          <a:solidFill>
                            <a:schemeClr val="accent1">
                              <a:lumMod val="50000"/>
                            </a:schemeClr>
                          </a:solidFill>
                          <a:effectLst/>
                          <a:latin typeface="Times New Roman" panose="02020603050405020304" pitchFamily="18" charset="0"/>
                          <a:cs typeface="Times New Roman" panose="02020603050405020304" pitchFamily="18" charset="0"/>
                        </a:rPr>
                        <a:t>Нийгмийн ардчилсан залуучуудын сан</a:t>
                      </a:r>
                      <a:endParaRPr lang="en-US" sz="1000" b="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ctr">
                        <a:lnSpc>
                          <a:spcPct val="1070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2024</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just">
                        <a:lnSpc>
                          <a:spcPts val="1200"/>
                        </a:lnSpc>
                        <a:spcAft>
                          <a:spcPts val="80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Амбулаторийн тусламж үйлчилгээг сайжруулах зорилгоор хандив хүлээн авсан.</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tc>
                  <a:txBody>
                    <a:bodyPr/>
                    <a:lstStyle/>
                    <a:p>
                      <a:pPr algn="ctr">
                        <a:lnSpc>
                          <a:spcPts val="1200"/>
                        </a:lnSpc>
                        <a:spcAft>
                          <a:spcPts val="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Хандив</a:t>
                      </a:r>
                      <a:endParaRPr lang="en-US" sz="1000" b="0" dirty="0">
                        <a:solidFill>
                          <a:schemeClr val="accent1">
                            <a:lumMod val="50000"/>
                          </a:schemeClr>
                        </a:solidFill>
                        <a:effectLst/>
                        <a:latin typeface="Times New Roman" panose="02020603050405020304" pitchFamily="18" charset="0"/>
                        <a:cs typeface="Times New Roman" panose="02020603050405020304" pitchFamily="18" charset="0"/>
                      </a:endParaRPr>
                    </a:p>
                    <a:p>
                      <a:pPr algn="ctr">
                        <a:lnSpc>
                          <a:spcPts val="1200"/>
                        </a:lnSpc>
                        <a:spcAft>
                          <a:spcPts val="0"/>
                        </a:spcAft>
                      </a:pPr>
                      <a:r>
                        <a:rPr lang="mn-MN" sz="1000" b="0" dirty="0">
                          <a:solidFill>
                            <a:schemeClr val="accent1">
                              <a:lumMod val="50000"/>
                            </a:schemeClr>
                          </a:solidFill>
                          <a:effectLst/>
                          <a:latin typeface="Times New Roman" panose="02020603050405020304" pitchFamily="18" charset="0"/>
                          <a:cs typeface="Times New Roman" panose="02020603050405020304" pitchFamily="18" charset="0"/>
                        </a:rPr>
                        <a:t>71,698,145 сая</a:t>
                      </a:r>
                      <a:endParaRPr lang="en-US" sz="1000" b="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160" marR="28160" marT="0" marB="0" anchor="ctr">
                    <a:solidFill>
                      <a:schemeClr val="bg1"/>
                    </a:solidFill>
                  </a:tcPr>
                </a:tc>
                <a:extLst>
                  <a:ext uri="{0D108BD9-81ED-4DB2-BD59-A6C34878D82A}">
                    <a16:rowId xmlns:a16="http://schemas.microsoft.com/office/drawing/2014/main" val="1568789524"/>
                  </a:ext>
                </a:extLst>
              </a:tr>
            </a:tbl>
          </a:graphicData>
        </a:graphic>
      </p:graphicFrame>
      <p:cxnSp>
        <p:nvCxnSpPr>
          <p:cNvPr id="5" name="Straight Connector 4">
            <a:extLst>
              <a:ext uri="{FF2B5EF4-FFF2-40B4-BE49-F238E27FC236}">
                <a16:creationId xmlns:a16="http://schemas.microsoft.com/office/drawing/2014/main" id="{86B9172C-7896-EB33-E43F-4D1E90F5969D}"/>
              </a:ext>
            </a:extLst>
          </p:cNvPr>
          <p:cNvCxnSpPr>
            <a:cxnSpLocks/>
          </p:cNvCxnSpPr>
          <p:nvPr/>
        </p:nvCxnSpPr>
        <p:spPr>
          <a:xfrm>
            <a:off x="752647" y="502684"/>
            <a:ext cx="56481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E9E055B-1764-0F64-1365-10617DCFE086}"/>
              </a:ext>
            </a:extLst>
          </p:cNvPr>
          <p:cNvCxnSpPr>
            <a:cxnSpLocks/>
          </p:cNvCxnSpPr>
          <p:nvPr/>
        </p:nvCxnSpPr>
        <p:spPr>
          <a:xfrm flipH="1">
            <a:off x="752647" y="685092"/>
            <a:ext cx="5648154"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FAB8C674-E88F-C12C-119C-B940C1981F52}"/>
              </a:ext>
            </a:extLst>
          </p:cNvPr>
          <p:cNvSpPr txBox="1"/>
          <p:nvPr/>
        </p:nvSpPr>
        <p:spPr>
          <a:xfrm>
            <a:off x="1435014" y="701171"/>
            <a:ext cx="4670338" cy="975256"/>
          </a:xfrm>
          <a:prstGeom prst="rect">
            <a:avLst/>
          </a:prstGeom>
          <a:noFill/>
        </p:spPr>
        <p:txBody>
          <a:bodyPr wrap="square" lIns="51424" tIns="25712" rIns="51424" bIns="25712" rtlCol="0">
            <a:spAutoFit/>
          </a:bodyPr>
          <a:lstStyle/>
          <a:p>
            <a:pPr algn="ctr" defTabSz="514207"/>
            <a:r>
              <a:rPr lang="mn-MN" sz="1600" dirty="0">
                <a:solidFill>
                  <a:schemeClr val="accent1">
                    <a:lumMod val="50000"/>
                  </a:schemeClr>
                </a:solidFill>
                <a:latin typeface="Arial" panose="020B0604020202020204" pitchFamily="34" charset="0"/>
                <a:cs typeface="Arial" panose="020B0604020202020204" pitchFamily="34" charset="0"/>
              </a:rPr>
              <a:t>2018-2024 онуудад хэрэгжүүлсэн </a:t>
            </a:r>
          </a:p>
          <a:p>
            <a:pPr algn="ctr" defTabSz="514207"/>
            <a:r>
              <a:rPr lang="mn-MN" sz="1600" dirty="0">
                <a:solidFill>
                  <a:schemeClr val="accent1">
                    <a:lumMod val="50000"/>
                  </a:schemeClr>
                </a:solidFill>
                <a:latin typeface="Arial" panose="020B0604020202020204" pitchFamily="34" charset="0"/>
                <a:cs typeface="Arial" panose="020B0604020202020204" pitchFamily="34" charset="0"/>
              </a:rPr>
              <a:t>төсөл, арга хэмжээ</a:t>
            </a:r>
          </a:p>
          <a:p>
            <a:pPr algn="ctr" defTabSz="514207"/>
            <a:r>
              <a:rPr lang="en-US" sz="1200" dirty="0">
                <a:solidFill>
                  <a:schemeClr val="accent1">
                    <a:lumMod val="50000"/>
                  </a:schemeClr>
                </a:solidFill>
                <a:latin typeface="Arial" panose="020B0604020202020204" pitchFamily="34" charset="0"/>
                <a:cs typeface="Arial" panose="020B0604020202020204" pitchFamily="34" charset="0"/>
              </a:rPr>
              <a:t>(</a:t>
            </a:r>
            <a:r>
              <a:rPr lang="mn-MN" sz="1200" dirty="0">
                <a:solidFill>
                  <a:schemeClr val="accent1">
                    <a:lumMod val="50000"/>
                  </a:schemeClr>
                </a:solidFill>
                <a:latin typeface="Arial" panose="020B0604020202020204" pitchFamily="34" charset="0"/>
                <a:cs typeface="Arial" panose="020B0604020202020204" pitchFamily="34" charset="0"/>
              </a:rPr>
              <a:t>үргэлжлэл</a:t>
            </a:r>
            <a:r>
              <a:rPr lang="en-US" sz="1200" dirty="0">
                <a:solidFill>
                  <a:schemeClr val="accent1">
                    <a:lumMod val="50000"/>
                  </a:schemeClr>
                </a:solidFill>
                <a:latin typeface="Arial" panose="020B0604020202020204" pitchFamily="34" charset="0"/>
                <a:cs typeface="Arial" panose="020B0604020202020204" pitchFamily="34" charset="0"/>
              </a:rPr>
              <a:t>)</a:t>
            </a:r>
            <a:endParaRPr lang="mn-MN" sz="1200" dirty="0">
              <a:solidFill>
                <a:schemeClr val="accent1">
                  <a:lumMod val="50000"/>
                </a:schemeClr>
              </a:solidFill>
              <a:latin typeface="Arial" panose="020B0604020202020204" pitchFamily="34" charset="0"/>
              <a:cs typeface="Arial" panose="020B0604020202020204" pitchFamily="34" charset="0"/>
            </a:endParaRPr>
          </a:p>
          <a:p>
            <a:pPr algn="ctr" defTabSz="514207"/>
            <a:endParaRPr lang="id-ID" sz="1600" dirty="0">
              <a:solidFill>
                <a:schemeClr val="accent1">
                  <a:lumMod val="50000"/>
                </a:schemeClr>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13AA564E-D0BC-5991-9DB0-80C56672DAF2}"/>
              </a:ext>
            </a:extLst>
          </p:cNvPr>
          <p:cNvCxnSpPr>
            <a:cxnSpLocks/>
          </p:cNvCxnSpPr>
          <p:nvPr/>
        </p:nvCxnSpPr>
        <p:spPr>
          <a:xfrm flipH="1">
            <a:off x="752647" y="1463095"/>
            <a:ext cx="5648154"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pic>
        <p:nvPicPr>
          <p:cNvPr id="9" name="Picture 2" descr="Download Reading Icon Images - Reading Icon PNG Image with No Background -  PNGkey.com">
            <a:extLst>
              <a:ext uri="{FF2B5EF4-FFF2-40B4-BE49-F238E27FC236}">
                <a16:creationId xmlns:a16="http://schemas.microsoft.com/office/drawing/2014/main" id="{71DA5D1E-9796-17AD-FFC7-C95DA95FE1C6}"/>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09875" y="749181"/>
            <a:ext cx="650279" cy="649825"/>
          </a:xfrm>
          <a:prstGeom prst="rect">
            <a:avLst/>
          </a:prstGeom>
          <a:solidFill>
            <a:schemeClr val="accent1">
              <a:lumMod val="60000"/>
              <a:lumOff val="40000"/>
            </a:schemeClr>
          </a:solidFill>
        </p:spPr>
      </p:pic>
      <p:sp>
        <p:nvSpPr>
          <p:cNvPr id="10" name="TextBox 9">
            <a:extLst>
              <a:ext uri="{FF2B5EF4-FFF2-40B4-BE49-F238E27FC236}">
                <a16:creationId xmlns:a16="http://schemas.microsoft.com/office/drawing/2014/main" id="{9D8EB1BA-1F10-BB7D-E9DF-013E73D882CC}"/>
              </a:ext>
            </a:extLst>
          </p:cNvPr>
          <p:cNvSpPr txBox="1"/>
          <p:nvPr/>
        </p:nvSpPr>
        <p:spPr>
          <a:xfrm>
            <a:off x="488418" y="7307698"/>
            <a:ext cx="5996230" cy="2036124"/>
          </a:xfrm>
          <a:prstGeom prst="rect">
            <a:avLst/>
          </a:prstGeom>
          <a:noFill/>
        </p:spPr>
        <p:txBody>
          <a:bodyPr wrap="square" lIns="51424" tIns="25712" rIns="51424" bIns="25712" rtlCol="0">
            <a:spAutoFit/>
          </a:bodyPr>
          <a:lstStyle/>
          <a:p>
            <a:pPr algn="just" defTabSz="514207"/>
            <a:r>
              <a:rPr lang="mn-MN" sz="1400" dirty="0">
                <a:solidFill>
                  <a:schemeClr val="accent1">
                    <a:lumMod val="50000"/>
                  </a:schemeClr>
                </a:solidFill>
                <a:latin typeface="Arial" panose="020B0604020202020204" pitchFamily="34" charset="0"/>
                <a:cs typeface="Arial" panose="020B0604020202020204" pitchFamily="34" charset="0"/>
              </a:rPr>
              <a:t>      2018-2024 онуудад гадаад, дотоодын болон олон улсын төсөл хэрэгжүүлэгч байгууллагуудаас тус байгууллагын хэмжээнд 14 томоохон төсөл, арга хэмжээ хэрэгжиж төслийн болон улсын төсвөөс санхүүжигдэж амжилттай хэрэгжсэн байна. </a:t>
            </a:r>
          </a:p>
          <a:p>
            <a:pPr algn="just">
              <a:lnSpc>
                <a:spcPct val="107000"/>
              </a:lnSpc>
              <a:spcAft>
                <a:spcPts val="0"/>
              </a:spcAft>
            </a:pPr>
            <a:r>
              <a:rPr lang="mn-MN" sz="1400" dirty="0">
                <a:solidFill>
                  <a:schemeClr val="accent1">
                    <a:lumMod val="50000"/>
                  </a:schemeClr>
                </a:solidFill>
                <a:latin typeface="Arial" panose="020B0604020202020204" pitchFamily="34" charset="0"/>
                <a:cs typeface="Arial" panose="020B0604020202020204" pitchFamily="34" charset="0"/>
              </a:rPr>
              <a:t>      Дээрхи нэрлэгдсэн төслүүдийн хэрэгжилтэд </a:t>
            </a:r>
            <a:r>
              <a:rPr lang="mn-MN" sz="1400" b="1" dirty="0">
                <a:solidFill>
                  <a:schemeClr val="accent1">
                    <a:lumMod val="50000"/>
                  </a:schemeClr>
                </a:solidFill>
                <a:latin typeface="Arial" panose="020B0604020202020204" pitchFamily="34" charset="0"/>
                <a:cs typeface="Arial" panose="020B0604020202020204" pitchFamily="34" charset="0"/>
              </a:rPr>
              <a:t>нийт улсын төсвөөс-549,994,000 сая, ХЭДС-аас 3,462,487,765 сая,</a:t>
            </a:r>
            <a:r>
              <a:rPr lang="mn-MN" sz="1400" dirty="0">
                <a:solidFill>
                  <a:schemeClr val="accent1">
                    <a:lumMod val="50000"/>
                  </a:schemeClr>
                </a:solidFill>
                <a:latin typeface="Arial" panose="020B0604020202020204" pitchFamily="34" charset="0"/>
                <a:cs typeface="Arial" panose="020B0604020202020204" pitchFamily="34" charset="0"/>
              </a:rPr>
              <a:t> </a:t>
            </a:r>
            <a:r>
              <a:rPr lang="mn-MN" sz="1400" b="1" dirty="0">
                <a:solidFill>
                  <a:schemeClr val="accent1">
                    <a:lumMod val="50000"/>
                  </a:schemeClr>
                </a:solidFill>
                <a:latin typeface="Arial" panose="020B0604020202020204" pitchFamily="34" charset="0"/>
                <a:cs typeface="Arial" panose="020B0604020202020204" pitchFamily="34" charset="0"/>
              </a:rPr>
              <a:t>төслөөс-</a:t>
            </a:r>
            <a:r>
              <a:rPr lang="mn-MN" sz="1400" b="1" dirty="0">
                <a:solidFill>
                  <a:schemeClr val="accent1">
                    <a:lumMod val="50000"/>
                  </a:schemeClr>
                </a:solidFill>
                <a:effectLst/>
                <a:latin typeface="Arial" panose="020B0604020202020204" pitchFamily="34" charset="0"/>
                <a:cs typeface="Arial" panose="020B0604020202020204" pitchFamily="34" charset="0"/>
              </a:rPr>
              <a:t>165</a:t>
            </a:r>
            <a:r>
              <a:rPr lang="mn-Mong-MN" sz="1400" b="1" dirty="0">
                <a:solidFill>
                  <a:schemeClr val="accent1">
                    <a:lumMod val="50000"/>
                  </a:schemeClr>
                </a:solidFill>
                <a:effectLst/>
                <a:latin typeface="Arial" panose="020B0604020202020204" pitchFamily="34" charset="0"/>
              </a:rPr>
              <a:t>.</a:t>
            </a:r>
            <a:r>
              <a:rPr lang="mn-MN" sz="1400" b="1" dirty="0">
                <a:solidFill>
                  <a:schemeClr val="accent1">
                    <a:lumMod val="50000"/>
                  </a:schemeClr>
                </a:solidFill>
                <a:effectLst/>
                <a:latin typeface="Arial" panose="020B0604020202020204" pitchFamily="34" charset="0"/>
                <a:cs typeface="Arial" panose="020B0604020202020204" pitchFamily="34" charset="0"/>
              </a:rPr>
              <a:t>000</a:t>
            </a:r>
            <a:r>
              <a:rPr lang="mn-Mong-MN" sz="1400" b="1" dirty="0">
                <a:solidFill>
                  <a:schemeClr val="accent1">
                    <a:lumMod val="50000"/>
                  </a:schemeClr>
                </a:solidFill>
                <a:effectLst/>
                <a:latin typeface="Arial" panose="020B0604020202020204" pitchFamily="34" charset="0"/>
              </a:rPr>
              <a:t>.</a:t>
            </a:r>
            <a:r>
              <a:rPr lang="mn-MN" sz="1400" b="1" dirty="0">
                <a:solidFill>
                  <a:schemeClr val="accent1">
                    <a:lumMod val="50000"/>
                  </a:schemeClr>
                </a:solidFill>
                <a:effectLst/>
                <a:latin typeface="Arial" panose="020B0604020202020204" pitchFamily="34" charset="0"/>
                <a:cs typeface="Arial" panose="020B0604020202020204" pitchFamily="34" charset="0"/>
              </a:rPr>
              <a:t>000 сая, хандиваар-124,814,145 сая төгрөг </a:t>
            </a:r>
            <a:r>
              <a:rPr lang="mn-MN" sz="1400" dirty="0">
                <a:solidFill>
                  <a:schemeClr val="accent1">
                    <a:lumMod val="50000"/>
                  </a:schemeClr>
                </a:solidFill>
                <a:effectLst/>
                <a:latin typeface="Arial" panose="020B0604020202020204" pitchFamily="34" charset="0"/>
                <a:cs typeface="Arial" panose="020B0604020202020204" pitchFamily="34" charset="0"/>
              </a:rPr>
              <a:t>тус тус зарцуулагдсан байна.</a:t>
            </a:r>
            <a:endParaRPr lang="mn-MN" sz="1400" dirty="0">
              <a:solidFill>
                <a:schemeClr val="accent1">
                  <a:lumMod val="50000"/>
                </a:schemeClr>
              </a:solidFill>
              <a:latin typeface="Arial" panose="020B0604020202020204" pitchFamily="34" charset="0"/>
              <a:cs typeface="Arial" panose="020B0604020202020204" pitchFamily="34" charset="0"/>
            </a:endParaRPr>
          </a:p>
          <a:p>
            <a:pPr algn="just" defTabSz="514207"/>
            <a:endParaRPr lang="mn-MN" sz="1200" dirty="0">
              <a:solidFill>
                <a:schemeClr val="accent1">
                  <a:lumMod val="50000"/>
                </a:schemeClr>
              </a:solidFill>
              <a:latin typeface="Arial" panose="020B0604020202020204" pitchFamily="34" charset="0"/>
              <a:cs typeface="Arial" panose="020B0604020202020204" pitchFamily="34" charset="0"/>
            </a:endParaRPr>
          </a:p>
          <a:p>
            <a:pPr algn="ctr" defTabSz="514207"/>
            <a:endParaRPr lang="id-ID" sz="1600" dirty="0">
              <a:solidFill>
                <a:schemeClr val="accent1">
                  <a:lumMod val="50000"/>
                </a:schemeClr>
              </a:solidFill>
              <a:latin typeface="Arial" panose="020B0604020202020204" pitchFamily="34" charset="0"/>
              <a:cs typeface="Arial" panose="020B0604020202020204" pitchFamily="34" charset="0"/>
            </a:endParaRPr>
          </a:p>
        </p:txBody>
      </p:sp>
      <p:sp>
        <p:nvSpPr>
          <p:cNvPr id="11" name="Freeform 27">
            <a:extLst>
              <a:ext uri="{FF2B5EF4-FFF2-40B4-BE49-F238E27FC236}">
                <a16:creationId xmlns:a16="http://schemas.microsoft.com/office/drawing/2014/main" id="{C1291589-DD52-BE5E-3327-4E6B34720EAF}"/>
              </a:ext>
            </a:extLst>
          </p:cNvPr>
          <p:cNvSpPr>
            <a:spLocks/>
          </p:cNvSpPr>
          <p:nvPr/>
        </p:nvSpPr>
        <p:spPr bwMode="auto">
          <a:xfrm>
            <a:off x="0" y="9076753"/>
            <a:ext cx="6846682" cy="855645"/>
          </a:xfrm>
          <a:custGeom>
            <a:avLst/>
            <a:gdLst>
              <a:gd name="T0" fmla="*/ 1695232 w 451"/>
              <a:gd name="T1" fmla="*/ 0 h 141"/>
              <a:gd name="T2" fmla="*/ 1522708 w 451"/>
              <a:gd name="T3" fmla="*/ 496381 h 141"/>
              <a:gd name="T4" fmla="*/ 1357686 w 451"/>
              <a:gd name="T5" fmla="*/ 676883 h 141"/>
              <a:gd name="T6" fmla="*/ 1185162 w 451"/>
              <a:gd name="T7" fmla="*/ 338441 h 141"/>
              <a:gd name="T8" fmla="*/ 1012639 w 451"/>
              <a:gd name="T9" fmla="*/ 361004 h 141"/>
              <a:gd name="T10" fmla="*/ 847616 w 451"/>
              <a:gd name="T11" fmla="*/ 744571 h 141"/>
              <a:gd name="T12" fmla="*/ 675092 w 451"/>
              <a:gd name="T13" fmla="*/ 496381 h 141"/>
              <a:gd name="T14" fmla="*/ 510070 w 451"/>
              <a:gd name="T15" fmla="*/ 383567 h 141"/>
              <a:gd name="T16" fmla="*/ 337546 w 451"/>
              <a:gd name="T17" fmla="*/ 533985 h 141"/>
              <a:gd name="T18" fmla="*/ 172524 w 451"/>
              <a:gd name="T19" fmla="*/ 541506 h 141"/>
              <a:gd name="T20" fmla="*/ 0 w 451"/>
              <a:gd name="T21" fmla="*/ 639278 h 141"/>
              <a:gd name="T22" fmla="*/ 0 w 451"/>
              <a:gd name="T23" fmla="*/ 1060450 h 141"/>
              <a:gd name="T24" fmla="*/ 3382963 w 451"/>
              <a:gd name="T25" fmla="*/ 1060450 h 141"/>
              <a:gd name="T26" fmla="*/ 3382963 w 451"/>
              <a:gd name="T27" fmla="*/ 616716 h 141"/>
              <a:gd name="T28" fmla="*/ 3217940 w 451"/>
              <a:gd name="T29" fmla="*/ 616716 h 141"/>
              <a:gd name="T30" fmla="*/ 3045417 w 451"/>
              <a:gd name="T31" fmla="*/ 278274 h 141"/>
              <a:gd name="T32" fmla="*/ 2872893 w 451"/>
              <a:gd name="T33" fmla="*/ 488860 h 141"/>
              <a:gd name="T34" fmla="*/ 2707871 w 451"/>
              <a:gd name="T35" fmla="*/ 541506 h 141"/>
              <a:gd name="T36" fmla="*/ 2535347 w 451"/>
              <a:gd name="T37" fmla="*/ 127856 h 141"/>
              <a:gd name="T38" fmla="*/ 2370324 w 451"/>
              <a:gd name="T39" fmla="*/ 488860 h 141"/>
              <a:gd name="T40" fmla="*/ 2197801 w 451"/>
              <a:gd name="T41" fmla="*/ 443734 h 141"/>
              <a:gd name="T42" fmla="*/ 2032778 w 451"/>
              <a:gd name="T43" fmla="*/ 233149 h 141"/>
              <a:gd name="T44" fmla="*/ 1860255 w 451"/>
              <a:gd name="T45" fmla="*/ 315879 h 141"/>
              <a:gd name="T46" fmla="*/ 1695232 w 451"/>
              <a:gd name="T47" fmla="*/ 0 h 1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51" h="141">
                <a:moveTo>
                  <a:pt x="226" y="0"/>
                </a:moveTo>
                <a:cubicBezTo>
                  <a:pt x="214" y="0"/>
                  <a:pt x="214" y="66"/>
                  <a:pt x="203" y="66"/>
                </a:cubicBezTo>
                <a:cubicBezTo>
                  <a:pt x="192" y="66"/>
                  <a:pt x="192" y="90"/>
                  <a:pt x="181" y="90"/>
                </a:cubicBezTo>
                <a:cubicBezTo>
                  <a:pt x="169" y="90"/>
                  <a:pt x="169" y="45"/>
                  <a:pt x="158" y="45"/>
                </a:cubicBezTo>
                <a:cubicBezTo>
                  <a:pt x="147" y="45"/>
                  <a:pt x="147" y="48"/>
                  <a:pt x="135" y="48"/>
                </a:cubicBezTo>
                <a:cubicBezTo>
                  <a:pt x="124" y="48"/>
                  <a:pt x="124" y="99"/>
                  <a:pt x="113" y="99"/>
                </a:cubicBezTo>
                <a:cubicBezTo>
                  <a:pt x="102" y="99"/>
                  <a:pt x="102" y="66"/>
                  <a:pt x="90" y="66"/>
                </a:cubicBezTo>
                <a:cubicBezTo>
                  <a:pt x="79" y="66"/>
                  <a:pt x="79" y="51"/>
                  <a:pt x="68" y="51"/>
                </a:cubicBezTo>
                <a:cubicBezTo>
                  <a:pt x="57" y="51"/>
                  <a:pt x="57" y="71"/>
                  <a:pt x="45" y="71"/>
                </a:cubicBezTo>
                <a:cubicBezTo>
                  <a:pt x="34" y="71"/>
                  <a:pt x="34" y="72"/>
                  <a:pt x="23" y="72"/>
                </a:cubicBezTo>
                <a:cubicBezTo>
                  <a:pt x="11" y="72"/>
                  <a:pt x="11" y="85"/>
                  <a:pt x="0" y="85"/>
                </a:cubicBezTo>
                <a:cubicBezTo>
                  <a:pt x="0" y="141"/>
                  <a:pt x="0" y="141"/>
                  <a:pt x="0" y="141"/>
                </a:cubicBezTo>
                <a:cubicBezTo>
                  <a:pt x="451" y="141"/>
                  <a:pt x="451" y="141"/>
                  <a:pt x="451" y="141"/>
                </a:cubicBezTo>
                <a:cubicBezTo>
                  <a:pt x="451" y="82"/>
                  <a:pt x="451" y="82"/>
                  <a:pt x="451" y="82"/>
                </a:cubicBezTo>
                <a:cubicBezTo>
                  <a:pt x="440" y="82"/>
                  <a:pt x="440" y="82"/>
                  <a:pt x="429" y="82"/>
                </a:cubicBezTo>
                <a:cubicBezTo>
                  <a:pt x="417" y="82"/>
                  <a:pt x="417" y="37"/>
                  <a:pt x="406" y="37"/>
                </a:cubicBezTo>
                <a:cubicBezTo>
                  <a:pt x="395" y="37"/>
                  <a:pt x="395" y="65"/>
                  <a:pt x="383" y="65"/>
                </a:cubicBezTo>
                <a:cubicBezTo>
                  <a:pt x="372" y="65"/>
                  <a:pt x="372" y="72"/>
                  <a:pt x="361" y="72"/>
                </a:cubicBezTo>
                <a:cubicBezTo>
                  <a:pt x="350" y="72"/>
                  <a:pt x="350" y="17"/>
                  <a:pt x="338" y="17"/>
                </a:cubicBezTo>
                <a:cubicBezTo>
                  <a:pt x="327" y="17"/>
                  <a:pt x="327" y="65"/>
                  <a:pt x="316" y="65"/>
                </a:cubicBezTo>
                <a:cubicBezTo>
                  <a:pt x="305" y="65"/>
                  <a:pt x="305" y="59"/>
                  <a:pt x="293" y="59"/>
                </a:cubicBezTo>
                <a:cubicBezTo>
                  <a:pt x="282" y="59"/>
                  <a:pt x="282" y="31"/>
                  <a:pt x="271" y="31"/>
                </a:cubicBezTo>
                <a:cubicBezTo>
                  <a:pt x="259" y="31"/>
                  <a:pt x="259" y="42"/>
                  <a:pt x="248" y="42"/>
                </a:cubicBezTo>
                <a:cubicBezTo>
                  <a:pt x="237" y="42"/>
                  <a:pt x="237" y="0"/>
                  <a:pt x="226" y="0"/>
                </a:cubicBezTo>
              </a:path>
            </a:pathLst>
          </a:custGeom>
          <a:solidFill>
            <a:schemeClr val="accent1">
              <a:lumMod val="20000"/>
              <a:lumOff val="80000"/>
            </a:schemeClr>
          </a:solidFill>
          <a:ln>
            <a:noFill/>
          </a:ln>
        </p:spPr>
        <p:txBody>
          <a:bodyPr/>
          <a:lstStyle/>
          <a:p>
            <a:pPr>
              <a:defRPr/>
            </a:pPr>
            <a:endParaRPr lang="ru-RU">
              <a:cs typeface="+mn-cs"/>
            </a:endParaRPr>
          </a:p>
        </p:txBody>
      </p:sp>
      <p:sp>
        <p:nvSpPr>
          <p:cNvPr id="12" name="Freeform 30">
            <a:extLst>
              <a:ext uri="{FF2B5EF4-FFF2-40B4-BE49-F238E27FC236}">
                <a16:creationId xmlns:a16="http://schemas.microsoft.com/office/drawing/2014/main" id="{039E7651-AF7F-0016-5093-E84F9608301B}"/>
              </a:ext>
            </a:extLst>
          </p:cNvPr>
          <p:cNvSpPr>
            <a:spLocks/>
          </p:cNvSpPr>
          <p:nvPr/>
        </p:nvSpPr>
        <p:spPr bwMode="auto">
          <a:xfrm>
            <a:off x="0" y="9610891"/>
            <a:ext cx="6858000" cy="321507"/>
          </a:xfrm>
          <a:custGeom>
            <a:avLst/>
            <a:gdLst>
              <a:gd name="T0" fmla="*/ 3382963 w 451"/>
              <a:gd name="T1" fmla="*/ 398463 h 53"/>
              <a:gd name="T2" fmla="*/ 0 w 451"/>
              <a:gd name="T3" fmla="*/ 398463 h 53"/>
              <a:gd name="T4" fmla="*/ 0 w 451"/>
              <a:gd name="T5" fmla="*/ 240581 h 53"/>
              <a:gd name="T6" fmla="*/ 172524 w 451"/>
              <a:gd name="T7" fmla="*/ 202991 h 53"/>
              <a:gd name="T8" fmla="*/ 337546 w 451"/>
              <a:gd name="T9" fmla="*/ 202991 h 53"/>
              <a:gd name="T10" fmla="*/ 510070 w 451"/>
              <a:gd name="T11" fmla="*/ 142845 h 53"/>
              <a:gd name="T12" fmla="*/ 675092 w 451"/>
              <a:gd name="T13" fmla="*/ 187954 h 53"/>
              <a:gd name="T14" fmla="*/ 847616 w 451"/>
              <a:gd name="T15" fmla="*/ 278172 h 53"/>
              <a:gd name="T16" fmla="*/ 1012639 w 451"/>
              <a:gd name="T17" fmla="*/ 135327 h 53"/>
              <a:gd name="T18" fmla="*/ 1185162 w 451"/>
              <a:gd name="T19" fmla="*/ 127809 h 53"/>
              <a:gd name="T20" fmla="*/ 1357686 w 451"/>
              <a:gd name="T21" fmla="*/ 255618 h 53"/>
              <a:gd name="T22" fmla="*/ 1522708 w 451"/>
              <a:gd name="T23" fmla="*/ 187954 h 53"/>
              <a:gd name="T24" fmla="*/ 1695232 w 451"/>
              <a:gd name="T25" fmla="*/ 0 h 53"/>
              <a:gd name="T26" fmla="*/ 1860255 w 451"/>
              <a:gd name="T27" fmla="*/ 120291 h 53"/>
              <a:gd name="T28" fmla="*/ 2032778 w 451"/>
              <a:gd name="T29" fmla="*/ 82700 h 53"/>
              <a:gd name="T30" fmla="*/ 2197801 w 451"/>
              <a:gd name="T31" fmla="*/ 165400 h 53"/>
              <a:gd name="T32" fmla="*/ 2370324 w 451"/>
              <a:gd name="T33" fmla="*/ 180436 h 53"/>
              <a:gd name="T34" fmla="*/ 2535347 w 451"/>
              <a:gd name="T35" fmla="*/ 45109 h 53"/>
              <a:gd name="T36" fmla="*/ 2707871 w 451"/>
              <a:gd name="T37" fmla="*/ 202991 h 53"/>
              <a:gd name="T38" fmla="*/ 2872893 w 451"/>
              <a:gd name="T39" fmla="*/ 180436 h 53"/>
              <a:gd name="T40" fmla="*/ 3045417 w 451"/>
              <a:gd name="T41" fmla="*/ 105254 h 53"/>
              <a:gd name="T42" fmla="*/ 3217940 w 451"/>
              <a:gd name="T43" fmla="*/ 233063 h 53"/>
              <a:gd name="T44" fmla="*/ 3382963 w 451"/>
              <a:gd name="T45" fmla="*/ 233063 h 53"/>
              <a:gd name="T46" fmla="*/ 3382963 w 451"/>
              <a:gd name="T47" fmla="*/ 398463 h 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51" h="53">
                <a:moveTo>
                  <a:pt x="451" y="53"/>
                </a:moveTo>
                <a:cubicBezTo>
                  <a:pt x="0" y="53"/>
                  <a:pt x="0" y="53"/>
                  <a:pt x="0" y="53"/>
                </a:cubicBezTo>
                <a:cubicBezTo>
                  <a:pt x="0" y="32"/>
                  <a:pt x="0" y="32"/>
                  <a:pt x="0" y="32"/>
                </a:cubicBezTo>
                <a:cubicBezTo>
                  <a:pt x="11" y="32"/>
                  <a:pt x="11" y="27"/>
                  <a:pt x="23" y="27"/>
                </a:cubicBezTo>
                <a:cubicBezTo>
                  <a:pt x="34" y="27"/>
                  <a:pt x="34" y="27"/>
                  <a:pt x="45" y="27"/>
                </a:cubicBezTo>
                <a:cubicBezTo>
                  <a:pt x="57" y="27"/>
                  <a:pt x="57" y="19"/>
                  <a:pt x="68" y="19"/>
                </a:cubicBezTo>
                <a:cubicBezTo>
                  <a:pt x="79" y="19"/>
                  <a:pt x="79" y="25"/>
                  <a:pt x="90" y="25"/>
                </a:cubicBezTo>
                <a:cubicBezTo>
                  <a:pt x="102" y="25"/>
                  <a:pt x="102" y="37"/>
                  <a:pt x="113" y="37"/>
                </a:cubicBezTo>
                <a:cubicBezTo>
                  <a:pt x="124" y="37"/>
                  <a:pt x="124" y="18"/>
                  <a:pt x="135" y="18"/>
                </a:cubicBezTo>
                <a:cubicBezTo>
                  <a:pt x="147" y="18"/>
                  <a:pt x="147" y="17"/>
                  <a:pt x="158" y="17"/>
                </a:cubicBezTo>
                <a:cubicBezTo>
                  <a:pt x="169" y="17"/>
                  <a:pt x="169" y="34"/>
                  <a:pt x="181" y="34"/>
                </a:cubicBezTo>
                <a:cubicBezTo>
                  <a:pt x="192" y="34"/>
                  <a:pt x="192" y="25"/>
                  <a:pt x="203" y="25"/>
                </a:cubicBezTo>
                <a:cubicBezTo>
                  <a:pt x="214" y="25"/>
                  <a:pt x="214" y="0"/>
                  <a:pt x="226" y="0"/>
                </a:cubicBezTo>
                <a:cubicBezTo>
                  <a:pt x="237" y="0"/>
                  <a:pt x="237" y="16"/>
                  <a:pt x="248" y="16"/>
                </a:cubicBezTo>
                <a:cubicBezTo>
                  <a:pt x="259" y="16"/>
                  <a:pt x="259" y="11"/>
                  <a:pt x="271" y="11"/>
                </a:cubicBezTo>
                <a:cubicBezTo>
                  <a:pt x="282" y="11"/>
                  <a:pt x="282" y="22"/>
                  <a:pt x="293" y="22"/>
                </a:cubicBezTo>
                <a:cubicBezTo>
                  <a:pt x="305" y="22"/>
                  <a:pt x="305" y="24"/>
                  <a:pt x="316" y="24"/>
                </a:cubicBezTo>
                <a:cubicBezTo>
                  <a:pt x="327" y="24"/>
                  <a:pt x="327" y="6"/>
                  <a:pt x="338" y="6"/>
                </a:cubicBezTo>
                <a:cubicBezTo>
                  <a:pt x="350" y="6"/>
                  <a:pt x="350" y="27"/>
                  <a:pt x="361" y="27"/>
                </a:cubicBezTo>
                <a:cubicBezTo>
                  <a:pt x="372" y="27"/>
                  <a:pt x="372" y="24"/>
                  <a:pt x="383" y="24"/>
                </a:cubicBezTo>
                <a:cubicBezTo>
                  <a:pt x="395" y="24"/>
                  <a:pt x="395" y="14"/>
                  <a:pt x="406" y="14"/>
                </a:cubicBezTo>
                <a:cubicBezTo>
                  <a:pt x="417" y="14"/>
                  <a:pt x="417" y="31"/>
                  <a:pt x="429" y="31"/>
                </a:cubicBezTo>
                <a:cubicBezTo>
                  <a:pt x="440" y="31"/>
                  <a:pt x="440" y="31"/>
                  <a:pt x="451" y="31"/>
                </a:cubicBezTo>
                <a:lnTo>
                  <a:pt x="451" y="53"/>
                </a:lnTo>
                <a:close/>
              </a:path>
            </a:pathLst>
          </a:custGeom>
          <a:solidFill>
            <a:schemeClr val="accent2">
              <a:lumMod val="20000"/>
              <a:lumOff val="80000"/>
            </a:schemeClr>
          </a:solidFill>
          <a:ln>
            <a:noFill/>
          </a:ln>
        </p:spPr>
        <p:txBody>
          <a:bodyPr/>
          <a:lstStyle/>
          <a:p>
            <a:pPr>
              <a:defRPr/>
            </a:pPr>
            <a:endParaRPr lang="ru-RU" dirty="0">
              <a:cs typeface="+mn-cs"/>
            </a:endParaRPr>
          </a:p>
        </p:txBody>
      </p:sp>
      <p:sp>
        <p:nvSpPr>
          <p:cNvPr id="13" name="Rectangle 12">
            <a:extLst>
              <a:ext uri="{FF2B5EF4-FFF2-40B4-BE49-F238E27FC236}">
                <a16:creationId xmlns:a16="http://schemas.microsoft.com/office/drawing/2014/main" id="{B2CF6EDD-F456-5EFF-8941-452D6987B52A}"/>
              </a:ext>
            </a:extLst>
          </p:cNvPr>
          <p:cNvSpPr/>
          <p:nvPr/>
        </p:nvSpPr>
        <p:spPr>
          <a:xfrm>
            <a:off x="6162431" y="9205323"/>
            <a:ext cx="459940" cy="276999"/>
          </a:xfrm>
          <a:prstGeom prst="rect">
            <a:avLst/>
          </a:prstGeom>
        </p:spPr>
        <p:txBody>
          <a:bodyPr wrap="square">
            <a:spAutoFit/>
          </a:bodyPr>
          <a:lstStyle/>
          <a:p>
            <a:pPr algn="ctr" fontAlgn="ctr"/>
            <a:r>
              <a:rPr lang="mn-MN" sz="1200" b="1" dirty="0">
                <a:solidFill>
                  <a:schemeClr val="accent1">
                    <a:lumMod val="75000"/>
                  </a:schemeClr>
                </a:solidFill>
                <a:latin typeface="Times New Roman" panose="02020603050405020304" pitchFamily="18" charset="0"/>
                <a:cs typeface="Times New Roman" panose="02020603050405020304" pitchFamily="18" charset="0"/>
              </a:rPr>
              <a:t>20</a:t>
            </a:r>
          </a:p>
        </p:txBody>
      </p:sp>
    </p:spTree>
    <p:extLst>
      <p:ext uri="{BB962C8B-B14F-4D97-AF65-F5344CB8AC3E}">
        <p14:creationId xmlns:p14="http://schemas.microsoft.com/office/powerpoint/2010/main" val="288806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par>
                                <p:cTn id="9" presetID="1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p:tgtEl>
                                          <p:spTgt spid="11"/>
                                        </p:tgtEl>
                                        <p:attrNameLst>
                                          <p:attrName>ppt_y</p:attrName>
                                        </p:attrNameLst>
                                      </p:cBhvr>
                                      <p:tavLst>
                                        <p:tav tm="0">
                                          <p:val>
                                            <p:strVal val="#ppt_y+#ppt_h*1.125000"/>
                                          </p:val>
                                        </p:tav>
                                        <p:tav tm="100000">
                                          <p:val>
                                            <p:strVal val="#ppt_y"/>
                                          </p:val>
                                        </p:tav>
                                      </p:tavLst>
                                    </p:anim>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77078DE-063B-25FD-D6EB-8D113C169471}"/>
              </a:ext>
            </a:extLst>
          </p:cNvPr>
          <p:cNvGraphicFramePr>
            <a:graphicFrameLocks noGrp="1"/>
          </p:cNvGraphicFramePr>
          <p:nvPr>
            <p:extLst>
              <p:ext uri="{D42A27DB-BD31-4B8C-83A1-F6EECF244321}">
                <p14:modId xmlns:p14="http://schemas.microsoft.com/office/powerpoint/2010/main" val="3296185715"/>
              </p:ext>
            </p:extLst>
          </p:nvPr>
        </p:nvGraphicFramePr>
        <p:xfrm>
          <a:off x="458422" y="1392744"/>
          <a:ext cx="5942379" cy="7598649"/>
        </p:xfrm>
        <a:graphic>
          <a:graphicData uri="http://schemas.openxmlformats.org/drawingml/2006/table">
            <a:tbl>
              <a:tblPr>
                <a:tableStyleId>{BC89EF96-8CEA-46FF-86C4-4CE0E7609802}</a:tableStyleId>
              </a:tblPr>
              <a:tblGrid>
                <a:gridCol w="310869">
                  <a:extLst>
                    <a:ext uri="{9D8B030D-6E8A-4147-A177-3AD203B41FA5}">
                      <a16:colId xmlns:a16="http://schemas.microsoft.com/office/drawing/2014/main" val="2237604084"/>
                    </a:ext>
                  </a:extLst>
                </a:gridCol>
                <a:gridCol w="1506518">
                  <a:extLst>
                    <a:ext uri="{9D8B030D-6E8A-4147-A177-3AD203B41FA5}">
                      <a16:colId xmlns:a16="http://schemas.microsoft.com/office/drawing/2014/main" val="2558037756"/>
                    </a:ext>
                  </a:extLst>
                </a:gridCol>
                <a:gridCol w="633694">
                  <a:extLst>
                    <a:ext uri="{9D8B030D-6E8A-4147-A177-3AD203B41FA5}">
                      <a16:colId xmlns:a16="http://schemas.microsoft.com/office/drawing/2014/main" val="3524893377"/>
                    </a:ext>
                  </a:extLst>
                </a:gridCol>
                <a:gridCol w="717390">
                  <a:extLst>
                    <a:ext uri="{9D8B030D-6E8A-4147-A177-3AD203B41FA5}">
                      <a16:colId xmlns:a16="http://schemas.microsoft.com/office/drawing/2014/main" val="2705284731"/>
                    </a:ext>
                  </a:extLst>
                </a:gridCol>
                <a:gridCol w="693477">
                  <a:extLst>
                    <a:ext uri="{9D8B030D-6E8A-4147-A177-3AD203B41FA5}">
                      <a16:colId xmlns:a16="http://schemas.microsoft.com/office/drawing/2014/main" val="2996304646"/>
                    </a:ext>
                  </a:extLst>
                </a:gridCol>
                <a:gridCol w="693477">
                  <a:extLst>
                    <a:ext uri="{9D8B030D-6E8A-4147-A177-3AD203B41FA5}">
                      <a16:colId xmlns:a16="http://schemas.microsoft.com/office/drawing/2014/main" val="3447201476"/>
                    </a:ext>
                  </a:extLst>
                </a:gridCol>
                <a:gridCol w="693477">
                  <a:extLst>
                    <a:ext uri="{9D8B030D-6E8A-4147-A177-3AD203B41FA5}">
                      <a16:colId xmlns:a16="http://schemas.microsoft.com/office/drawing/2014/main" val="2094420510"/>
                    </a:ext>
                  </a:extLst>
                </a:gridCol>
                <a:gridCol w="693477">
                  <a:extLst>
                    <a:ext uri="{9D8B030D-6E8A-4147-A177-3AD203B41FA5}">
                      <a16:colId xmlns:a16="http://schemas.microsoft.com/office/drawing/2014/main" val="2552637824"/>
                    </a:ext>
                  </a:extLst>
                </a:gridCol>
              </a:tblGrid>
              <a:tr h="637125">
                <a:tc gridSpan="8">
                  <a:txBody>
                    <a:bodyPr/>
                    <a:lstStyle/>
                    <a:p>
                      <a:pPr algn="ctr" fontAlgn="b"/>
                      <a:r>
                        <a:rPr lang="mn-MN" sz="1600" b="1" u="none" strike="noStrike" dirty="0">
                          <a:solidFill>
                            <a:schemeClr val="accent1">
                              <a:lumMod val="50000"/>
                            </a:schemeClr>
                          </a:solidFill>
                          <a:effectLst/>
                          <a:latin typeface="Times New Roman" panose="02020603050405020304" pitchFamily="18" charset="0"/>
                          <a:cs typeface="Times New Roman" panose="02020603050405020304" pitchFamily="18" charset="0"/>
                        </a:rPr>
                        <a:t>Хөдөлмөр эрхлэлтийг дэмжих сангийн хөтөлбөр </a:t>
                      </a:r>
                    </a:p>
                    <a:p>
                      <a:pPr algn="ctr" fontAlgn="b"/>
                      <a:r>
                        <a:rPr lang="mn-MN" sz="1600" b="1" u="none" strike="noStrike" dirty="0">
                          <a:solidFill>
                            <a:schemeClr val="accent1">
                              <a:lumMod val="50000"/>
                            </a:schemeClr>
                          </a:solidFill>
                          <a:effectLst/>
                          <a:latin typeface="Times New Roman" panose="02020603050405020304" pitchFamily="18" charset="0"/>
                          <a:cs typeface="Times New Roman" panose="02020603050405020304" pitchFamily="18" charset="0"/>
                        </a:rPr>
                        <a:t>арга хэмжээний зардал</a:t>
                      </a:r>
                      <a:endParaRPr lang="mn-MN" sz="1600" b="1"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hMerge="1">
                  <a:txBody>
                    <a:bodyPr/>
                    <a:lstStyle/>
                    <a:p>
                      <a:pPr algn="just" fontAlgn="b"/>
                      <a:r>
                        <a:rPr lang="mn-MN"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Хөдөлмөр эрхлэлтийг дэмжих сангийн хөтөлбөр арга хэмжээний зардал</a:t>
                      </a:r>
                      <a:endParaRPr lang="mn-MN" sz="1400" b="1"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56779096"/>
                  </a:ext>
                </a:extLst>
              </a:tr>
              <a:tr h="599610">
                <a:tc>
                  <a:txBody>
                    <a:bodyPr/>
                    <a:lstStyle/>
                    <a:p>
                      <a:pPr algn="ctr" fontAlgn="b"/>
                      <a:r>
                        <a:rPr lang="en-US" sz="1400" b="1" u="none" strike="noStrike" dirty="0">
                          <a:solidFill>
                            <a:schemeClr val="accent1">
                              <a:lumMod val="50000"/>
                            </a:schemeClr>
                          </a:solidFill>
                          <a:effectLst/>
                          <a:latin typeface="Times New Roman" panose="02020603050405020304" pitchFamily="18" charset="0"/>
                          <a:cs typeface="Times New Roman" panose="02020603050405020304" pitchFamily="18" charset="0"/>
                        </a:rPr>
                        <a:t>№</a:t>
                      </a:r>
                      <a:endParaRPr lang="en-US" sz="1400" b="1"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solidFill>
                      <a:schemeClr val="bg1"/>
                    </a:solidFill>
                  </a:tcPr>
                </a:tc>
                <a:tc>
                  <a:txBody>
                    <a:bodyPr/>
                    <a:lstStyle/>
                    <a:p>
                      <a:pPr algn="ctr" fontAlgn="b"/>
                      <a:r>
                        <a:rPr lang="mn-MN" sz="1400" b="1" u="none" strike="noStrike" dirty="0">
                          <a:solidFill>
                            <a:schemeClr val="accent1">
                              <a:lumMod val="50000"/>
                            </a:schemeClr>
                          </a:solidFill>
                          <a:effectLst/>
                          <a:latin typeface="Times New Roman" panose="02020603050405020304" pitchFamily="18" charset="0"/>
                          <a:cs typeface="Times New Roman" panose="02020603050405020304" pitchFamily="18" charset="0"/>
                        </a:rPr>
                        <a:t>Төсөл, хөтөлбөрийн нэр </a:t>
                      </a:r>
                      <a:endParaRPr lang="mn-MN" sz="1400" b="1"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tc>
                  <a:txBody>
                    <a:bodyPr/>
                    <a:lstStyle/>
                    <a:p>
                      <a:pPr algn="ctr" fontAlgn="b"/>
                      <a:r>
                        <a:rPr lang="en-US" sz="1400" b="1" u="none" strike="noStrike" dirty="0">
                          <a:solidFill>
                            <a:schemeClr val="accent1">
                              <a:lumMod val="50000"/>
                            </a:schemeClr>
                          </a:solidFill>
                          <a:effectLst/>
                          <a:latin typeface="Times New Roman" panose="02020603050405020304" pitchFamily="18" charset="0"/>
                          <a:cs typeface="Times New Roman" panose="02020603050405020304" pitchFamily="18" charset="0"/>
                        </a:rPr>
                        <a:t>2019</a:t>
                      </a:r>
                      <a:r>
                        <a:rPr lang="mn-MN" sz="1400" b="1" u="none" strike="noStrike" dirty="0">
                          <a:solidFill>
                            <a:schemeClr val="accent1">
                              <a:lumMod val="50000"/>
                            </a:schemeClr>
                          </a:solidFill>
                          <a:effectLst/>
                          <a:latin typeface="Times New Roman" panose="02020603050405020304" pitchFamily="18" charset="0"/>
                          <a:cs typeface="Times New Roman" panose="02020603050405020304" pitchFamily="18" charset="0"/>
                        </a:rPr>
                        <a:t> он</a:t>
                      </a:r>
                      <a:endParaRPr lang="en-US" sz="1400" b="1"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tc>
                  <a:txBody>
                    <a:bodyPr/>
                    <a:lstStyle/>
                    <a:p>
                      <a:pPr algn="ctr" fontAlgn="b"/>
                      <a:r>
                        <a:rPr lang="en-US" sz="1400" b="1" u="none" strike="noStrike" dirty="0">
                          <a:solidFill>
                            <a:schemeClr val="accent1">
                              <a:lumMod val="50000"/>
                            </a:schemeClr>
                          </a:solidFill>
                          <a:effectLst/>
                          <a:latin typeface="Times New Roman" panose="02020603050405020304" pitchFamily="18" charset="0"/>
                          <a:cs typeface="Times New Roman" panose="02020603050405020304" pitchFamily="18" charset="0"/>
                        </a:rPr>
                        <a:t>2020</a:t>
                      </a:r>
                      <a:r>
                        <a:rPr lang="mn-MN" sz="1400" b="1" u="none" strike="noStrike" dirty="0">
                          <a:solidFill>
                            <a:schemeClr val="accent1">
                              <a:lumMod val="50000"/>
                            </a:schemeClr>
                          </a:solidFill>
                          <a:effectLst/>
                          <a:latin typeface="Times New Roman" panose="02020603050405020304" pitchFamily="18" charset="0"/>
                          <a:cs typeface="Times New Roman" panose="02020603050405020304" pitchFamily="18" charset="0"/>
                        </a:rPr>
                        <a:t> он</a:t>
                      </a:r>
                      <a:endParaRPr lang="en-US" sz="1400" b="1"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tc>
                  <a:txBody>
                    <a:bodyPr/>
                    <a:lstStyle/>
                    <a:p>
                      <a:pPr algn="ctr" fontAlgn="b"/>
                      <a:r>
                        <a:rPr lang="en-US" sz="1400" b="1" u="none" strike="noStrike" dirty="0">
                          <a:solidFill>
                            <a:schemeClr val="accent1">
                              <a:lumMod val="50000"/>
                            </a:schemeClr>
                          </a:solidFill>
                          <a:effectLst/>
                          <a:latin typeface="Times New Roman" panose="02020603050405020304" pitchFamily="18" charset="0"/>
                          <a:cs typeface="Times New Roman" panose="02020603050405020304" pitchFamily="18" charset="0"/>
                        </a:rPr>
                        <a:t>2021</a:t>
                      </a:r>
                      <a:r>
                        <a:rPr lang="mn-MN" sz="1400" b="1" u="none" strike="noStrike" dirty="0">
                          <a:solidFill>
                            <a:schemeClr val="accent1">
                              <a:lumMod val="50000"/>
                            </a:schemeClr>
                          </a:solidFill>
                          <a:effectLst/>
                          <a:latin typeface="Times New Roman" panose="02020603050405020304" pitchFamily="18" charset="0"/>
                          <a:cs typeface="Times New Roman" panose="02020603050405020304" pitchFamily="18" charset="0"/>
                        </a:rPr>
                        <a:t> он</a:t>
                      </a:r>
                      <a:endParaRPr lang="en-US" sz="1400" b="1"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tc>
                  <a:txBody>
                    <a:bodyPr/>
                    <a:lstStyle/>
                    <a:p>
                      <a:pPr algn="ctr" fontAlgn="b"/>
                      <a:r>
                        <a:rPr lang="en-US" sz="1400" b="1" u="none" strike="noStrike" dirty="0">
                          <a:solidFill>
                            <a:schemeClr val="accent1">
                              <a:lumMod val="50000"/>
                            </a:schemeClr>
                          </a:solidFill>
                          <a:effectLst/>
                          <a:latin typeface="Times New Roman" panose="02020603050405020304" pitchFamily="18" charset="0"/>
                          <a:cs typeface="Times New Roman" panose="02020603050405020304" pitchFamily="18" charset="0"/>
                        </a:rPr>
                        <a:t>2022</a:t>
                      </a:r>
                      <a:r>
                        <a:rPr lang="mn-MN" sz="1400" b="1" u="none" strike="noStrike" dirty="0">
                          <a:solidFill>
                            <a:schemeClr val="accent1">
                              <a:lumMod val="50000"/>
                            </a:schemeClr>
                          </a:solidFill>
                          <a:effectLst/>
                          <a:latin typeface="Times New Roman" panose="02020603050405020304" pitchFamily="18" charset="0"/>
                          <a:cs typeface="Times New Roman" panose="02020603050405020304" pitchFamily="18" charset="0"/>
                        </a:rPr>
                        <a:t> он</a:t>
                      </a:r>
                      <a:endParaRPr lang="en-US" sz="1400" b="1"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tc>
                  <a:txBody>
                    <a:bodyPr/>
                    <a:lstStyle/>
                    <a:p>
                      <a:pPr algn="ctr" fontAlgn="b"/>
                      <a:r>
                        <a:rPr lang="en-US" sz="1400" b="1" u="none" strike="noStrike" dirty="0">
                          <a:solidFill>
                            <a:schemeClr val="accent1">
                              <a:lumMod val="50000"/>
                            </a:schemeClr>
                          </a:solidFill>
                          <a:effectLst/>
                          <a:latin typeface="Times New Roman" panose="02020603050405020304" pitchFamily="18" charset="0"/>
                          <a:cs typeface="Times New Roman" panose="02020603050405020304" pitchFamily="18" charset="0"/>
                        </a:rPr>
                        <a:t>2023</a:t>
                      </a:r>
                      <a:r>
                        <a:rPr lang="mn-MN" sz="1400" b="1" u="none" strike="noStrike" dirty="0">
                          <a:solidFill>
                            <a:schemeClr val="accent1">
                              <a:lumMod val="50000"/>
                            </a:schemeClr>
                          </a:solidFill>
                          <a:effectLst/>
                          <a:latin typeface="Times New Roman" panose="02020603050405020304" pitchFamily="18" charset="0"/>
                          <a:cs typeface="Times New Roman" panose="02020603050405020304" pitchFamily="18" charset="0"/>
                        </a:rPr>
                        <a:t> он</a:t>
                      </a:r>
                      <a:endParaRPr lang="en-US" sz="1400" b="1"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tc>
                  <a:txBody>
                    <a:bodyPr/>
                    <a:lstStyle/>
                    <a:p>
                      <a:pPr algn="ctr" fontAlgn="b"/>
                      <a:r>
                        <a:rPr lang="en-US" sz="1400" b="1" u="none" strike="noStrike" dirty="0">
                          <a:solidFill>
                            <a:schemeClr val="accent1">
                              <a:lumMod val="50000"/>
                            </a:schemeClr>
                          </a:solidFill>
                          <a:effectLst/>
                          <a:latin typeface="Times New Roman" panose="02020603050405020304" pitchFamily="18" charset="0"/>
                          <a:cs typeface="Times New Roman" panose="02020603050405020304" pitchFamily="18" charset="0"/>
                        </a:rPr>
                        <a:t>2024</a:t>
                      </a:r>
                      <a:r>
                        <a:rPr lang="mn-MN" sz="1400" b="1" u="none" strike="noStrike" dirty="0">
                          <a:solidFill>
                            <a:schemeClr val="accent1">
                              <a:lumMod val="50000"/>
                            </a:schemeClr>
                          </a:solidFill>
                          <a:effectLst/>
                          <a:latin typeface="Times New Roman" panose="02020603050405020304" pitchFamily="18" charset="0"/>
                          <a:cs typeface="Times New Roman" panose="02020603050405020304" pitchFamily="18" charset="0"/>
                        </a:rPr>
                        <a:t> он</a:t>
                      </a:r>
                      <a:endParaRPr lang="en-US" sz="1400" b="1"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extLst>
                  <a:ext uri="{0D108BD9-81ED-4DB2-BD59-A6C34878D82A}">
                    <a16:rowId xmlns:a16="http://schemas.microsoft.com/office/drawing/2014/main" val="3996551658"/>
                  </a:ext>
                </a:extLst>
              </a:tr>
              <a:tr h="1313535">
                <a:tc>
                  <a:txBody>
                    <a:bodyPr/>
                    <a:lstStyle/>
                    <a:p>
                      <a:pPr algn="ctr" fontAlgn="ctr"/>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1</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solidFill>
                      <a:schemeClr val="bg1"/>
                    </a:solidFill>
                  </a:tcPr>
                </a:tc>
                <a:tc>
                  <a:txBody>
                    <a:bodyPr/>
                    <a:lstStyle/>
                    <a:p>
                      <a:pPr algn="ctr" fontAlgn="b"/>
                      <a:r>
                        <a:rPr lang="mn-MN"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Хөгжлийн бэрхшээлтэй иргэдийн ажлын байрыг дэмжих санхүүгийн дэмжлэг</a:t>
                      </a:r>
                      <a:endParaRPr lang="mn-MN"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b"/>
                </a:tc>
                <a:tc>
                  <a:txBody>
                    <a:bodyPr/>
                    <a:lstStyle/>
                    <a:p>
                      <a:pPr algn="ctr" fontAlgn="b"/>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  901,000,000.00 </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tc>
                  <a:txBody>
                    <a:bodyPr/>
                    <a:lstStyle/>
                    <a:p>
                      <a:pPr algn="ctr" fontAlgn="b"/>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     874,311,340.00 </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tc>
                  <a:txBody>
                    <a:bodyPr/>
                    <a:lstStyle/>
                    <a:p>
                      <a:pPr algn="ctr" fontAlgn="b"/>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 1,162,000,000.00 </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tc>
                  <a:txBody>
                    <a:bodyPr/>
                    <a:lstStyle/>
                    <a:p>
                      <a:pPr algn="ctr" fontAlgn="b"/>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 2,125,629,000.00 </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tc>
                  <a:txBody>
                    <a:bodyPr/>
                    <a:lstStyle/>
                    <a:p>
                      <a:pPr algn="ctr" fontAlgn="b"/>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 1,335,175,000.00 </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tc>
                  <a:txBody>
                    <a:bodyPr/>
                    <a:lstStyle/>
                    <a:p>
                      <a:pPr algn="ctr" fontAlgn="b"/>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    720,000,000.00 </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extLst>
                  <a:ext uri="{0D108BD9-81ED-4DB2-BD59-A6C34878D82A}">
                    <a16:rowId xmlns:a16="http://schemas.microsoft.com/office/drawing/2014/main" val="2479860019"/>
                  </a:ext>
                </a:extLst>
              </a:tr>
              <a:tr h="1095625">
                <a:tc>
                  <a:txBody>
                    <a:bodyPr/>
                    <a:lstStyle/>
                    <a:p>
                      <a:pPr algn="ctr" fontAlgn="ctr"/>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2</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solidFill>
                      <a:schemeClr val="bg1"/>
                    </a:solidFill>
                  </a:tcPr>
                </a:tc>
                <a:tc>
                  <a:txBody>
                    <a:bodyPr/>
                    <a:lstStyle/>
                    <a:p>
                      <a:pPr algn="ctr" fontAlgn="b"/>
                      <a:r>
                        <a:rPr lang="mn-MN"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Хөгжлийн бэрхшээлтэй иргэдийн ажлын байрны түрээсийн төлбөр </a:t>
                      </a:r>
                      <a:endParaRPr lang="mn-MN"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b"/>
                </a:tc>
                <a:tc>
                  <a:txBody>
                    <a:bodyPr/>
                    <a:lstStyle/>
                    <a:p>
                      <a:pPr algn="ctr" fontAlgn="b"/>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 </a:t>
                      </a:r>
                      <a:r>
                        <a:rPr lang="mn-MN"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tc>
                  <a:txBody>
                    <a:bodyPr/>
                    <a:lstStyle/>
                    <a:p>
                      <a:pPr algn="ctr" fontAlgn="b"/>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       17,688,660.00 </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tc>
                  <a:txBody>
                    <a:bodyPr/>
                    <a:lstStyle/>
                    <a:p>
                      <a:pPr algn="ctr" fontAlgn="b"/>
                      <a:r>
                        <a:rPr lang="en-US" sz="1400" u="none" strike="noStrike">
                          <a:solidFill>
                            <a:schemeClr val="accent1">
                              <a:lumMod val="50000"/>
                            </a:schemeClr>
                          </a:solidFill>
                          <a:effectLst/>
                          <a:latin typeface="Times New Roman" panose="02020603050405020304" pitchFamily="18" charset="0"/>
                          <a:cs typeface="Times New Roman" panose="02020603050405020304" pitchFamily="18" charset="0"/>
                        </a:rPr>
                        <a:t>      26,290,350.00 </a:t>
                      </a:r>
                      <a:endParaRPr lang="en-US" sz="1400" b="0" i="0" u="none" strike="noStrike">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tc>
                  <a:txBody>
                    <a:bodyPr/>
                    <a:lstStyle/>
                    <a:p>
                      <a:pPr algn="ctr" fontAlgn="b"/>
                      <a:r>
                        <a:rPr lang="mn-MN"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a:t>
                      </a:r>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tc>
                  <a:txBody>
                    <a:bodyPr/>
                    <a:lstStyle/>
                    <a:p>
                      <a:pPr algn="ctr" fontAlgn="b"/>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      50,400,000.00 </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tc>
                  <a:txBody>
                    <a:bodyPr/>
                    <a:lstStyle/>
                    <a:p>
                      <a:pPr algn="ctr" fontAlgn="b"/>
                      <a:r>
                        <a:rPr lang="mn-MN"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a:t>
                      </a:r>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extLst>
                  <a:ext uri="{0D108BD9-81ED-4DB2-BD59-A6C34878D82A}">
                    <a16:rowId xmlns:a16="http://schemas.microsoft.com/office/drawing/2014/main" val="2225296347"/>
                  </a:ext>
                </a:extLst>
              </a:tr>
              <a:tr h="659805">
                <a:tc>
                  <a:txBody>
                    <a:bodyPr/>
                    <a:lstStyle/>
                    <a:p>
                      <a:pPr algn="ctr" fontAlgn="ctr"/>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3</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solidFill>
                      <a:schemeClr val="bg1"/>
                    </a:solidFill>
                  </a:tcPr>
                </a:tc>
                <a:tc>
                  <a:txBody>
                    <a:bodyPr/>
                    <a:lstStyle/>
                    <a:p>
                      <a:pPr algn="ctr" fontAlgn="b"/>
                      <a:r>
                        <a:rPr lang="mn-MN"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Хөдөлмөр эрхлэлтийн сургалтын зардал</a:t>
                      </a:r>
                      <a:endParaRPr lang="mn-MN"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b"/>
                </a:tc>
                <a:tc>
                  <a:txBody>
                    <a:bodyPr/>
                    <a:lstStyle/>
                    <a:p>
                      <a:pPr algn="ctr" fontAlgn="b"/>
                      <a:r>
                        <a:rPr lang="mn-MN"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a:t>
                      </a:r>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tc>
                  <a:txBody>
                    <a:bodyPr/>
                    <a:lstStyle/>
                    <a:p>
                      <a:pPr algn="ctr" fontAlgn="b"/>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44,850,000.00 </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tc>
                  <a:txBody>
                    <a:bodyPr/>
                    <a:lstStyle/>
                    <a:p>
                      <a:pPr algn="ctr" fontAlgn="b"/>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38,116,000.00 </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tc>
                  <a:txBody>
                    <a:bodyPr/>
                    <a:lstStyle/>
                    <a:p>
                      <a:pPr algn="ctr" fontAlgn="b"/>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52,047,000.00 </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tc>
                  <a:txBody>
                    <a:bodyPr/>
                    <a:lstStyle/>
                    <a:p>
                      <a:pPr algn="ctr" fontAlgn="b"/>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111,539,960.00 </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tc>
                  <a:txBody>
                    <a:bodyPr/>
                    <a:lstStyle/>
                    <a:p>
                      <a:pPr algn="ctr" fontAlgn="b"/>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30,941,400.00 </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extLst>
                  <a:ext uri="{0D108BD9-81ED-4DB2-BD59-A6C34878D82A}">
                    <a16:rowId xmlns:a16="http://schemas.microsoft.com/office/drawing/2014/main" val="3976391214"/>
                  </a:ext>
                </a:extLst>
              </a:tr>
              <a:tr h="659805">
                <a:tc>
                  <a:txBody>
                    <a:bodyPr/>
                    <a:lstStyle/>
                    <a:p>
                      <a:pPr algn="ctr" fontAlgn="ctr"/>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4</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solidFill>
                      <a:schemeClr val="bg1"/>
                    </a:solidFill>
                  </a:tcPr>
                </a:tc>
                <a:tc>
                  <a:txBody>
                    <a:bodyPr/>
                    <a:lstStyle/>
                    <a:p>
                      <a:pPr algn="ctr" fontAlgn="b"/>
                      <a:r>
                        <a:rPr lang="mn-MN"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Хөдөлмөр эрхлэлтийн цогц арга хэмжээ</a:t>
                      </a:r>
                      <a:endParaRPr lang="mn-MN"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b"/>
                </a:tc>
                <a:tc>
                  <a:txBody>
                    <a:bodyPr/>
                    <a:lstStyle/>
                    <a:p>
                      <a:pPr algn="ctr" fontAlgn="b"/>
                      <a:r>
                        <a:rPr lang="mn-MN"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a:t>
                      </a:r>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tc>
                  <a:txBody>
                    <a:bodyPr/>
                    <a:lstStyle/>
                    <a:p>
                      <a:pPr algn="ctr" fontAlgn="b"/>
                      <a:r>
                        <a:rPr lang="mn-MN"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a:t>
                      </a:r>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tc>
                  <a:txBody>
                    <a:bodyPr/>
                    <a:lstStyle/>
                    <a:p>
                      <a:pPr algn="ctr" fontAlgn="b"/>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790,000,000.00 </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tc>
                  <a:txBody>
                    <a:bodyPr/>
                    <a:lstStyle/>
                    <a:p>
                      <a:pPr algn="ctr" fontAlgn="b"/>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116,058,390.00 </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tc>
                  <a:txBody>
                    <a:bodyPr/>
                    <a:lstStyle/>
                    <a:p>
                      <a:pPr algn="ctr" fontAlgn="b"/>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690,000,000.00 </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tc>
                  <a:txBody>
                    <a:bodyPr/>
                    <a:lstStyle/>
                    <a:p>
                      <a:pPr algn="ctr" fontAlgn="b"/>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 </a:t>
                      </a:r>
                      <a:r>
                        <a:rPr lang="mn-MN"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extLst>
                  <a:ext uri="{0D108BD9-81ED-4DB2-BD59-A6C34878D82A}">
                    <a16:rowId xmlns:a16="http://schemas.microsoft.com/office/drawing/2014/main" val="631087155"/>
                  </a:ext>
                </a:extLst>
              </a:tr>
              <a:tr h="1531445">
                <a:tc>
                  <a:txBody>
                    <a:bodyPr/>
                    <a:lstStyle/>
                    <a:p>
                      <a:pPr algn="ctr" fontAlgn="ctr"/>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5</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solidFill>
                      <a:schemeClr val="bg1"/>
                    </a:solidFill>
                  </a:tcPr>
                </a:tc>
                <a:tc>
                  <a:txBody>
                    <a:bodyPr/>
                    <a:lstStyle/>
                    <a:p>
                      <a:pPr algn="ctr" fontAlgn="b"/>
                      <a:r>
                        <a:rPr lang="mn-MN"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Хөгжлийн бэрхшээлтэй иргэдийн ажлын байрыг хадгалах  дэмжлэг үзүүлэх /түрээсийн хөнгөлөлт/</a:t>
                      </a:r>
                      <a:endParaRPr lang="mn-MN"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b"/>
                </a:tc>
                <a:tc>
                  <a:txBody>
                    <a:bodyPr/>
                    <a:lstStyle/>
                    <a:p>
                      <a:pPr algn="ctr" fontAlgn="b"/>
                      <a:r>
                        <a:rPr lang="mn-MN"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a:t>
                      </a:r>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tc>
                  <a:txBody>
                    <a:bodyPr/>
                    <a:lstStyle/>
                    <a:p>
                      <a:pPr algn="ctr" fontAlgn="b"/>
                      <a:r>
                        <a:rPr lang="mn-MN"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a:t>
                      </a:r>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tc>
                  <a:txBody>
                    <a:bodyPr/>
                    <a:lstStyle/>
                    <a:p>
                      <a:pPr algn="ctr" fontAlgn="b"/>
                      <a:r>
                        <a:rPr lang="en-US" sz="1400" u="none" strike="noStrike">
                          <a:solidFill>
                            <a:schemeClr val="accent1">
                              <a:lumMod val="50000"/>
                            </a:schemeClr>
                          </a:solidFill>
                          <a:effectLst/>
                          <a:latin typeface="Times New Roman" panose="02020603050405020304" pitchFamily="18" charset="0"/>
                          <a:cs typeface="Times New Roman" panose="02020603050405020304" pitchFamily="18" charset="0"/>
                        </a:rPr>
                        <a:t>    164,736,000.00 </a:t>
                      </a:r>
                      <a:endParaRPr lang="en-US" sz="1400" b="0" i="0" u="none" strike="noStrike">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tc>
                  <a:txBody>
                    <a:bodyPr/>
                    <a:lstStyle/>
                    <a:p>
                      <a:pPr algn="ctr" fontAlgn="b"/>
                      <a:r>
                        <a:rPr lang="mn-MN"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a:t>
                      </a:r>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tc>
                  <a:txBody>
                    <a:bodyPr/>
                    <a:lstStyle/>
                    <a:p>
                      <a:pPr algn="ctr" fontAlgn="b"/>
                      <a:r>
                        <a:rPr lang="mn-MN"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a:t>
                      </a:r>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tc>
                  <a:txBody>
                    <a:bodyPr/>
                    <a:lstStyle/>
                    <a:p>
                      <a:pPr algn="ctr" fontAlgn="b"/>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 </a:t>
                      </a:r>
                      <a:r>
                        <a:rPr lang="mn-MN"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extLst>
                  <a:ext uri="{0D108BD9-81ED-4DB2-BD59-A6C34878D82A}">
                    <a16:rowId xmlns:a16="http://schemas.microsoft.com/office/drawing/2014/main" val="3034941502"/>
                  </a:ext>
                </a:extLst>
              </a:tr>
              <a:tr h="659805">
                <a:tc>
                  <a:txBody>
                    <a:bodyPr/>
                    <a:lstStyle/>
                    <a:p>
                      <a:pPr algn="ctr" fontAlgn="ctr"/>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6</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solidFill>
                      <a:schemeClr val="bg1"/>
                    </a:solidFill>
                  </a:tcPr>
                </a:tc>
                <a:tc>
                  <a:txBody>
                    <a:bodyPr/>
                    <a:lstStyle/>
                    <a:p>
                      <a:pPr algn="ctr" fontAlgn="b"/>
                      <a:r>
                        <a:rPr lang="mn-MN"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Бусад үйл ажиллагаа арга хэмжээ</a:t>
                      </a:r>
                      <a:endParaRPr lang="mn-MN"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b"/>
                </a:tc>
                <a:tc>
                  <a:txBody>
                    <a:bodyPr/>
                    <a:lstStyle/>
                    <a:p>
                      <a:pPr algn="ctr" fontAlgn="b"/>
                      <a:r>
                        <a:rPr lang="mn-MN"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a:t>
                      </a:r>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tc>
                  <a:txBody>
                    <a:bodyPr/>
                    <a:lstStyle/>
                    <a:p>
                      <a:pPr algn="ctr" fontAlgn="b"/>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180,838,660.00 </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tc>
                  <a:txBody>
                    <a:bodyPr/>
                    <a:lstStyle/>
                    <a:p>
                      <a:pPr algn="ctr" fontAlgn="b"/>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1,159,671,365.00 </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tc>
                  <a:txBody>
                    <a:bodyPr/>
                    <a:lstStyle/>
                    <a:p>
                      <a:pPr algn="ctr" fontAlgn="b"/>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1,733,629,375.00 </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tc>
                  <a:txBody>
                    <a:bodyPr/>
                    <a:lstStyle/>
                    <a:p>
                      <a:pPr algn="ctr" fontAlgn="b"/>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1,644,126,411.00 </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tc>
                  <a:txBody>
                    <a:bodyPr/>
                    <a:lstStyle/>
                    <a:p>
                      <a:pPr algn="ctr" fontAlgn="b"/>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508,800,786.00 </a:t>
                      </a:r>
                      <a:endParaRPr lang="en-US" sz="1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tc>
                <a:extLst>
                  <a:ext uri="{0D108BD9-81ED-4DB2-BD59-A6C34878D82A}">
                    <a16:rowId xmlns:a16="http://schemas.microsoft.com/office/drawing/2014/main" val="615604073"/>
                  </a:ext>
                </a:extLst>
              </a:tr>
              <a:tr h="441894">
                <a:tc>
                  <a:txBody>
                    <a:bodyPr/>
                    <a:lstStyle/>
                    <a:p>
                      <a:pPr algn="ctr" fontAlgn="b"/>
                      <a:r>
                        <a:rPr lang="en-US" sz="1400" u="none" strike="noStrike"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1400" b="1"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solidFill>
                      <a:schemeClr val="accent1">
                        <a:lumMod val="20000"/>
                        <a:lumOff val="80000"/>
                      </a:schemeClr>
                    </a:solidFill>
                  </a:tcPr>
                </a:tc>
                <a:tc>
                  <a:txBody>
                    <a:bodyPr/>
                    <a:lstStyle/>
                    <a:p>
                      <a:pPr algn="ctr" fontAlgn="b"/>
                      <a:r>
                        <a:rPr lang="mn-MN" sz="1400" b="1" u="none" strike="noStrike" dirty="0">
                          <a:solidFill>
                            <a:schemeClr val="accent1">
                              <a:lumMod val="50000"/>
                            </a:schemeClr>
                          </a:solidFill>
                          <a:effectLst/>
                          <a:latin typeface="Times New Roman" panose="02020603050405020304" pitchFamily="18" charset="0"/>
                          <a:cs typeface="Times New Roman" panose="02020603050405020304" pitchFamily="18" charset="0"/>
                        </a:rPr>
                        <a:t>Нийт дүн</a:t>
                      </a:r>
                      <a:endParaRPr lang="mn-MN" sz="1400" b="1"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solidFill>
                      <a:schemeClr val="accent1">
                        <a:lumMod val="20000"/>
                        <a:lumOff val="80000"/>
                      </a:schemeClr>
                    </a:solidFill>
                  </a:tcPr>
                </a:tc>
                <a:tc>
                  <a:txBody>
                    <a:bodyPr/>
                    <a:lstStyle/>
                    <a:p>
                      <a:pPr algn="ctr" fontAlgn="b"/>
                      <a:r>
                        <a:rPr lang="en-US" sz="1400" b="1" u="none" strike="noStrike" dirty="0">
                          <a:solidFill>
                            <a:schemeClr val="accent1">
                              <a:lumMod val="50000"/>
                            </a:schemeClr>
                          </a:solidFill>
                          <a:effectLst/>
                          <a:latin typeface="Times New Roman" panose="02020603050405020304" pitchFamily="18" charset="0"/>
                          <a:cs typeface="Times New Roman" panose="02020603050405020304" pitchFamily="18" charset="0"/>
                        </a:rPr>
                        <a:t>901,000,000.00 </a:t>
                      </a:r>
                      <a:endParaRPr lang="en-US" sz="1400" b="1"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solidFill>
                      <a:schemeClr val="accent1">
                        <a:lumMod val="20000"/>
                        <a:lumOff val="80000"/>
                      </a:schemeClr>
                    </a:solidFill>
                  </a:tcPr>
                </a:tc>
                <a:tc>
                  <a:txBody>
                    <a:bodyPr/>
                    <a:lstStyle/>
                    <a:p>
                      <a:pPr algn="ctr" fontAlgn="b"/>
                      <a:r>
                        <a:rPr lang="en-US" sz="1400" b="1" u="none" strike="noStrike" dirty="0">
                          <a:solidFill>
                            <a:schemeClr val="accent1">
                              <a:lumMod val="50000"/>
                            </a:schemeClr>
                          </a:solidFill>
                          <a:effectLst/>
                          <a:latin typeface="Times New Roman" panose="02020603050405020304" pitchFamily="18" charset="0"/>
                          <a:cs typeface="Times New Roman" panose="02020603050405020304" pitchFamily="18" charset="0"/>
                        </a:rPr>
                        <a:t>1,117,688,660.00 </a:t>
                      </a:r>
                      <a:endParaRPr lang="en-US" sz="1400" b="1"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solidFill>
                      <a:schemeClr val="accent1">
                        <a:lumMod val="20000"/>
                        <a:lumOff val="80000"/>
                      </a:schemeClr>
                    </a:solidFill>
                  </a:tcPr>
                </a:tc>
                <a:tc>
                  <a:txBody>
                    <a:bodyPr/>
                    <a:lstStyle/>
                    <a:p>
                      <a:pPr algn="ctr" fontAlgn="b"/>
                      <a:r>
                        <a:rPr lang="en-US" sz="1400" b="1" u="none" strike="noStrike" dirty="0">
                          <a:solidFill>
                            <a:schemeClr val="accent1">
                              <a:lumMod val="50000"/>
                            </a:schemeClr>
                          </a:solidFill>
                          <a:effectLst/>
                          <a:latin typeface="Times New Roman" panose="02020603050405020304" pitchFamily="18" charset="0"/>
                          <a:cs typeface="Times New Roman" panose="02020603050405020304" pitchFamily="18" charset="0"/>
                        </a:rPr>
                        <a:t>3,340,813,715.00 </a:t>
                      </a:r>
                      <a:endParaRPr lang="en-US" sz="1400" b="1"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solidFill>
                      <a:schemeClr val="accent1">
                        <a:lumMod val="20000"/>
                        <a:lumOff val="80000"/>
                      </a:schemeClr>
                    </a:solidFill>
                  </a:tcPr>
                </a:tc>
                <a:tc>
                  <a:txBody>
                    <a:bodyPr/>
                    <a:lstStyle/>
                    <a:p>
                      <a:pPr algn="ctr" fontAlgn="b"/>
                      <a:r>
                        <a:rPr lang="en-US" sz="1400" b="1" u="none" strike="noStrike" dirty="0">
                          <a:solidFill>
                            <a:schemeClr val="accent1">
                              <a:lumMod val="50000"/>
                            </a:schemeClr>
                          </a:solidFill>
                          <a:effectLst/>
                          <a:latin typeface="Times New Roman" panose="02020603050405020304" pitchFamily="18" charset="0"/>
                          <a:cs typeface="Times New Roman" panose="02020603050405020304" pitchFamily="18" charset="0"/>
                        </a:rPr>
                        <a:t>4,027,363,765.00 </a:t>
                      </a:r>
                      <a:endParaRPr lang="en-US" sz="1400" b="1"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solidFill>
                      <a:schemeClr val="accent1">
                        <a:lumMod val="20000"/>
                        <a:lumOff val="80000"/>
                      </a:schemeClr>
                    </a:solidFill>
                  </a:tcPr>
                </a:tc>
                <a:tc>
                  <a:txBody>
                    <a:bodyPr/>
                    <a:lstStyle/>
                    <a:p>
                      <a:pPr algn="ctr" fontAlgn="b"/>
                      <a:r>
                        <a:rPr lang="en-US" sz="1400" b="1" u="none" strike="noStrike" dirty="0">
                          <a:solidFill>
                            <a:schemeClr val="accent1">
                              <a:lumMod val="50000"/>
                            </a:schemeClr>
                          </a:solidFill>
                          <a:effectLst/>
                          <a:latin typeface="Times New Roman" panose="02020603050405020304" pitchFamily="18" charset="0"/>
                          <a:cs typeface="Times New Roman" panose="02020603050405020304" pitchFamily="18" charset="0"/>
                        </a:rPr>
                        <a:t>3,831,241,371.00 </a:t>
                      </a:r>
                      <a:endParaRPr lang="en-US" sz="1400" b="1"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solidFill>
                      <a:schemeClr val="accent1">
                        <a:lumMod val="20000"/>
                        <a:lumOff val="80000"/>
                      </a:schemeClr>
                    </a:solidFill>
                  </a:tcPr>
                </a:tc>
                <a:tc>
                  <a:txBody>
                    <a:bodyPr/>
                    <a:lstStyle/>
                    <a:p>
                      <a:pPr algn="ctr" fontAlgn="b"/>
                      <a:r>
                        <a:rPr lang="en-US" sz="1400" b="1" u="none" strike="noStrike" dirty="0">
                          <a:solidFill>
                            <a:schemeClr val="accent1">
                              <a:lumMod val="50000"/>
                            </a:schemeClr>
                          </a:solidFill>
                          <a:effectLst/>
                          <a:latin typeface="Times New Roman" panose="02020603050405020304" pitchFamily="18" charset="0"/>
                          <a:cs typeface="Times New Roman" panose="02020603050405020304" pitchFamily="18" charset="0"/>
                        </a:rPr>
                        <a:t>1,259,742,186.00 </a:t>
                      </a:r>
                      <a:endParaRPr lang="en-US" sz="1400" b="1"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5947" marR="5947" marT="5947" marB="0" anchor="ctr">
                    <a:solidFill>
                      <a:schemeClr val="accent1">
                        <a:lumMod val="20000"/>
                        <a:lumOff val="80000"/>
                      </a:schemeClr>
                    </a:solidFill>
                  </a:tcPr>
                </a:tc>
                <a:extLst>
                  <a:ext uri="{0D108BD9-81ED-4DB2-BD59-A6C34878D82A}">
                    <a16:rowId xmlns:a16="http://schemas.microsoft.com/office/drawing/2014/main" val="2952541253"/>
                  </a:ext>
                </a:extLst>
              </a:tr>
            </a:tbl>
          </a:graphicData>
        </a:graphic>
      </p:graphicFrame>
      <p:cxnSp>
        <p:nvCxnSpPr>
          <p:cNvPr id="5" name="Straight Connector 4">
            <a:extLst>
              <a:ext uri="{FF2B5EF4-FFF2-40B4-BE49-F238E27FC236}">
                <a16:creationId xmlns:a16="http://schemas.microsoft.com/office/drawing/2014/main" id="{95AE908A-24A6-6BF5-C5BB-3E21123B9515}"/>
              </a:ext>
            </a:extLst>
          </p:cNvPr>
          <p:cNvCxnSpPr>
            <a:cxnSpLocks/>
          </p:cNvCxnSpPr>
          <p:nvPr/>
        </p:nvCxnSpPr>
        <p:spPr>
          <a:xfrm>
            <a:off x="752647" y="437370"/>
            <a:ext cx="56481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F45C8BB-4715-AE7D-66EB-C3DBCF58CE10}"/>
              </a:ext>
            </a:extLst>
          </p:cNvPr>
          <p:cNvCxnSpPr>
            <a:cxnSpLocks/>
          </p:cNvCxnSpPr>
          <p:nvPr/>
        </p:nvCxnSpPr>
        <p:spPr>
          <a:xfrm flipH="1" flipV="1">
            <a:off x="990601" y="539766"/>
            <a:ext cx="5310445" cy="8447"/>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3C5F782D-69F0-59FB-BEBB-051D5707D172}"/>
              </a:ext>
            </a:extLst>
          </p:cNvPr>
          <p:cNvCxnSpPr>
            <a:cxnSpLocks/>
          </p:cNvCxnSpPr>
          <p:nvPr/>
        </p:nvCxnSpPr>
        <p:spPr>
          <a:xfrm flipH="1">
            <a:off x="674022" y="1296998"/>
            <a:ext cx="5627024"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9" name="Freeform 27">
            <a:extLst>
              <a:ext uri="{FF2B5EF4-FFF2-40B4-BE49-F238E27FC236}">
                <a16:creationId xmlns:a16="http://schemas.microsoft.com/office/drawing/2014/main" id="{DEBBC8B3-8D13-69F1-5A0D-2B3057E0759B}"/>
              </a:ext>
            </a:extLst>
          </p:cNvPr>
          <p:cNvSpPr>
            <a:spLocks/>
          </p:cNvSpPr>
          <p:nvPr/>
        </p:nvSpPr>
        <p:spPr bwMode="auto">
          <a:xfrm>
            <a:off x="0" y="9076753"/>
            <a:ext cx="6846682" cy="855645"/>
          </a:xfrm>
          <a:custGeom>
            <a:avLst/>
            <a:gdLst>
              <a:gd name="T0" fmla="*/ 1695232 w 451"/>
              <a:gd name="T1" fmla="*/ 0 h 141"/>
              <a:gd name="T2" fmla="*/ 1522708 w 451"/>
              <a:gd name="T3" fmla="*/ 496381 h 141"/>
              <a:gd name="T4" fmla="*/ 1357686 w 451"/>
              <a:gd name="T5" fmla="*/ 676883 h 141"/>
              <a:gd name="T6" fmla="*/ 1185162 w 451"/>
              <a:gd name="T7" fmla="*/ 338441 h 141"/>
              <a:gd name="T8" fmla="*/ 1012639 w 451"/>
              <a:gd name="T9" fmla="*/ 361004 h 141"/>
              <a:gd name="T10" fmla="*/ 847616 w 451"/>
              <a:gd name="T11" fmla="*/ 744571 h 141"/>
              <a:gd name="T12" fmla="*/ 675092 w 451"/>
              <a:gd name="T13" fmla="*/ 496381 h 141"/>
              <a:gd name="T14" fmla="*/ 510070 w 451"/>
              <a:gd name="T15" fmla="*/ 383567 h 141"/>
              <a:gd name="T16" fmla="*/ 337546 w 451"/>
              <a:gd name="T17" fmla="*/ 533985 h 141"/>
              <a:gd name="T18" fmla="*/ 172524 w 451"/>
              <a:gd name="T19" fmla="*/ 541506 h 141"/>
              <a:gd name="T20" fmla="*/ 0 w 451"/>
              <a:gd name="T21" fmla="*/ 639278 h 141"/>
              <a:gd name="T22" fmla="*/ 0 w 451"/>
              <a:gd name="T23" fmla="*/ 1060450 h 141"/>
              <a:gd name="T24" fmla="*/ 3382963 w 451"/>
              <a:gd name="T25" fmla="*/ 1060450 h 141"/>
              <a:gd name="T26" fmla="*/ 3382963 w 451"/>
              <a:gd name="T27" fmla="*/ 616716 h 141"/>
              <a:gd name="T28" fmla="*/ 3217940 w 451"/>
              <a:gd name="T29" fmla="*/ 616716 h 141"/>
              <a:gd name="T30" fmla="*/ 3045417 w 451"/>
              <a:gd name="T31" fmla="*/ 278274 h 141"/>
              <a:gd name="T32" fmla="*/ 2872893 w 451"/>
              <a:gd name="T33" fmla="*/ 488860 h 141"/>
              <a:gd name="T34" fmla="*/ 2707871 w 451"/>
              <a:gd name="T35" fmla="*/ 541506 h 141"/>
              <a:gd name="T36" fmla="*/ 2535347 w 451"/>
              <a:gd name="T37" fmla="*/ 127856 h 141"/>
              <a:gd name="T38" fmla="*/ 2370324 w 451"/>
              <a:gd name="T39" fmla="*/ 488860 h 141"/>
              <a:gd name="T40" fmla="*/ 2197801 w 451"/>
              <a:gd name="T41" fmla="*/ 443734 h 141"/>
              <a:gd name="T42" fmla="*/ 2032778 w 451"/>
              <a:gd name="T43" fmla="*/ 233149 h 141"/>
              <a:gd name="T44" fmla="*/ 1860255 w 451"/>
              <a:gd name="T45" fmla="*/ 315879 h 141"/>
              <a:gd name="T46" fmla="*/ 1695232 w 451"/>
              <a:gd name="T47" fmla="*/ 0 h 1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51" h="141">
                <a:moveTo>
                  <a:pt x="226" y="0"/>
                </a:moveTo>
                <a:cubicBezTo>
                  <a:pt x="214" y="0"/>
                  <a:pt x="214" y="66"/>
                  <a:pt x="203" y="66"/>
                </a:cubicBezTo>
                <a:cubicBezTo>
                  <a:pt x="192" y="66"/>
                  <a:pt x="192" y="90"/>
                  <a:pt x="181" y="90"/>
                </a:cubicBezTo>
                <a:cubicBezTo>
                  <a:pt x="169" y="90"/>
                  <a:pt x="169" y="45"/>
                  <a:pt x="158" y="45"/>
                </a:cubicBezTo>
                <a:cubicBezTo>
                  <a:pt x="147" y="45"/>
                  <a:pt x="147" y="48"/>
                  <a:pt x="135" y="48"/>
                </a:cubicBezTo>
                <a:cubicBezTo>
                  <a:pt x="124" y="48"/>
                  <a:pt x="124" y="99"/>
                  <a:pt x="113" y="99"/>
                </a:cubicBezTo>
                <a:cubicBezTo>
                  <a:pt x="102" y="99"/>
                  <a:pt x="102" y="66"/>
                  <a:pt x="90" y="66"/>
                </a:cubicBezTo>
                <a:cubicBezTo>
                  <a:pt x="79" y="66"/>
                  <a:pt x="79" y="51"/>
                  <a:pt x="68" y="51"/>
                </a:cubicBezTo>
                <a:cubicBezTo>
                  <a:pt x="57" y="51"/>
                  <a:pt x="57" y="71"/>
                  <a:pt x="45" y="71"/>
                </a:cubicBezTo>
                <a:cubicBezTo>
                  <a:pt x="34" y="71"/>
                  <a:pt x="34" y="72"/>
                  <a:pt x="23" y="72"/>
                </a:cubicBezTo>
                <a:cubicBezTo>
                  <a:pt x="11" y="72"/>
                  <a:pt x="11" y="85"/>
                  <a:pt x="0" y="85"/>
                </a:cubicBezTo>
                <a:cubicBezTo>
                  <a:pt x="0" y="141"/>
                  <a:pt x="0" y="141"/>
                  <a:pt x="0" y="141"/>
                </a:cubicBezTo>
                <a:cubicBezTo>
                  <a:pt x="451" y="141"/>
                  <a:pt x="451" y="141"/>
                  <a:pt x="451" y="141"/>
                </a:cubicBezTo>
                <a:cubicBezTo>
                  <a:pt x="451" y="82"/>
                  <a:pt x="451" y="82"/>
                  <a:pt x="451" y="82"/>
                </a:cubicBezTo>
                <a:cubicBezTo>
                  <a:pt x="440" y="82"/>
                  <a:pt x="440" y="82"/>
                  <a:pt x="429" y="82"/>
                </a:cubicBezTo>
                <a:cubicBezTo>
                  <a:pt x="417" y="82"/>
                  <a:pt x="417" y="37"/>
                  <a:pt x="406" y="37"/>
                </a:cubicBezTo>
                <a:cubicBezTo>
                  <a:pt x="395" y="37"/>
                  <a:pt x="395" y="65"/>
                  <a:pt x="383" y="65"/>
                </a:cubicBezTo>
                <a:cubicBezTo>
                  <a:pt x="372" y="65"/>
                  <a:pt x="372" y="72"/>
                  <a:pt x="361" y="72"/>
                </a:cubicBezTo>
                <a:cubicBezTo>
                  <a:pt x="350" y="72"/>
                  <a:pt x="350" y="17"/>
                  <a:pt x="338" y="17"/>
                </a:cubicBezTo>
                <a:cubicBezTo>
                  <a:pt x="327" y="17"/>
                  <a:pt x="327" y="65"/>
                  <a:pt x="316" y="65"/>
                </a:cubicBezTo>
                <a:cubicBezTo>
                  <a:pt x="305" y="65"/>
                  <a:pt x="305" y="59"/>
                  <a:pt x="293" y="59"/>
                </a:cubicBezTo>
                <a:cubicBezTo>
                  <a:pt x="282" y="59"/>
                  <a:pt x="282" y="31"/>
                  <a:pt x="271" y="31"/>
                </a:cubicBezTo>
                <a:cubicBezTo>
                  <a:pt x="259" y="31"/>
                  <a:pt x="259" y="42"/>
                  <a:pt x="248" y="42"/>
                </a:cubicBezTo>
                <a:cubicBezTo>
                  <a:pt x="237" y="42"/>
                  <a:pt x="237" y="0"/>
                  <a:pt x="226" y="0"/>
                </a:cubicBezTo>
              </a:path>
            </a:pathLst>
          </a:custGeom>
          <a:solidFill>
            <a:schemeClr val="accent1">
              <a:lumMod val="20000"/>
              <a:lumOff val="80000"/>
            </a:schemeClr>
          </a:solidFill>
          <a:ln>
            <a:noFill/>
          </a:ln>
        </p:spPr>
        <p:txBody>
          <a:bodyPr/>
          <a:lstStyle/>
          <a:p>
            <a:pPr>
              <a:defRPr/>
            </a:pPr>
            <a:endParaRPr lang="ru-RU">
              <a:cs typeface="+mn-cs"/>
            </a:endParaRPr>
          </a:p>
        </p:txBody>
      </p:sp>
      <p:sp>
        <p:nvSpPr>
          <p:cNvPr id="10" name="Freeform 30">
            <a:extLst>
              <a:ext uri="{FF2B5EF4-FFF2-40B4-BE49-F238E27FC236}">
                <a16:creationId xmlns:a16="http://schemas.microsoft.com/office/drawing/2014/main" id="{0313D250-ED2E-0AC1-A7E5-05F7ADCBC35C}"/>
              </a:ext>
            </a:extLst>
          </p:cNvPr>
          <p:cNvSpPr>
            <a:spLocks/>
          </p:cNvSpPr>
          <p:nvPr/>
        </p:nvSpPr>
        <p:spPr bwMode="auto">
          <a:xfrm>
            <a:off x="0" y="9610891"/>
            <a:ext cx="6858000" cy="321507"/>
          </a:xfrm>
          <a:custGeom>
            <a:avLst/>
            <a:gdLst>
              <a:gd name="T0" fmla="*/ 3382963 w 451"/>
              <a:gd name="T1" fmla="*/ 398463 h 53"/>
              <a:gd name="T2" fmla="*/ 0 w 451"/>
              <a:gd name="T3" fmla="*/ 398463 h 53"/>
              <a:gd name="T4" fmla="*/ 0 w 451"/>
              <a:gd name="T5" fmla="*/ 240581 h 53"/>
              <a:gd name="T6" fmla="*/ 172524 w 451"/>
              <a:gd name="T7" fmla="*/ 202991 h 53"/>
              <a:gd name="T8" fmla="*/ 337546 w 451"/>
              <a:gd name="T9" fmla="*/ 202991 h 53"/>
              <a:gd name="T10" fmla="*/ 510070 w 451"/>
              <a:gd name="T11" fmla="*/ 142845 h 53"/>
              <a:gd name="T12" fmla="*/ 675092 w 451"/>
              <a:gd name="T13" fmla="*/ 187954 h 53"/>
              <a:gd name="T14" fmla="*/ 847616 w 451"/>
              <a:gd name="T15" fmla="*/ 278172 h 53"/>
              <a:gd name="T16" fmla="*/ 1012639 w 451"/>
              <a:gd name="T17" fmla="*/ 135327 h 53"/>
              <a:gd name="T18" fmla="*/ 1185162 w 451"/>
              <a:gd name="T19" fmla="*/ 127809 h 53"/>
              <a:gd name="T20" fmla="*/ 1357686 w 451"/>
              <a:gd name="T21" fmla="*/ 255618 h 53"/>
              <a:gd name="T22" fmla="*/ 1522708 w 451"/>
              <a:gd name="T23" fmla="*/ 187954 h 53"/>
              <a:gd name="T24" fmla="*/ 1695232 w 451"/>
              <a:gd name="T25" fmla="*/ 0 h 53"/>
              <a:gd name="T26" fmla="*/ 1860255 w 451"/>
              <a:gd name="T27" fmla="*/ 120291 h 53"/>
              <a:gd name="T28" fmla="*/ 2032778 w 451"/>
              <a:gd name="T29" fmla="*/ 82700 h 53"/>
              <a:gd name="T30" fmla="*/ 2197801 w 451"/>
              <a:gd name="T31" fmla="*/ 165400 h 53"/>
              <a:gd name="T32" fmla="*/ 2370324 w 451"/>
              <a:gd name="T33" fmla="*/ 180436 h 53"/>
              <a:gd name="T34" fmla="*/ 2535347 w 451"/>
              <a:gd name="T35" fmla="*/ 45109 h 53"/>
              <a:gd name="T36" fmla="*/ 2707871 w 451"/>
              <a:gd name="T37" fmla="*/ 202991 h 53"/>
              <a:gd name="T38" fmla="*/ 2872893 w 451"/>
              <a:gd name="T39" fmla="*/ 180436 h 53"/>
              <a:gd name="T40" fmla="*/ 3045417 w 451"/>
              <a:gd name="T41" fmla="*/ 105254 h 53"/>
              <a:gd name="T42" fmla="*/ 3217940 w 451"/>
              <a:gd name="T43" fmla="*/ 233063 h 53"/>
              <a:gd name="T44" fmla="*/ 3382963 w 451"/>
              <a:gd name="T45" fmla="*/ 233063 h 53"/>
              <a:gd name="T46" fmla="*/ 3382963 w 451"/>
              <a:gd name="T47" fmla="*/ 398463 h 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51" h="53">
                <a:moveTo>
                  <a:pt x="451" y="53"/>
                </a:moveTo>
                <a:cubicBezTo>
                  <a:pt x="0" y="53"/>
                  <a:pt x="0" y="53"/>
                  <a:pt x="0" y="53"/>
                </a:cubicBezTo>
                <a:cubicBezTo>
                  <a:pt x="0" y="32"/>
                  <a:pt x="0" y="32"/>
                  <a:pt x="0" y="32"/>
                </a:cubicBezTo>
                <a:cubicBezTo>
                  <a:pt x="11" y="32"/>
                  <a:pt x="11" y="27"/>
                  <a:pt x="23" y="27"/>
                </a:cubicBezTo>
                <a:cubicBezTo>
                  <a:pt x="34" y="27"/>
                  <a:pt x="34" y="27"/>
                  <a:pt x="45" y="27"/>
                </a:cubicBezTo>
                <a:cubicBezTo>
                  <a:pt x="57" y="27"/>
                  <a:pt x="57" y="19"/>
                  <a:pt x="68" y="19"/>
                </a:cubicBezTo>
                <a:cubicBezTo>
                  <a:pt x="79" y="19"/>
                  <a:pt x="79" y="25"/>
                  <a:pt x="90" y="25"/>
                </a:cubicBezTo>
                <a:cubicBezTo>
                  <a:pt x="102" y="25"/>
                  <a:pt x="102" y="37"/>
                  <a:pt x="113" y="37"/>
                </a:cubicBezTo>
                <a:cubicBezTo>
                  <a:pt x="124" y="37"/>
                  <a:pt x="124" y="18"/>
                  <a:pt x="135" y="18"/>
                </a:cubicBezTo>
                <a:cubicBezTo>
                  <a:pt x="147" y="18"/>
                  <a:pt x="147" y="17"/>
                  <a:pt x="158" y="17"/>
                </a:cubicBezTo>
                <a:cubicBezTo>
                  <a:pt x="169" y="17"/>
                  <a:pt x="169" y="34"/>
                  <a:pt x="181" y="34"/>
                </a:cubicBezTo>
                <a:cubicBezTo>
                  <a:pt x="192" y="34"/>
                  <a:pt x="192" y="25"/>
                  <a:pt x="203" y="25"/>
                </a:cubicBezTo>
                <a:cubicBezTo>
                  <a:pt x="214" y="25"/>
                  <a:pt x="214" y="0"/>
                  <a:pt x="226" y="0"/>
                </a:cubicBezTo>
                <a:cubicBezTo>
                  <a:pt x="237" y="0"/>
                  <a:pt x="237" y="16"/>
                  <a:pt x="248" y="16"/>
                </a:cubicBezTo>
                <a:cubicBezTo>
                  <a:pt x="259" y="16"/>
                  <a:pt x="259" y="11"/>
                  <a:pt x="271" y="11"/>
                </a:cubicBezTo>
                <a:cubicBezTo>
                  <a:pt x="282" y="11"/>
                  <a:pt x="282" y="22"/>
                  <a:pt x="293" y="22"/>
                </a:cubicBezTo>
                <a:cubicBezTo>
                  <a:pt x="305" y="22"/>
                  <a:pt x="305" y="24"/>
                  <a:pt x="316" y="24"/>
                </a:cubicBezTo>
                <a:cubicBezTo>
                  <a:pt x="327" y="24"/>
                  <a:pt x="327" y="6"/>
                  <a:pt x="338" y="6"/>
                </a:cubicBezTo>
                <a:cubicBezTo>
                  <a:pt x="350" y="6"/>
                  <a:pt x="350" y="27"/>
                  <a:pt x="361" y="27"/>
                </a:cubicBezTo>
                <a:cubicBezTo>
                  <a:pt x="372" y="27"/>
                  <a:pt x="372" y="24"/>
                  <a:pt x="383" y="24"/>
                </a:cubicBezTo>
                <a:cubicBezTo>
                  <a:pt x="395" y="24"/>
                  <a:pt x="395" y="14"/>
                  <a:pt x="406" y="14"/>
                </a:cubicBezTo>
                <a:cubicBezTo>
                  <a:pt x="417" y="14"/>
                  <a:pt x="417" y="31"/>
                  <a:pt x="429" y="31"/>
                </a:cubicBezTo>
                <a:cubicBezTo>
                  <a:pt x="440" y="31"/>
                  <a:pt x="440" y="31"/>
                  <a:pt x="451" y="31"/>
                </a:cubicBezTo>
                <a:lnTo>
                  <a:pt x="451" y="53"/>
                </a:lnTo>
                <a:close/>
              </a:path>
            </a:pathLst>
          </a:custGeom>
          <a:solidFill>
            <a:schemeClr val="accent2">
              <a:lumMod val="20000"/>
              <a:lumOff val="80000"/>
            </a:schemeClr>
          </a:solidFill>
          <a:ln>
            <a:noFill/>
          </a:ln>
        </p:spPr>
        <p:txBody>
          <a:bodyPr/>
          <a:lstStyle/>
          <a:p>
            <a:pPr>
              <a:defRPr/>
            </a:pPr>
            <a:endParaRPr lang="ru-RU" dirty="0">
              <a:cs typeface="+mn-cs"/>
            </a:endParaRPr>
          </a:p>
        </p:txBody>
      </p:sp>
      <p:sp>
        <p:nvSpPr>
          <p:cNvPr id="12" name="TextBox 11">
            <a:extLst>
              <a:ext uri="{FF2B5EF4-FFF2-40B4-BE49-F238E27FC236}">
                <a16:creationId xmlns:a16="http://schemas.microsoft.com/office/drawing/2014/main" id="{2BB67F11-DF48-1562-CA84-03C49B0F8DC9}"/>
              </a:ext>
            </a:extLst>
          </p:cNvPr>
          <p:cNvSpPr txBox="1"/>
          <p:nvPr/>
        </p:nvSpPr>
        <p:spPr>
          <a:xfrm>
            <a:off x="1102099" y="486045"/>
            <a:ext cx="5298702" cy="830997"/>
          </a:xfrm>
          <a:prstGeom prst="rect">
            <a:avLst/>
          </a:prstGeom>
          <a:noFill/>
        </p:spPr>
        <p:txBody>
          <a:bodyPr wrap="square">
            <a:spAutoFit/>
          </a:bodyPr>
          <a:lstStyle/>
          <a:p>
            <a:pPr algn="ctr" defTabSz="514207"/>
            <a:r>
              <a:rPr lang="mn-MN" sz="1600" dirty="0">
                <a:solidFill>
                  <a:schemeClr val="accent1">
                    <a:lumMod val="50000"/>
                  </a:schemeClr>
                </a:solidFill>
                <a:latin typeface="Arial" panose="020B0604020202020204" pitchFamily="34" charset="0"/>
                <a:cs typeface="Arial" panose="020B0604020202020204" pitchFamily="34" charset="0"/>
              </a:rPr>
              <a:t>2018-2024 онуудад хэрэгжүүлсэн төсөл, </a:t>
            </a:r>
          </a:p>
          <a:p>
            <a:pPr algn="ctr" defTabSz="514207"/>
            <a:r>
              <a:rPr lang="mn-MN" sz="1600" dirty="0">
                <a:solidFill>
                  <a:schemeClr val="accent1">
                    <a:lumMod val="50000"/>
                  </a:schemeClr>
                </a:solidFill>
                <a:latin typeface="Arial" panose="020B0604020202020204" pitchFamily="34" charset="0"/>
                <a:cs typeface="Arial" panose="020B0604020202020204" pitchFamily="34" charset="0"/>
              </a:rPr>
              <a:t>арга хэмжээнд зарцуулсан төсөв, </a:t>
            </a:r>
          </a:p>
          <a:p>
            <a:pPr algn="ctr" defTabSz="514207"/>
            <a:r>
              <a:rPr lang="mn-MN" sz="1600" dirty="0">
                <a:solidFill>
                  <a:schemeClr val="accent1">
                    <a:lumMod val="50000"/>
                  </a:schemeClr>
                </a:solidFill>
                <a:latin typeface="Arial" panose="020B0604020202020204" pitchFamily="34" charset="0"/>
                <a:cs typeface="Arial" panose="020B0604020202020204" pitchFamily="34" charset="0"/>
              </a:rPr>
              <a:t>хөрөнгийн мэдээлэл</a:t>
            </a:r>
          </a:p>
        </p:txBody>
      </p:sp>
      <p:grpSp>
        <p:nvGrpSpPr>
          <p:cNvPr id="13" name="Group 12">
            <a:extLst>
              <a:ext uri="{FF2B5EF4-FFF2-40B4-BE49-F238E27FC236}">
                <a16:creationId xmlns:a16="http://schemas.microsoft.com/office/drawing/2014/main" id="{ED3A7810-7364-ADFB-0F41-76D53E2FA406}"/>
              </a:ext>
            </a:extLst>
          </p:cNvPr>
          <p:cNvGrpSpPr/>
          <p:nvPr/>
        </p:nvGrpSpPr>
        <p:grpSpPr>
          <a:xfrm>
            <a:off x="990601" y="628692"/>
            <a:ext cx="627017" cy="545702"/>
            <a:chOff x="11218092" y="3052334"/>
            <a:chExt cx="1891720" cy="1242897"/>
          </a:xfrm>
        </p:grpSpPr>
        <p:sp>
          <p:nvSpPr>
            <p:cNvPr id="14" name="Freeform 18">
              <a:extLst>
                <a:ext uri="{FF2B5EF4-FFF2-40B4-BE49-F238E27FC236}">
                  <a16:creationId xmlns:a16="http://schemas.microsoft.com/office/drawing/2014/main" id="{3ED7C3F9-B9FE-F33C-EAE6-80E57E7F742C}"/>
                </a:ext>
              </a:extLst>
            </p:cNvPr>
            <p:cNvSpPr>
              <a:spLocks noChangeArrowheads="1"/>
            </p:cNvSpPr>
            <p:nvPr/>
          </p:nvSpPr>
          <p:spPr bwMode="auto">
            <a:xfrm>
              <a:off x="11455343" y="4257520"/>
              <a:ext cx="1536630" cy="37711"/>
            </a:xfrm>
            <a:custGeom>
              <a:avLst/>
              <a:gdLst>
                <a:gd name="T0" fmla="*/ 4314 w 4315"/>
                <a:gd name="T1" fmla="*/ 0 h 110"/>
                <a:gd name="T2" fmla="*/ 0 w 4315"/>
                <a:gd name="T3" fmla="*/ 0 h 110"/>
                <a:gd name="T4" fmla="*/ 0 w 4315"/>
                <a:gd name="T5" fmla="*/ 109 h 110"/>
                <a:gd name="T6" fmla="*/ 4314 w 4315"/>
                <a:gd name="T7" fmla="*/ 109 h 110"/>
                <a:gd name="T8" fmla="*/ 4314 w 4315"/>
                <a:gd name="T9" fmla="*/ 0 h 110"/>
              </a:gdLst>
              <a:ahLst/>
              <a:cxnLst>
                <a:cxn ang="0">
                  <a:pos x="T0" y="T1"/>
                </a:cxn>
                <a:cxn ang="0">
                  <a:pos x="T2" y="T3"/>
                </a:cxn>
                <a:cxn ang="0">
                  <a:pos x="T4" y="T5"/>
                </a:cxn>
                <a:cxn ang="0">
                  <a:pos x="T6" y="T7"/>
                </a:cxn>
                <a:cxn ang="0">
                  <a:pos x="T8" y="T9"/>
                </a:cxn>
              </a:cxnLst>
              <a:rect l="0" t="0" r="r" b="b"/>
              <a:pathLst>
                <a:path w="4315" h="110">
                  <a:moveTo>
                    <a:pt x="4314" y="0"/>
                  </a:moveTo>
                  <a:lnTo>
                    <a:pt x="0" y="0"/>
                  </a:lnTo>
                  <a:lnTo>
                    <a:pt x="0" y="109"/>
                  </a:lnTo>
                  <a:lnTo>
                    <a:pt x="4314" y="109"/>
                  </a:lnTo>
                  <a:lnTo>
                    <a:pt x="4314" y="0"/>
                  </a:lnTo>
                </a:path>
              </a:pathLst>
            </a:custGeom>
            <a:solidFill>
              <a:schemeClr val="bg1">
                <a:lumMod val="65000"/>
              </a:schemeClr>
            </a:solidFill>
            <a:ln>
              <a:noFill/>
            </a:ln>
            <a:effectLst/>
          </p:spPr>
          <p:txBody>
            <a:bodyPr wrap="none" anchor="ctr"/>
            <a:lstStyle/>
            <a:p>
              <a:pPr defTabSz="1828617"/>
              <a:endParaRPr lang="en-US" sz="3600">
                <a:solidFill>
                  <a:srgbClr val="445469"/>
                </a:solidFill>
                <a:latin typeface="Lato Light"/>
              </a:endParaRPr>
            </a:p>
          </p:txBody>
        </p:sp>
        <p:sp>
          <p:nvSpPr>
            <p:cNvPr id="15" name="Freeform 19">
              <a:extLst>
                <a:ext uri="{FF2B5EF4-FFF2-40B4-BE49-F238E27FC236}">
                  <a16:creationId xmlns:a16="http://schemas.microsoft.com/office/drawing/2014/main" id="{98B72DC6-2B2E-2248-961D-2BA01558A3C4}"/>
                </a:ext>
              </a:extLst>
            </p:cNvPr>
            <p:cNvSpPr>
              <a:spLocks noChangeArrowheads="1"/>
            </p:cNvSpPr>
            <p:nvPr/>
          </p:nvSpPr>
          <p:spPr bwMode="auto">
            <a:xfrm>
              <a:off x="12720155" y="3437302"/>
              <a:ext cx="270246" cy="820218"/>
            </a:xfrm>
            <a:custGeom>
              <a:avLst/>
              <a:gdLst>
                <a:gd name="T0" fmla="*/ 762 w 763"/>
                <a:gd name="T1" fmla="*/ 0 h 2305"/>
                <a:gd name="T2" fmla="*/ 0 w 763"/>
                <a:gd name="T3" fmla="*/ 0 h 2305"/>
                <a:gd name="T4" fmla="*/ 0 w 763"/>
                <a:gd name="T5" fmla="*/ 2304 h 2305"/>
                <a:gd name="T6" fmla="*/ 762 w 763"/>
                <a:gd name="T7" fmla="*/ 2304 h 2305"/>
                <a:gd name="T8" fmla="*/ 762 w 763"/>
                <a:gd name="T9" fmla="*/ 0 h 2305"/>
              </a:gdLst>
              <a:ahLst/>
              <a:cxnLst>
                <a:cxn ang="0">
                  <a:pos x="T0" y="T1"/>
                </a:cxn>
                <a:cxn ang="0">
                  <a:pos x="T2" y="T3"/>
                </a:cxn>
                <a:cxn ang="0">
                  <a:pos x="T4" y="T5"/>
                </a:cxn>
                <a:cxn ang="0">
                  <a:pos x="T6" y="T7"/>
                </a:cxn>
                <a:cxn ang="0">
                  <a:pos x="T8" y="T9"/>
                </a:cxn>
              </a:cxnLst>
              <a:rect l="0" t="0" r="r" b="b"/>
              <a:pathLst>
                <a:path w="763" h="2305">
                  <a:moveTo>
                    <a:pt x="762" y="0"/>
                  </a:moveTo>
                  <a:lnTo>
                    <a:pt x="0" y="0"/>
                  </a:lnTo>
                  <a:lnTo>
                    <a:pt x="0" y="2304"/>
                  </a:lnTo>
                  <a:lnTo>
                    <a:pt x="762" y="2304"/>
                  </a:lnTo>
                  <a:lnTo>
                    <a:pt x="762" y="0"/>
                  </a:lnTo>
                </a:path>
              </a:pathLst>
            </a:custGeom>
            <a:solidFill>
              <a:schemeClr val="accent5"/>
            </a:solidFill>
            <a:ln>
              <a:noFill/>
            </a:ln>
            <a:effectLst/>
          </p:spPr>
          <p:txBody>
            <a:bodyPr wrap="none" anchor="ctr"/>
            <a:lstStyle/>
            <a:p>
              <a:pPr defTabSz="1828617"/>
              <a:endParaRPr lang="en-US" sz="3600">
                <a:solidFill>
                  <a:srgbClr val="445469"/>
                </a:solidFill>
                <a:latin typeface="Lato Light"/>
              </a:endParaRPr>
            </a:p>
          </p:txBody>
        </p:sp>
        <p:sp>
          <p:nvSpPr>
            <p:cNvPr id="16" name="Freeform 20">
              <a:extLst>
                <a:ext uri="{FF2B5EF4-FFF2-40B4-BE49-F238E27FC236}">
                  <a16:creationId xmlns:a16="http://schemas.microsoft.com/office/drawing/2014/main" id="{FE6F2FAC-991E-46C9-96B9-423E30956249}"/>
                </a:ext>
              </a:extLst>
            </p:cNvPr>
            <p:cNvSpPr>
              <a:spLocks noChangeArrowheads="1"/>
            </p:cNvSpPr>
            <p:nvPr/>
          </p:nvSpPr>
          <p:spPr bwMode="auto">
            <a:xfrm>
              <a:off x="12402774" y="3746848"/>
              <a:ext cx="270246" cy="509101"/>
            </a:xfrm>
            <a:custGeom>
              <a:avLst/>
              <a:gdLst>
                <a:gd name="T0" fmla="*/ 760 w 761"/>
                <a:gd name="T1" fmla="*/ 0 h 1435"/>
                <a:gd name="T2" fmla="*/ 0 w 761"/>
                <a:gd name="T3" fmla="*/ 0 h 1435"/>
                <a:gd name="T4" fmla="*/ 0 w 761"/>
                <a:gd name="T5" fmla="*/ 1434 h 1435"/>
                <a:gd name="T6" fmla="*/ 760 w 761"/>
                <a:gd name="T7" fmla="*/ 1434 h 1435"/>
                <a:gd name="T8" fmla="*/ 760 w 761"/>
                <a:gd name="T9" fmla="*/ 0 h 1435"/>
              </a:gdLst>
              <a:ahLst/>
              <a:cxnLst>
                <a:cxn ang="0">
                  <a:pos x="T0" y="T1"/>
                </a:cxn>
                <a:cxn ang="0">
                  <a:pos x="T2" y="T3"/>
                </a:cxn>
                <a:cxn ang="0">
                  <a:pos x="T4" y="T5"/>
                </a:cxn>
                <a:cxn ang="0">
                  <a:pos x="T6" y="T7"/>
                </a:cxn>
                <a:cxn ang="0">
                  <a:pos x="T8" y="T9"/>
                </a:cxn>
              </a:cxnLst>
              <a:rect l="0" t="0" r="r" b="b"/>
              <a:pathLst>
                <a:path w="761" h="1435">
                  <a:moveTo>
                    <a:pt x="760" y="0"/>
                  </a:moveTo>
                  <a:lnTo>
                    <a:pt x="0" y="0"/>
                  </a:lnTo>
                  <a:lnTo>
                    <a:pt x="0" y="1434"/>
                  </a:lnTo>
                  <a:lnTo>
                    <a:pt x="760" y="1434"/>
                  </a:lnTo>
                  <a:lnTo>
                    <a:pt x="760" y="0"/>
                  </a:lnTo>
                </a:path>
              </a:pathLst>
            </a:custGeom>
            <a:solidFill>
              <a:schemeClr val="accent4"/>
            </a:solidFill>
            <a:ln>
              <a:noFill/>
            </a:ln>
            <a:effectLst/>
          </p:spPr>
          <p:txBody>
            <a:bodyPr wrap="none" anchor="ctr"/>
            <a:lstStyle/>
            <a:p>
              <a:pPr defTabSz="1828617"/>
              <a:endParaRPr lang="en-US" sz="3600">
                <a:solidFill>
                  <a:srgbClr val="445469"/>
                </a:solidFill>
                <a:latin typeface="Lato Light"/>
              </a:endParaRPr>
            </a:p>
          </p:txBody>
        </p:sp>
        <p:sp>
          <p:nvSpPr>
            <p:cNvPr id="17" name="Freeform 21">
              <a:extLst>
                <a:ext uri="{FF2B5EF4-FFF2-40B4-BE49-F238E27FC236}">
                  <a16:creationId xmlns:a16="http://schemas.microsoft.com/office/drawing/2014/main" id="{50E473AC-1923-8BD0-D51A-AA261DFC4C69}"/>
                </a:ext>
              </a:extLst>
            </p:cNvPr>
            <p:cNvSpPr>
              <a:spLocks noChangeArrowheads="1"/>
            </p:cNvSpPr>
            <p:nvPr/>
          </p:nvSpPr>
          <p:spPr bwMode="auto">
            <a:xfrm>
              <a:off x="12085392" y="3919690"/>
              <a:ext cx="273388" cy="337829"/>
            </a:xfrm>
            <a:custGeom>
              <a:avLst/>
              <a:gdLst>
                <a:gd name="T0" fmla="*/ 772 w 773"/>
                <a:gd name="T1" fmla="*/ 0 h 951"/>
                <a:gd name="T2" fmla="*/ 0 w 773"/>
                <a:gd name="T3" fmla="*/ 0 h 951"/>
                <a:gd name="T4" fmla="*/ 0 w 773"/>
                <a:gd name="T5" fmla="*/ 950 h 951"/>
                <a:gd name="T6" fmla="*/ 772 w 773"/>
                <a:gd name="T7" fmla="*/ 950 h 951"/>
                <a:gd name="T8" fmla="*/ 772 w 773"/>
                <a:gd name="T9" fmla="*/ 0 h 951"/>
              </a:gdLst>
              <a:ahLst/>
              <a:cxnLst>
                <a:cxn ang="0">
                  <a:pos x="T0" y="T1"/>
                </a:cxn>
                <a:cxn ang="0">
                  <a:pos x="T2" y="T3"/>
                </a:cxn>
                <a:cxn ang="0">
                  <a:pos x="T4" y="T5"/>
                </a:cxn>
                <a:cxn ang="0">
                  <a:pos x="T6" y="T7"/>
                </a:cxn>
                <a:cxn ang="0">
                  <a:pos x="T8" y="T9"/>
                </a:cxn>
              </a:cxnLst>
              <a:rect l="0" t="0" r="r" b="b"/>
              <a:pathLst>
                <a:path w="773" h="951">
                  <a:moveTo>
                    <a:pt x="772" y="0"/>
                  </a:moveTo>
                  <a:lnTo>
                    <a:pt x="0" y="0"/>
                  </a:lnTo>
                  <a:lnTo>
                    <a:pt x="0" y="950"/>
                  </a:lnTo>
                  <a:lnTo>
                    <a:pt x="772" y="950"/>
                  </a:lnTo>
                  <a:lnTo>
                    <a:pt x="772" y="0"/>
                  </a:lnTo>
                </a:path>
              </a:pathLst>
            </a:custGeom>
            <a:solidFill>
              <a:schemeClr val="accent3"/>
            </a:solidFill>
            <a:ln>
              <a:noFill/>
            </a:ln>
            <a:effectLst/>
          </p:spPr>
          <p:txBody>
            <a:bodyPr wrap="none" anchor="ctr"/>
            <a:lstStyle/>
            <a:p>
              <a:pPr defTabSz="1828617"/>
              <a:endParaRPr lang="en-US" sz="3600">
                <a:solidFill>
                  <a:srgbClr val="445469"/>
                </a:solidFill>
                <a:latin typeface="Lato Light"/>
              </a:endParaRPr>
            </a:p>
          </p:txBody>
        </p:sp>
        <p:sp>
          <p:nvSpPr>
            <p:cNvPr id="18" name="Freeform 22">
              <a:extLst>
                <a:ext uri="{FF2B5EF4-FFF2-40B4-BE49-F238E27FC236}">
                  <a16:creationId xmlns:a16="http://schemas.microsoft.com/office/drawing/2014/main" id="{F24BFE39-B787-CA19-AD97-7E2752C829FE}"/>
                </a:ext>
              </a:extLst>
            </p:cNvPr>
            <p:cNvSpPr>
              <a:spLocks noChangeArrowheads="1"/>
            </p:cNvSpPr>
            <p:nvPr/>
          </p:nvSpPr>
          <p:spPr bwMode="auto">
            <a:xfrm>
              <a:off x="11772724" y="3760989"/>
              <a:ext cx="270246" cy="494959"/>
            </a:xfrm>
            <a:custGeom>
              <a:avLst/>
              <a:gdLst>
                <a:gd name="T0" fmla="*/ 762 w 763"/>
                <a:gd name="T1" fmla="*/ 0 h 1395"/>
                <a:gd name="T2" fmla="*/ 0 w 763"/>
                <a:gd name="T3" fmla="*/ 0 h 1395"/>
                <a:gd name="T4" fmla="*/ 0 w 763"/>
                <a:gd name="T5" fmla="*/ 1394 h 1395"/>
                <a:gd name="T6" fmla="*/ 762 w 763"/>
                <a:gd name="T7" fmla="*/ 1394 h 1395"/>
                <a:gd name="T8" fmla="*/ 762 w 763"/>
                <a:gd name="T9" fmla="*/ 0 h 1395"/>
              </a:gdLst>
              <a:ahLst/>
              <a:cxnLst>
                <a:cxn ang="0">
                  <a:pos x="T0" y="T1"/>
                </a:cxn>
                <a:cxn ang="0">
                  <a:pos x="T2" y="T3"/>
                </a:cxn>
                <a:cxn ang="0">
                  <a:pos x="T4" y="T5"/>
                </a:cxn>
                <a:cxn ang="0">
                  <a:pos x="T6" y="T7"/>
                </a:cxn>
                <a:cxn ang="0">
                  <a:pos x="T8" y="T9"/>
                </a:cxn>
              </a:cxnLst>
              <a:rect l="0" t="0" r="r" b="b"/>
              <a:pathLst>
                <a:path w="763" h="1395">
                  <a:moveTo>
                    <a:pt x="762" y="0"/>
                  </a:moveTo>
                  <a:lnTo>
                    <a:pt x="0" y="0"/>
                  </a:lnTo>
                  <a:lnTo>
                    <a:pt x="0" y="1394"/>
                  </a:lnTo>
                  <a:lnTo>
                    <a:pt x="762" y="1394"/>
                  </a:lnTo>
                  <a:lnTo>
                    <a:pt x="762" y="0"/>
                  </a:lnTo>
                </a:path>
              </a:pathLst>
            </a:custGeom>
            <a:solidFill>
              <a:schemeClr val="accent2"/>
            </a:solidFill>
            <a:ln>
              <a:noFill/>
            </a:ln>
            <a:effectLst/>
          </p:spPr>
          <p:txBody>
            <a:bodyPr wrap="none" anchor="ctr"/>
            <a:lstStyle/>
            <a:p>
              <a:pPr defTabSz="1828617"/>
              <a:endParaRPr lang="en-US" sz="3600">
                <a:solidFill>
                  <a:srgbClr val="445469"/>
                </a:solidFill>
                <a:latin typeface="Lato Light"/>
              </a:endParaRPr>
            </a:p>
          </p:txBody>
        </p:sp>
        <p:sp>
          <p:nvSpPr>
            <p:cNvPr id="19" name="Freeform 23">
              <a:extLst>
                <a:ext uri="{FF2B5EF4-FFF2-40B4-BE49-F238E27FC236}">
                  <a16:creationId xmlns:a16="http://schemas.microsoft.com/office/drawing/2014/main" id="{A228E8D9-43EF-AC4D-1EBF-8B1A073508D6}"/>
                </a:ext>
              </a:extLst>
            </p:cNvPr>
            <p:cNvSpPr>
              <a:spLocks noChangeArrowheads="1"/>
            </p:cNvSpPr>
            <p:nvPr/>
          </p:nvSpPr>
          <p:spPr bwMode="auto">
            <a:xfrm>
              <a:off x="11455343" y="3900835"/>
              <a:ext cx="273388" cy="355113"/>
            </a:xfrm>
            <a:custGeom>
              <a:avLst/>
              <a:gdLst>
                <a:gd name="T0" fmla="*/ 772 w 773"/>
                <a:gd name="T1" fmla="*/ 0 h 1000"/>
                <a:gd name="T2" fmla="*/ 0 w 773"/>
                <a:gd name="T3" fmla="*/ 0 h 1000"/>
                <a:gd name="T4" fmla="*/ 0 w 773"/>
                <a:gd name="T5" fmla="*/ 999 h 1000"/>
                <a:gd name="T6" fmla="*/ 772 w 773"/>
                <a:gd name="T7" fmla="*/ 999 h 1000"/>
                <a:gd name="T8" fmla="*/ 772 w 773"/>
                <a:gd name="T9" fmla="*/ 0 h 1000"/>
              </a:gdLst>
              <a:ahLst/>
              <a:cxnLst>
                <a:cxn ang="0">
                  <a:pos x="T0" y="T1"/>
                </a:cxn>
                <a:cxn ang="0">
                  <a:pos x="T2" y="T3"/>
                </a:cxn>
                <a:cxn ang="0">
                  <a:pos x="T4" y="T5"/>
                </a:cxn>
                <a:cxn ang="0">
                  <a:pos x="T6" y="T7"/>
                </a:cxn>
                <a:cxn ang="0">
                  <a:pos x="T8" y="T9"/>
                </a:cxn>
              </a:cxnLst>
              <a:rect l="0" t="0" r="r" b="b"/>
              <a:pathLst>
                <a:path w="773" h="1000">
                  <a:moveTo>
                    <a:pt x="772" y="0"/>
                  </a:moveTo>
                  <a:lnTo>
                    <a:pt x="0" y="0"/>
                  </a:lnTo>
                  <a:lnTo>
                    <a:pt x="0" y="999"/>
                  </a:lnTo>
                  <a:lnTo>
                    <a:pt x="772" y="999"/>
                  </a:lnTo>
                  <a:lnTo>
                    <a:pt x="772" y="0"/>
                  </a:lnTo>
                </a:path>
              </a:pathLst>
            </a:custGeom>
            <a:solidFill>
              <a:schemeClr val="accent1"/>
            </a:solidFill>
            <a:ln>
              <a:noFill/>
            </a:ln>
            <a:effectLst/>
          </p:spPr>
          <p:txBody>
            <a:bodyPr wrap="none" anchor="ctr"/>
            <a:lstStyle/>
            <a:p>
              <a:pPr defTabSz="1828617"/>
              <a:endParaRPr lang="en-US" sz="3600">
                <a:solidFill>
                  <a:srgbClr val="445469"/>
                </a:solidFill>
                <a:latin typeface="Lato Light"/>
              </a:endParaRPr>
            </a:p>
          </p:txBody>
        </p:sp>
        <p:sp>
          <p:nvSpPr>
            <p:cNvPr id="20" name="Freeform 24">
              <a:extLst>
                <a:ext uri="{FF2B5EF4-FFF2-40B4-BE49-F238E27FC236}">
                  <a16:creationId xmlns:a16="http://schemas.microsoft.com/office/drawing/2014/main" id="{BC7D88EF-AACA-5C52-4A30-634C2325A916}"/>
                </a:ext>
              </a:extLst>
            </p:cNvPr>
            <p:cNvSpPr>
              <a:spLocks noChangeArrowheads="1"/>
            </p:cNvSpPr>
            <p:nvPr/>
          </p:nvSpPr>
          <p:spPr bwMode="auto">
            <a:xfrm>
              <a:off x="11218092" y="3792415"/>
              <a:ext cx="147692" cy="142988"/>
            </a:xfrm>
            <a:custGeom>
              <a:avLst/>
              <a:gdLst>
                <a:gd name="T0" fmla="*/ 209 w 417"/>
                <a:gd name="T1" fmla="*/ 0 h 407"/>
                <a:gd name="T2" fmla="*/ 209 w 417"/>
                <a:gd name="T3" fmla="*/ 0 h 407"/>
                <a:gd name="T4" fmla="*/ 416 w 417"/>
                <a:gd name="T5" fmla="*/ 208 h 407"/>
                <a:gd name="T6" fmla="*/ 209 w 417"/>
                <a:gd name="T7" fmla="*/ 406 h 407"/>
                <a:gd name="T8" fmla="*/ 0 w 417"/>
                <a:gd name="T9" fmla="*/ 208 h 407"/>
                <a:gd name="T10" fmla="*/ 209 w 417"/>
                <a:gd name="T11" fmla="*/ 0 h 407"/>
              </a:gdLst>
              <a:ahLst/>
              <a:cxnLst>
                <a:cxn ang="0">
                  <a:pos x="T0" y="T1"/>
                </a:cxn>
                <a:cxn ang="0">
                  <a:pos x="T2" y="T3"/>
                </a:cxn>
                <a:cxn ang="0">
                  <a:pos x="T4" y="T5"/>
                </a:cxn>
                <a:cxn ang="0">
                  <a:pos x="T6" y="T7"/>
                </a:cxn>
                <a:cxn ang="0">
                  <a:pos x="T8" y="T9"/>
                </a:cxn>
                <a:cxn ang="0">
                  <a:pos x="T10" y="T11"/>
                </a:cxn>
              </a:cxnLst>
              <a:rect l="0" t="0" r="r" b="b"/>
              <a:pathLst>
                <a:path w="417" h="407">
                  <a:moveTo>
                    <a:pt x="209" y="0"/>
                  </a:moveTo>
                  <a:lnTo>
                    <a:pt x="209" y="0"/>
                  </a:lnTo>
                  <a:cubicBezTo>
                    <a:pt x="326" y="0"/>
                    <a:pt x="416" y="89"/>
                    <a:pt x="416" y="208"/>
                  </a:cubicBezTo>
                  <a:cubicBezTo>
                    <a:pt x="416" y="317"/>
                    <a:pt x="326" y="406"/>
                    <a:pt x="209" y="406"/>
                  </a:cubicBezTo>
                  <a:cubicBezTo>
                    <a:pt x="99" y="406"/>
                    <a:pt x="0" y="317"/>
                    <a:pt x="0" y="208"/>
                  </a:cubicBezTo>
                  <a:cubicBezTo>
                    <a:pt x="0" y="89"/>
                    <a:pt x="99" y="0"/>
                    <a:pt x="209" y="0"/>
                  </a:cubicBezTo>
                </a:path>
              </a:pathLst>
            </a:custGeom>
            <a:solidFill>
              <a:schemeClr val="bg1">
                <a:lumMod val="75000"/>
              </a:schemeClr>
            </a:solidFill>
            <a:ln>
              <a:noFill/>
            </a:ln>
            <a:effectLst/>
          </p:spPr>
          <p:txBody>
            <a:bodyPr wrap="none" anchor="ctr"/>
            <a:lstStyle/>
            <a:p>
              <a:pPr defTabSz="1828617"/>
              <a:endParaRPr lang="en-US" sz="3600">
                <a:solidFill>
                  <a:srgbClr val="445469"/>
                </a:solidFill>
                <a:latin typeface="Lato Light"/>
              </a:endParaRPr>
            </a:p>
          </p:txBody>
        </p:sp>
        <p:sp>
          <p:nvSpPr>
            <p:cNvPr id="21" name="Freeform 25">
              <a:extLst>
                <a:ext uri="{FF2B5EF4-FFF2-40B4-BE49-F238E27FC236}">
                  <a16:creationId xmlns:a16="http://schemas.microsoft.com/office/drawing/2014/main" id="{E9A93309-E1A6-FD27-8B0C-1D96F7C05F07}"/>
                </a:ext>
              </a:extLst>
            </p:cNvPr>
            <p:cNvSpPr>
              <a:spLocks noChangeArrowheads="1"/>
            </p:cNvSpPr>
            <p:nvPr/>
          </p:nvSpPr>
          <p:spPr bwMode="auto">
            <a:xfrm>
              <a:off x="12918126" y="3052334"/>
              <a:ext cx="191686" cy="182271"/>
            </a:xfrm>
            <a:custGeom>
              <a:avLst/>
              <a:gdLst>
                <a:gd name="T0" fmla="*/ 543 w 544"/>
                <a:gd name="T1" fmla="*/ 0 h 516"/>
                <a:gd name="T2" fmla="*/ 0 w 544"/>
                <a:gd name="T3" fmla="*/ 10 h 516"/>
                <a:gd name="T4" fmla="*/ 188 w 544"/>
                <a:gd name="T5" fmla="*/ 267 h 516"/>
                <a:gd name="T6" fmla="*/ 376 w 544"/>
                <a:gd name="T7" fmla="*/ 515 h 516"/>
                <a:gd name="T8" fmla="*/ 543 w 544"/>
                <a:gd name="T9" fmla="*/ 0 h 516"/>
              </a:gdLst>
              <a:ahLst/>
              <a:cxnLst>
                <a:cxn ang="0">
                  <a:pos x="T0" y="T1"/>
                </a:cxn>
                <a:cxn ang="0">
                  <a:pos x="T2" y="T3"/>
                </a:cxn>
                <a:cxn ang="0">
                  <a:pos x="T4" y="T5"/>
                </a:cxn>
                <a:cxn ang="0">
                  <a:pos x="T6" y="T7"/>
                </a:cxn>
                <a:cxn ang="0">
                  <a:pos x="T8" y="T9"/>
                </a:cxn>
              </a:cxnLst>
              <a:rect l="0" t="0" r="r" b="b"/>
              <a:pathLst>
                <a:path w="544" h="516">
                  <a:moveTo>
                    <a:pt x="543" y="0"/>
                  </a:moveTo>
                  <a:lnTo>
                    <a:pt x="0" y="10"/>
                  </a:lnTo>
                  <a:lnTo>
                    <a:pt x="188" y="267"/>
                  </a:lnTo>
                  <a:lnTo>
                    <a:pt x="376" y="515"/>
                  </a:lnTo>
                  <a:lnTo>
                    <a:pt x="543" y="0"/>
                  </a:lnTo>
                </a:path>
              </a:pathLst>
            </a:custGeom>
            <a:solidFill>
              <a:schemeClr val="bg1">
                <a:lumMod val="75000"/>
              </a:schemeClr>
            </a:solidFill>
            <a:ln>
              <a:noFill/>
            </a:ln>
            <a:effectLst/>
          </p:spPr>
          <p:txBody>
            <a:bodyPr wrap="none" anchor="ctr"/>
            <a:lstStyle/>
            <a:p>
              <a:pPr defTabSz="1828617"/>
              <a:endParaRPr lang="en-US" sz="3600">
                <a:solidFill>
                  <a:srgbClr val="445469"/>
                </a:solidFill>
                <a:latin typeface="Lato Light"/>
              </a:endParaRPr>
            </a:p>
          </p:txBody>
        </p:sp>
        <p:sp>
          <p:nvSpPr>
            <p:cNvPr id="22" name="Freeform 26">
              <a:extLst>
                <a:ext uri="{FF2B5EF4-FFF2-40B4-BE49-F238E27FC236}">
                  <a16:creationId xmlns:a16="http://schemas.microsoft.com/office/drawing/2014/main" id="{75E1B8A7-2C05-EA7D-BC3D-8459A61D47E1}"/>
                </a:ext>
              </a:extLst>
            </p:cNvPr>
            <p:cNvSpPr>
              <a:spLocks noChangeArrowheads="1"/>
            </p:cNvSpPr>
            <p:nvPr/>
          </p:nvSpPr>
          <p:spPr bwMode="auto">
            <a:xfrm>
              <a:off x="11361071" y="3143469"/>
              <a:ext cx="1605762" cy="678801"/>
            </a:xfrm>
            <a:custGeom>
              <a:avLst/>
              <a:gdLst>
                <a:gd name="T0" fmla="*/ 0 w 4511"/>
                <a:gd name="T1" fmla="*/ 1801 h 1910"/>
                <a:gd name="T2" fmla="*/ 0 w 4511"/>
                <a:gd name="T3" fmla="*/ 1801 h 1910"/>
                <a:gd name="T4" fmla="*/ 1552 w 4511"/>
                <a:gd name="T5" fmla="*/ 653 h 1910"/>
                <a:gd name="T6" fmla="*/ 1601 w 4511"/>
                <a:gd name="T7" fmla="*/ 613 h 1910"/>
                <a:gd name="T8" fmla="*/ 1641 w 4511"/>
                <a:gd name="T9" fmla="*/ 663 h 1910"/>
                <a:gd name="T10" fmla="*/ 2373 w 4511"/>
                <a:gd name="T11" fmla="*/ 1533 h 1910"/>
                <a:gd name="T12" fmla="*/ 4431 w 4511"/>
                <a:gd name="T13" fmla="*/ 0 h 1910"/>
                <a:gd name="T14" fmla="*/ 4480 w 4511"/>
                <a:gd name="T15" fmla="*/ 60 h 1910"/>
                <a:gd name="T16" fmla="*/ 4510 w 4511"/>
                <a:gd name="T17" fmla="*/ 98 h 1910"/>
                <a:gd name="T18" fmla="*/ 2402 w 4511"/>
                <a:gd name="T19" fmla="*/ 1671 h 1910"/>
                <a:gd name="T20" fmla="*/ 2354 w 4511"/>
                <a:gd name="T21" fmla="*/ 1711 h 1910"/>
                <a:gd name="T22" fmla="*/ 2314 w 4511"/>
                <a:gd name="T23" fmla="*/ 1661 h 1910"/>
                <a:gd name="T24" fmla="*/ 1582 w 4511"/>
                <a:gd name="T25" fmla="*/ 791 h 1910"/>
                <a:gd name="T26" fmla="*/ 79 w 4511"/>
                <a:gd name="T27" fmla="*/ 1909 h 1910"/>
                <a:gd name="T28" fmla="*/ 0 w 4511"/>
                <a:gd name="T29" fmla="*/ 1801 h 1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11" h="1910">
                  <a:moveTo>
                    <a:pt x="0" y="1801"/>
                  </a:moveTo>
                  <a:lnTo>
                    <a:pt x="0" y="1801"/>
                  </a:lnTo>
                  <a:cubicBezTo>
                    <a:pt x="1552" y="653"/>
                    <a:pt x="1552" y="653"/>
                    <a:pt x="1552" y="653"/>
                  </a:cubicBezTo>
                  <a:cubicBezTo>
                    <a:pt x="1601" y="613"/>
                    <a:pt x="1601" y="613"/>
                    <a:pt x="1601" y="613"/>
                  </a:cubicBezTo>
                  <a:cubicBezTo>
                    <a:pt x="1641" y="663"/>
                    <a:pt x="1641" y="663"/>
                    <a:pt x="1641" y="663"/>
                  </a:cubicBezTo>
                  <a:cubicBezTo>
                    <a:pt x="2373" y="1533"/>
                    <a:pt x="2373" y="1533"/>
                    <a:pt x="2373" y="1533"/>
                  </a:cubicBezTo>
                  <a:cubicBezTo>
                    <a:pt x="4431" y="0"/>
                    <a:pt x="4431" y="0"/>
                    <a:pt x="4431" y="0"/>
                  </a:cubicBezTo>
                  <a:cubicBezTo>
                    <a:pt x="4480" y="60"/>
                    <a:pt x="4480" y="60"/>
                    <a:pt x="4480" y="60"/>
                  </a:cubicBezTo>
                  <a:cubicBezTo>
                    <a:pt x="4510" y="98"/>
                    <a:pt x="4510" y="98"/>
                    <a:pt x="4510" y="98"/>
                  </a:cubicBezTo>
                  <a:cubicBezTo>
                    <a:pt x="2402" y="1671"/>
                    <a:pt x="2402" y="1671"/>
                    <a:pt x="2402" y="1671"/>
                  </a:cubicBezTo>
                  <a:cubicBezTo>
                    <a:pt x="2354" y="1711"/>
                    <a:pt x="2354" y="1711"/>
                    <a:pt x="2354" y="1711"/>
                  </a:cubicBezTo>
                  <a:cubicBezTo>
                    <a:pt x="2314" y="1661"/>
                    <a:pt x="2314" y="1661"/>
                    <a:pt x="2314" y="1661"/>
                  </a:cubicBezTo>
                  <a:cubicBezTo>
                    <a:pt x="1582" y="791"/>
                    <a:pt x="1582" y="791"/>
                    <a:pt x="1582" y="791"/>
                  </a:cubicBezTo>
                  <a:cubicBezTo>
                    <a:pt x="79" y="1909"/>
                    <a:pt x="79" y="1909"/>
                    <a:pt x="79" y="1909"/>
                  </a:cubicBezTo>
                  <a:cubicBezTo>
                    <a:pt x="58" y="1870"/>
                    <a:pt x="29" y="1830"/>
                    <a:pt x="0" y="1801"/>
                  </a:cubicBezTo>
                </a:path>
              </a:pathLst>
            </a:custGeom>
            <a:solidFill>
              <a:schemeClr val="bg1">
                <a:lumMod val="50000"/>
              </a:schemeClr>
            </a:solidFill>
            <a:ln>
              <a:noFill/>
            </a:ln>
            <a:effectLst/>
          </p:spPr>
          <p:txBody>
            <a:bodyPr wrap="none" anchor="ctr"/>
            <a:lstStyle/>
            <a:p>
              <a:pPr defTabSz="1828617"/>
              <a:endParaRPr lang="en-US" sz="3600" dirty="0">
                <a:solidFill>
                  <a:srgbClr val="445469"/>
                </a:solidFill>
                <a:latin typeface="Lato Light"/>
              </a:endParaRPr>
            </a:p>
          </p:txBody>
        </p:sp>
      </p:grpSp>
      <p:sp>
        <p:nvSpPr>
          <p:cNvPr id="2" name="Rectangle 1">
            <a:extLst>
              <a:ext uri="{FF2B5EF4-FFF2-40B4-BE49-F238E27FC236}">
                <a16:creationId xmlns:a16="http://schemas.microsoft.com/office/drawing/2014/main" id="{F63B7B8A-792E-8265-B334-39983A7E5D53}"/>
              </a:ext>
            </a:extLst>
          </p:cNvPr>
          <p:cNvSpPr/>
          <p:nvPr/>
        </p:nvSpPr>
        <p:spPr>
          <a:xfrm>
            <a:off x="6162431" y="9205323"/>
            <a:ext cx="459940" cy="276999"/>
          </a:xfrm>
          <a:prstGeom prst="rect">
            <a:avLst/>
          </a:prstGeom>
        </p:spPr>
        <p:txBody>
          <a:bodyPr wrap="square">
            <a:spAutoFit/>
          </a:bodyPr>
          <a:lstStyle/>
          <a:p>
            <a:pPr algn="ctr" fontAlgn="ctr"/>
            <a:r>
              <a:rPr lang="mn-MN" sz="1200" b="1" dirty="0">
                <a:solidFill>
                  <a:schemeClr val="accent1">
                    <a:lumMod val="75000"/>
                  </a:schemeClr>
                </a:solidFill>
                <a:latin typeface="Times New Roman" panose="02020603050405020304" pitchFamily="18" charset="0"/>
                <a:cs typeface="Times New Roman" panose="02020603050405020304" pitchFamily="18" charset="0"/>
              </a:rPr>
              <a:t>21</a:t>
            </a:r>
          </a:p>
        </p:txBody>
      </p:sp>
    </p:spTree>
    <p:extLst>
      <p:ext uri="{BB962C8B-B14F-4D97-AF65-F5344CB8AC3E}">
        <p14:creationId xmlns:p14="http://schemas.microsoft.com/office/powerpoint/2010/main" val="218384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par>
                                <p:cTn id="9" presetID="1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B1A85-9202-E6E6-E741-2787494EF7ED}"/>
              </a:ext>
            </a:extLst>
          </p:cNvPr>
          <p:cNvSpPr txBox="1"/>
          <p:nvPr/>
        </p:nvSpPr>
        <p:spPr>
          <a:xfrm>
            <a:off x="752646" y="5948279"/>
            <a:ext cx="5752656" cy="2893100"/>
          </a:xfrm>
          <a:prstGeom prst="rect">
            <a:avLst/>
          </a:prstGeom>
          <a:noFill/>
        </p:spPr>
        <p:txBody>
          <a:bodyPr wrap="square">
            <a:spAutoFit/>
          </a:bodyPr>
          <a:lstStyle/>
          <a:p>
            <a:pPr algn="just"/>
            <a:r>
              <a:rPr lang="mn-MN" sz="1400" dirty="0">
                <a:solidFill>
                  <a:schemeClr val="accent1">
                    <a:lumMod val="50000"/>
                  </a:schemeClr>
                </a:solidFill>
                <a:latin typeface="Arial" panose="020B0604020202020204" pitchFamily="34" charset="0"/>
                <a:cs typeface="Arial" panose="020B0604020202020204" pitchFamily="34" charset="0"/>
              </a:rPr>
              <a:t>	Азийн хөгжлийн банкны дэмжлэгтэйгээр 6 аймагт хөгжлийн бэрхшээлтэй иргэдийн хөгжлийн төв, нийслэлд Хөгжлийн бэрхшээлтэй иргэдийн хөдөлмөр эрхлэлтийг дэмжих төвийг байгуулж ашиглалтад орсноор х</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өгжлийн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бэрхшээлтэй</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иргэдийг</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хөдөлмөр</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эрхлэлтэд</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бэлтгэх</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ажилд</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зуучлах</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ажил</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мэргэжлийн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зөвлөгөө</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өгөх</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мэргэжлийн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чиг</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баримжаа</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олгох</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ажил</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олгогчид</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зориулсан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сургалт</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зохион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байгуулах</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дэмжлэг</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үзүүлэх</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хөгжлийн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бэрхшээлтэй</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иргэдийн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чиглэлээр</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судалгаа</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инноваци</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болон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хөдөлмөрийн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сэргээн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засалт</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бизнес</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инкубаторын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үйлчилгээ</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үзүүлэх</a:t>
            </a:r>
            <a:r>
              <a:rPr lang="mn-MN"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чиглэлээр байнгын үйл ажиллагаа явуулж, хөгжлийн бэрхшээлтэй иргэдэд төрийн үйлчилгээг нэг дороос хүндрэл чирэгдэлгүй, түргэн шуурхай, тав тухтай орчинд авах боломжийг бүрдүүлсэн.</a:t>
            </a:r>
            <a:endParaRPr lang="en-US" sz="1400" dirty="0">
              <a:solidFill>
                <a:schemeClr val="accent1">
                  <a:lumMod val="50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EE83EC5-CB2D-32FA-25EE-7C0D8D56F03B}"/>
              </a:ext>
            </a:extLst>
          </p:cNvPr>
          <p:cNvSpPr txBox="1"/>
          <p:nvPr/>
        </p:nvSpPr>
        <p:spPr>
          <a:xfrm>
            <a:off x="752647" y="1440638"/>
            <a:ext cx="5752656" cy="2031325"/>
          </a:xfrm>
          <a:prstGeom prst="rect">
            <a:avLst/>
          </a:prstGeom>
          <a:noFill/>
        </p:spPr>
        <p:txBody>
          <a:bodyPr wrap="square">
            <a:spAutoFit/>
          </a:bodyPr>
          <a:lstStyle/>
          <a:p>
            <a:pPr algn="just"/>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mn-MN" sz="1400" dirty="0">
                <a:solidFill>
                  <a:schemeClr val="accent1">
                    <a:lumMod val="50000"/>
                  </a:schemeClr>
                </a:solidFill>
                <a:latin typeface="Arial" panose="020B0604020202020204" pitchFamily="34" charset="0"/>
                <a:cs typeface="Arial" panose="020B0604020202020204" pitchFamily="34" charset="0"/>
              </a:rPr>
              <a:t>Хөгжлийн бэрхшээлийн салбарт олон улсын байгууллагуудын төсөл, хөтөлбөр, хамтын ажиллагааг өргөжүүлэх чиглэлээр нэлээдгүй ажил хийгдэж байна.</a:t>
            </a:r>
          </a:p>
          <a:p>
            <a:pPr algn="just"/>
            <a:r>
              <a:rPr lang="mn-MN" sz="1400" dirty="0">
                <a:solidFill>
                  <a:schemeClr val="accent1">
                    <a:lumMod val="50000"/>
                  </a:schemeClr>
                </a:solidFill>
                <a:latin typeface="Arial" panose="020B0604020202020204" pitchFamily="34" charset="0"/>
                <a:cs typeface="Arial" panose="020B0604020202020204" pitchFamily="34" charset="0"/>
              </a:rPr>
              <a:t>	 Азийн хөгжлийн банк, Японы олон улсын хамтын ажиллагааны байгууллага, Дэлхийн эрүүл мэндийн байгууллага, НҮБ-ын Хүн амын сан, Европын холбооны дэмжлэг, хамтын ажиллагаа зэрэг салбарын хэмжээнд хөрөнгө оруулалт, томоохон бүтээн байгуулалт хийж байгаа олон улсын санхүүжүүлэгч, хандивлагч орны төсөл хөтөлбөрүүд амжилттай хэрэгжиж байна. </a:t>
            </a:r>
            <a:endParaRPr lang="en-US" sz="1400" dirty="0">
              <a:solidFill>
                <a:schemeClr val="accent1">
                  <a:lumMod val="50000"/>
                </a:schemeClr>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AAFB5381-8659-8A2F-C71E-D5B65977CDD4}"/>
              </a:ext>
            </a:extLst>
          </p:cNvPr>
          <p:cNvCxnSpPr>
            <a:cxnSpLocks/>
          </p:cNvCxnSpPr>
          <p:nvPr/>
        </p:nvCxnSpPr>
        <p:spPr>
          <a:xfrm>
            <a:off x="752647" y="502684"/>
            <a:ext cx="56481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772803-6B1F-5D27-014A-A1CE26F69E87}"/>
              </a:ext>
            </a:extLst>
          </p:cNvPr>
          <p:cNvCxnSpPr>
            <a:cxnSpLocks/>
          </p:cNvCxnSpPr>
          <p:nvPr/>
        </p:nvCxnSpPr>
        <p:spPr>
          <a:xfrm flipH="1" flipV="1">
            <a:off x="990601" y="685092"/>
            <a:ext cx="5310445" cy="8447"/>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5F92D695-E8A8-4477-9345-F8189B12481A}"/>
              </a:ext>
            </a:extLst>
          </p:cNvPr>
          <p:cNvCxnSpPr>
            <a:cxnSpLocks/>
          </p:cNvCxnSpPr>
          <p:nvPr/>
        </p:nvCxnSpPr>
        <p:spPr>
          <a:xfrm flipH="1" flipV="1">
            <a:off x="874289" y="1324931"/>
            <a:ext cx="5310445" cy="8447"/>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3" name="TextBox 2">
            <a:extLst>
              <a:ext uri="{FF2B5EF4-FFF2-40B4-BE49-F238E27FC236}">
                <a16:creationId xmlns:a16="http://schemas.microsoft.com/office/drawing/2014/main" id="{0FA7EE18-7486-7B1A-4D50-D24D8BD875B1}"/>
              </a:ext>
            </a:extLst>
          </p:cNvPr>
          <p:cNvSpPr txBox="1"/>
          <p:nvPr/>
        </p:nvSpPr>
        <p:spPr>
          <a:xfrm>
            <a:off x="752646" y="3676784"/>
            <a:ext cx="5752656" cy="2031325"/>
          </a:xfrm>
          <a:prstGeom prst="rect">
            <a:avLst/>
          </a:prstGeom>
          <a:noFill/>
        </p:spPr>
        <p:txBody>
          <a:bodyPr wrap="square">
            <a:spAutoFit/>
          </a:bodyPr>
          <a:lstStyle/>
          <a:p>
            <a:pPr algn="just"/>
            <a:r>
              <a:rPr lang="mn-MN" sz="1400" dirty="0">
                <a:solidFill>
                  <a:schemeClr val="accent1">
                    <a:lumMod val="50000"/>
                  </a:schemeClr>
                </a:solidFill>
                <a:latin typeface="Arial" panose="020B0604020202020204" pitchFamily="34" charset="0"/>
                <a:cs typeface="Arial" panose="020B0604020202020204" pitchFamily="34" charset="0"/>
              </a:rPr>
              <a:t>	БНХАУ-ын тусламжаар “Хөгжлийн бэрхшээлтэй хүүхдийн хөгжлийн төв”-ийн төсөл нь БНХАУ-аас Монгол Улсад үзүүлж байгаа тусламжийн ажлуудын хамгийн том хүмүүнлэгийн төсөл бөгөөд уг төвийн барилгыг 2019 оны 01 дүгээр сард хүлээн авч, Засгийн газрын 2019 оны 04 дүгээр сарын 03-ны өдрийн 125 дугаар тогтоолоор “Хөгжлийн бэрхшээлтэй хүүхдийн сэргээн засах хөгжлийн төв”-ийг байгуулж, дүрмийг баталсан.</a:t>
            </a:r>
          </a:p>
          <a:p>
            <a:pPr algn="just"/>
            <a:r>
              <a:rPr lang="mn-MN" sz="1400" dirty="0">
                <a:solidFill>
                  <a:schemeClr val="accent1">
                    <a:lumMod val="50000"/>
                  </a:schemeClr>
                </a:solidFill>
                <a:latin typeface="Arial" panose="020B0604020202020204" pitchFamily="34" charset="0"/>
                <a:cs typeface="Arial" panose="020B0604020202020204" pitchFamily="34" charset="0"/>
              </a:rPr>
              <a:t>	 Төв ашиглалтад орсноор 189 ажлын байр шинээр бий болсноос 18 нь хөгжлийн бэрхшээлтэй иргэн ажиллаж байна.</a:t>
            </a:r>
            <a:endParaRPr lang="en-US" sz="1400" dirty="0">
              <a:solidFill>
                <a:schemeClr val="accent1">
                  <a:lumMod val="5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3B881CB-B10B-E6A6-7E8A-F60A360D9339}"/>
              </a:ext>
            </a:extLst>
          </p:cNvPr>
          <p:cNvSpPr txBox="1"/>
          <p:nvPr/>
        </p:nvSpPr>
        <p:spPr>
          <a:xfrm>
            <a:off x="1385082" y="725786"/>
            <a:ext cx="4521482" cy="584775"/>
          </a:xfrm>
          <a:prstGeom prst="rect">
            <a:avLst/>
          </a:prstGeom>
          <a:noFill/>
        </p:spPr>
        <p:txBody>
          <a:bodyPr wrap="square">
            <a:spAutoFit/>
          </a:bodyPr>
          <a:lstStyle/>
          <a:p>
            <a:pPr algn="ctr" defTabSz="514207"/>
            <a:r>
              <a:rPr lang="mn-MN" sz="1600" dirty="0">
                <a:solidFill>
                  <a:schemeClr val="accent1">
                    <a:lumMod val="50000"/>
                  </a:schemeClr>
                </a:solidFill>
                <a:latin typeface="Arial" panose="020B0604020202020204" pitchFamily="34" charset="0"/>
                <a:cs typeface="Arial" panose="020B0604020202020204" pitchFamily="34" charset="0"/>
              </a:rPr>
              <a:t>2018-2024 онуудад хэрэгжүүлсэн томоохон төсөл, арга хэмжээний мэдээлэл</a:t>
            </a:r>
            <a:endParaRPr lang="en-US" sz="1600" dirty="0"/>
          </a:p>
        </p:txBody>
      </p:sp>
      <p:cxnSp>
        <p:nvCxnSpPr>
          <p:cNvPr id="11" name="Straight Connector 10">
            <a:extLst>
              <a:ext uri="{FF2B5EF4-FFF2-40B4-BE49-F238E27FC236}">
                <a16:creationId xmlns:a16="http://schemas.microsoft.com/office/drawing/2014/main" id="{42323A60-6AA4-2434-EFFA-DE67D1F73E83}"/>
              </a:ext>
            </a:extLst>
          </p:cNvPr>
          <p:cNvCxnSpPr>
            <a:cxnSpLocks/>
          </p:cNvCxnSpPr>
          <p:nvPr/>
        </p:nvCxnSpPr>
        <p:spPr>
          <a:xfrm>
            <a:off x="891430" y="5815369"/>
            <a:ext cx="5509371" cy="0"/>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119C231E-2547-37DB-AB28-AA63167677F8}"/>
              </a:ext>
            </a:extLst>
          </p:cNvPr>
          <p:cNvCxnSpPr>
            <a:cxnSpLocks/>
          </p:cNvCxnSpPr>
          <p:nvPr/>
        </p:nvCxnSpPr>
        <p:spPr>
          <a:xfrm>
            <a:off x="874289" y="3504210"/>
            <a:ext cx="5509371" cy="0"/>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6BEB4B29-73D9-512B-6BA7-E63D8B93F79E}"/>
              </a:ext>
            </a:extLst>
          </p:cNvPr>
          <p:cNvCxnSpPr>
            <a:cxnSpLocks/>
          </p:cNvCxnSpPr>
          <p:nvPr/>
        </p:nvCxnSpPr>
        <p:spPr>
          <a:xfrm>
            <a:off x="874289" y="8812972"/>
            <a:ext cx="5509371" cy="0"/>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Freeform 27">
            <a:extLst>
              <a:ext uri="{FF2B5EF4-FFF2-40B4-BE49-F238E27FC236}">
                <a16:creationId xmlns:a16="http://schemas.microsoft.com/office/drawing/2014/main" id="{8F418DB4-7F32-6770-0323-E469C8971F7F}"/>
              </a:ext>
            </a:extLst>
          </p:cNvPr>
          <p:cNvSpPr>
            <a:spLocks/>
          </p:cNvSpPr>
          <p:nvPr/>
        </p:nvSpPr>
        <p:spPr bwMode="auto">
          <a:xfrm>
            <a:off x="0" y="9076753"/>
            <a:ext cx="6846682" cy="855645"/>
          </a:xfrm>
          <a:custGeom>
            <a:avLst/>
            <a:gdLst>
              <a:gd name="T0" fmla="*/ 1695232 w 451"/>
              <a:gd name="T1" fmla="*/ 0 h 141"/>
              <a:gd name="T2" fmla="*/ 1522708 w 451"/>
              <a:gd name="T3" fmla="*/ 496381 h 141"/>
              <a:gd name="T4" fmla="*/ 1357686 w 451"/>
              <a:gd name="T5" fmla="*/ 676883 h 141"/>
              <a:gd name="T6" fmla="*/ 1185162 w 451"/>
              <a:gd name="T7" fmla="*/ 338441 h 141"/>
              <a:gd name="T8" fmla="*/ 1012639 w 451"/>
              <a:gd name="T9" fmla="*/ 361004 h 141"/>
              <a:gd name="T10" fmla="*/ 847616 w 451"/>
              <a:gd name="T11" fmla="*/ 744571 h 141"/>
              <a:gd name="T12" fmla="*/ 675092 w 451"/>
              <a:gd name="T13" fmla="*/ 496381 h 141"/>
              <a:gd name="T14" fmla="*/ 510070 w 451"/>
              <a:gd name="T15" fmla="*/ 383567 h 141"/>
              <a:gd name="T16" fmla="*/ 337546 w 451"/>
              <a:gd name="T17" fmla="*/ 533985 h 141"/>
              <a:gd name="T18" fmla="*/ 172524 w 451"/>
              <a:gd name="T19" fmla="*/ 541506 h 141"/>
              <a:gd name="T20" fmla="*/ 0 w 451"/>
              <a:gd name="T21" fmla="*/ 639278 h 141"/>
              <a:gd name="T22" fmla="*/ 0 w 451"/>
              <a:gd name="T23" fmla="*/ 1060450 h 141"/>
              <a:gd name="T24" fmla="*/ 3382963 w 451"/>
              <a:gd name="T25" fmla="*/ 1060450 h 141"/>
              <a:gd name="T26" fmla="*/ 3382963 w 451"/>
              <a:gd name="T27" fmla="*/ 616716 h 141"/>
              <a:gd name="T28" fmla="*/ 3217940 w 451"/>
              <a:gd name="T29" fmla="*/ 616716 h 141"/>
              <a:gd name="T30" fmla="*/ 3045417 w 451"/>
              <a:gd name="T31" fmla="*/ 278274 h 141"/>
              <a:gd name="T32" fmla="*/ 2872893 w 451"/>
              <a:gd name="T33" fmla="*/ 488860 h 141"/>
              <a:gd name="T34" fmla="*/ 2707871 w 451"/>
              <a:gd name="T35" fmla="*/ 541506 h 141"/>
              <a:gd name="T36" fmla="*/ 2535347 w 451"/>
              <a:gd name="T37" fmla="*/ 127856 h 141"/>
              <a:gd name="T38" fmla="*/ 2370324 w 451"/>
              <a:gd name="T39" fmla="*/ 488860 h 141"/>
              <a:gd name="T40" fmla="*/ 2197801 w 451"/>
              <a:gd name="T41" fmla="*/ 443734 h 141"/>
              <a:gd name="T42" fmla="*/ 2032778 w 451"/>
              <a:gd name="T43" fmla="*/ 233149 h 141"/>
              <a:gd name="T44" fmla="*/ 1860255 w 451"/>
              <a:gd name="T45" fmla="*/ 315879 h 141"/>
              <a:gd name="T46" fmla="*/ 1695232 w 451"/>
              <a:gd name="T47" fmla="*/ 0 h 1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51" h="141">
                <a:moveTo>
                  <a:pt x="226" y="0"/>
                </a:moveTo>
                <a:cubicBezTo>
                  <a:pt x="214" y="0"/>
                  <a:pt x="214" y="66"/>
                  <a:pt x="203" y="66"/>
                </a:cubicBezTo>
                <a:cubicBezTo>
                  <a:pt x="192" y="66"/>
                  <a:pt x="192" y="90"/>
                  <a:pt x="181" y="90"/>
                </a:cubicBezTo>
                <a:cubicBezTo>
                  <a:pt x="169" y="90"/>
                  <a:pt x="169" y="45"/>
                  <a:pt x="158" y="45"/>
                </a:cubicBezTo>
                <a:cubicBezTo>
                  <a:pt x="147" y="45"/>
                  <a:pt x="147" y="48"/>
                  <a:pt x="135" y="48"/>
                </a:cubicBezTo>
                <a:cubicBezTo>
                  <a:pt x="124" y="48"/>
                  <a:pt x="124" y="99"/>
                  <a:pt x="113" y="99"/>
                </a:cubicBezTo>
                <a:cubicBezTo>
                  <a:pt x="102" y="99"/>
                  <a:pt x="102" y="66"/>
                  <a:pt x="90" y="66"/>
                </a:cubicBezTo>
                <a:cubicBezTo>
                  <a:pt x="79" y="66"/>
                  <a:pt x="79" y="51"/>
                  <a:pt x="68" y="51"/>
                </a:cubicBezTo>
                <a:cubicBezTo>
                  <a:pt x="57" y="51"/>
                  <a:pt x="57" y="71"/>
                  <a:pt x="45" y="71"/>
                </a:cubicBezTo>
                <a:cubicBezTo>
                  <a:pt x="34" y="71"/>
                  <a:pt x="34" y="72"/>
                  <a:pt x="23" y="72"/>
                </a:cubicBezTo>
                <a:cubicBezTo>
                  <a:pt x="11" y="72"/>
                  <a:pt x="11" y="85"/>
                  <a:pt x="0" y="85"/>
                </a:cubicBezTo>
                <a:cubicBezTo>
                  <a:pt x="0" y="141"/>
                  <a:pt x="0" y="141"/>
                  <a:pt x="0" y="141"/>
                </a:cubicBezTo>
                <a:cubicBezTo>
                  <a:pt x="451" y="141"/>
                  <a:pt x="451" y="141"/>
                  <a:pt x="451" y="141"/>
                </a:cubicBezTo>
                <a:cubicBezTo>
                  <a:pt x="451" y="82"/>
                  <a:pt x="451" y="82"/>
                  <a:pt x="451" y="82"/>
                </a:cubicBezTo>
                <a:cubicBezTo>
                  <a:pt x="440" y="82"/>
                  <a:pt x="440" y="82"/>
                  <a:pt x="429" y="82"/>
                </a:cubicBezTo>
                <a:cubicBezTo>
                  <a:pt x="417" y="82"/>
                  <a:pt x="417" y="37"/>
                  <a:pt x="406" y="37"/>
                </a:cubicBezTo>
                <a:cubicBezTo>
                  <a:pt x="395" y="37"/>
                  <a:pt x="395" y="65"/>
                  <a:pt x="383" y="65"/>
                </a:cubicBezTo>
                <a:cubicBezTo>
                  <a:pt x="372" y="65"/>
                  <a:pt x="372" y="72"/>
                  <a:pt x="361" y="72"/>
                </a:cubicBezTo>
                <a:cubicBezTo>
                  <a:pt x="350" y="72"/>
                  <a:pt x="350" y="17"/>
                  <a:pt x="338" y="17"/>
                </a:cubicBezTo>
                <a:cubicBezTo>
                  <a:pt x="327" y="17"/>
                  <a:pt x="327" y="65"/>
                  <a:pt x="316" y="65"/>
                </a:cubicBezTo>
                <a:cubicBezTo>
                  <a:pt x="305" y="65"/>
                  <a:pt x="305" y="59"/>
                  <a:pt x="293" y="59"/>
                </a:cubicBezTo>
                <a:cubicBezTo>
                  <a:pt x="282" y="59"/>
                  <a:pt x="282" y="31"/>
                  <a:pt x="271" y="31"/>
                </a:cubicBezTo>
                <a:cubicBezTo>
                  <a:pt x="259" y="31"/>
                  <a:pt x="259" y="42"/>
                  <a:pt x="248" y="42"/>
                </a:cubicBezTo>
                <a:cubicBezTo>
                  <a:pt x="237" y="42"/>
                  <a:pt x="237" y="0"/>
                  <a:pt x="226" y="0"/>
                </a:cubicBezTo>
              </a:path>
            </a:pathLst>
          </a:custGeom>
          <a:solidFill>
            <a:schemeClr val="accent1">
              <a:lumMod val="20000"/>
              <a:lumOff val="80000"/>
            </a:schemeClr>
          </a:solidFill>
          <a:ln>
            <a:noFill/>
          </a:ln>
        </p:spPr>
        <p:txBody>
          <a:bodyPr/>
          <a:lstStyle/>
          <a:p>
            <a:pPr>
              <a:defRPr/>
            </a:pPr>
            <a:endParaRPr lang="ru-RU">
              <a:cs typeface="+mn-cs"/>
            </a:endParaRPr>
          </a:p>
        </p:txBody>
      </p:sp>
      <p:sp>
        <p:nvSpPr>
          <p:cNvPr id="16" name="Freeform 30">
            <a:extLst>
              <a:ext uri="{FF2B5EF4-FFF2-40B4-BE49-F238E27FC236}">
                <a16:creationId xmlns:a16="http://schemas.microsoft.com/office/drawing/2014/main" id="{ABA31D89-3A1A-ADAF-D732-C3B8CCAA4AB6}"/>
              </a:ext>
            </a:extLst>
          </p:cNvPr>
          <p:cNvSpPr>
            <a:spLocks/>
          </p:cNvSpPr>
          <p:nvPr/>
        </p:nvSpPr>
        <p:spPr bwMode="auto">
          <a:xfrm>
            <a:off x="0" y="9610891"/>
            <a:ext cx="6858000" cy="321507"/>
          </a:xfrm>
          <a:custGeom>
            <a:avLst/>
            <a:gdLst>
              <a:gd name="T0" fmla="*/ 3382963 w 451"/>
              <a:gd name="T1" fmla="*/ 398463 h 53"/>
              <a:gd name="T2" fmla="*/ 0 w 451"/>
              <a:gd name="T3" fmla="*/ 398463 h 53"/>
              <a:gd name="T4" fmla="*/ 0 w 451"/>
              <a:gd name="T5" fmla="*/ 240581 h 53"/>
              <a:gd name="T6" fmla="*/ 172524 w 451"/>
              <a:gd name="T7" fmla="*/ 202991 h 53"/>
              <a:gd name="T8" fmla="*/ 337546 w 451"/>
              <a:gd name="T9" fmla="*/ 202991 h 53"/>
              <a:gd name="T10" fmla="*/ 510070 w 451"/>
              <a:gd name="T11" fmla="*/ 142845 h 53"/>
              <a:gd name="T12" fmla="*/ 675092 w 451"/>
              <a:gd name="T13" fmla="*/ 187954 h 53"/>
              <a:gd name="T14" fmla="*/ 847616 w 451"/>
              <a:gd name="T15" fmla="*/ 278172 h 53"/>
              <a:gd name="T16" fmla="*/ 1012639 w 451"/>
              <a:gd name="T17" fmla="*/ 135327 h 53"/>
              <a:gd name="T18" fmla="*/ 1185162 w 451"/>
              <a:gd name="T19" fmla="*/ 127809 h 53"/>
              <a:gd name="T20" fmla="*/ 1357686 w 451"/>
              <a:gd name="T21" fmla="*/ 255618 h 53"/>
              <a:gd name="T22" fmla="*/ 1522708 w 451"/>
              <a:gd name="T23" fmla="*/ 187954 h 53"/>
              <a:gd name="T24" fmla="*/ 1695232 w 451"/>
              <a:gd name="T25" fmla="*/ 0 h 53"/>
              <a:gd name="T26" fmla="*/ 1860255 w 451"/>
              <a:gd name="T27" fmla="*/ 120291 h 53"/>
              <a:gd name="T28" fmla="*/ 2032778 w 451"/>
              <a:gd name="T29" fmla="*/ 82700 h 53"/>
              <a:gd name="T30" fmla="*/ 2197801 w 451"/>
              <a:gd name="T31" fmla="*/ 165400 h 53"/>
              <a:gd name="T32" fmla="*/ 2370324 w 451"/>
              <a:gd name="T33" fmla="*/ 180436 h 53"/>
              <a:gd name="T34" fmla="*/ 2535347 w 451"/>
              <a:gd name="T35" fmla="*/ 45109 h 53"/>
              <a:gd name="T36" fmla="*/ 2707871 w 451"/>
              <a:gd name="T37" fmla="*/ 202991 h 53"/>
              <a:gd name="T38" fmla="*/ 2872893 w 451"/>
              <a:gd name="T39" fmla="*/ 180436 h 53"/>
              <a:gd name="T40" fmla="*/ 3045417 w 451"/>
              <a:gd name="T41" fmla="*/ 105254 h 53"/>
              <a:gd name="T42" fmla="*/ 3217940 w 451"/>
              <a:gd name="T43" fmla="*/ 233063 h 53"/>
              <a:gd name="T44" fmla="*/ 3382963 w 451"/>
              <a:gd name="T45" fmla="*/ 233063 h 53"/>
              <a:gd name="T46" fmla="*/ 3382963 w 451"/>
              <a:gd name="T47" fmla="*/ 398463 h 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51" h="53">
                <a:moveTo>
                  <a:pt x="451" y="53"/>
                </a:moveTo>
                <a:cubicBezTo>
                  <a:pt x="0" y="53"/>
                  <a:pt x="0" y="53"/>
                  <a:pt x="0" y="53"/>
                </a:cubicBezTo>
                <a:cubicBezTo>
                  <a:pt x="0" y="32"/>
                  <a:pt x="0" y="32"/>
                  <a:pt x="0" y="32"/>
                </a:cubicBezTo>
                <a:cubicBezTo>
                  <a:pt x="11" y="32"/>
                  <a:pt x="11" y="27"/>
                  <a:pt x="23" y="27"/>
                </a:cubicBezTo>
                <a:cubicBezTo>
                  <a:pt x="34" y="27"/>
                  <a:pt x="34" y="27"/>
                  <a:pt x="45" y="27"/>
                </a:cubicBezTo>
                <a:cubicBezTo>
                  <a:pt x="57" y="27"/>
                  <a:pt x="57" y="19"/>
                  <a:pt x="68" y="19"/>
                </a:cubicBezTo>
                <a:cubicBezTo>
                  <a:pt x="79" y="19"/>
                  <a:pt x="79" y="25"/>
                  <a:pt x="90" y="25"/>
                </a:cubicBezTo>
                <a:cubicBezTo>
                  <a:pt x="102" y="25"/>
                  <a:pt x="102" y="37"/>
                  <a:pt x="113" y="37"/>
                </a:cubicBezTo>
                <a:cubicBezTo>
                  <a:pt x="124" y="37"/>
                  <a:pt x="124" y="18"/>
                  <a:pt x="135" y="18"/>
                </a:cubicBezTo>
                <a:cubicBezTo>
                  <a:pt x="147" y="18"/>
                  <a:pt x="147" y="17"/>
                  <a:pt x="158" y="17"/>
                </a:cubicBezTo>
                <a:cubicBezTo>
                  <a:pt x="169" y="17"/>
                  <a:pt x="169" y="34"/>
                  <a:pt x="181" y="34"/>
                </a:cubicBezTo>
                <a:cubicBezTo>
                  <a:pt x="192" y="34"/>
                  <a:pt x="192" y="25"/>
                  <a:pt x="203" y="25"/>
                </a:cubicBezTo>
                <a:cubicBezTo>
                  <a:pt x="214" y="25"/>
                  <a:pt x="214" y="0"/>
                  <a:pt x="226" y="0"/>
                </a:cubicBezTo>
                <a:cubicBezTo>
                  <a:pt x="237" y="0"/>
                  <a:pt x="237" y="16"/>
                  <a:pt x="248" y="16"/>
                </a:cubicBezTo>
                <a:cubicBezTo>
                  <a:pt x="259" y="16"/>
                  <a:pt x="259" y="11"/>
                  <a:pt x="271" y="11"/>
                </a:cubicBezTo>
                <a:cubicBezTo>
                  <a:pt x="282" y="11"/>
                  <a:pt x="282" y="22"/>
                  <a:pt x="293" y="22"/>
                </a:cubicBezTo>
                <a:cubicBezTo>
                  <a:pt x="305" y="22"/>
                  <a:pt x="305" y="24"/>
                  <a:pt x="316" y="24"/>
                </a:cubicBezTo>
                <a:cubicBezTo>
                  <a:pt x="327" y="24"/>
                  <a:pt x="327" y="6"/>
                  <a:pt x="338" y="6"/>
                </a:cubicBezTo>
                <a:cubicBezTo>
                  <a:pt x="350" y="6"/>
                  <a:pt x="350" y="27"/>
                  <a:pt x="361" y="27"/>
                </a:cubicBezTo>
                <a:cubicBezTo>
                  <a:pt x="372" y="27"/>
                  <a:pt x="372" y="24"/>
                  <a:pt x="383" y="24"/>
                </a:cubicBezTo>
                <a:cubicBezTo>
                  <a:pt x="395" y="24"/>
                  <a:pt x="395" y="14"/>
                  <a:pt x="406" y="14"/>
                </a:cubicBezTo>
                <a:cubicBezTo>
                  <a:pt x="417" y="14"/>
                  <a:pt x="417" y="31"/>
                  <a:pt x="429" y="31"/>
                </a:cubicBezTo>
                <a:cubicBezTo>
                  <a:pt x="440" y="31"/>
                  <a:pt x="440" y="31"/>
                  <a:pt x="451" y="31"/>
                </a:cubicBezTo>
                <a:lnTo>
                  <a:pt x="451" y="53"/>
                </a:lnTo>
                <a:close/>
              </a:path>
            </a:pathLst>
          </a:custGeom>
          <a:solidFill>
            <a:schemeClr val="accent2">
              <a:lumMod val="20000"/>
              <a:lumOff val="80000"/>
            </a:schemeClr>
          </a:solidFill>
          <a:ln>
            <a:noFill/>
          </a:ln>
        </p:spPr>
        <p:txBody>
          <a:bodyPr/>
          <a:lstStyle/>
          <a:p>
            <a:pPr>
              <a:defRPr/>
            </a:pPr>
            <a:endParaRPr lang="ru-RU" dirty="0">
              <a:cs typeface="+mn-cs"/>
            </a:endParaRPr>
          </a:p>
        </p:txBody>
      </p:sp>
      <p:pic>
        <p:nvPicPr>
          <p:cNvPr id="17" name="Picture 16">
            <a:extLst>
              <a:ext uri="{FF2B5EF4-FFF2-40B4-BE49-F238E27FC236}">
                <a16:creationId xmlns:a16="http://schemas.microsoft.com/office/drawing/2014/main" id="{336CB58D-D80F-0913-6E52-0F6C9C59887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52646" y="760885"/>
            <a:ext cx="839226" cy="492852"/>
          </a:xfrm>
          <a:prstGeom prst="rect">
            <a:avLst/>
          </a:prstGeom>
        </p:spPr>
      </p:pic>
      <p:sp>
        <p:nvSpPr>
          <p:cNvPr id="18" name="Rectangle 17">
            <a:extLst>
              <a:ext uri="{FF2B5EF4-FFF2-40B4-BE49-F238E27FC236}">
                <a16:creationId xmlns:a16="http://schemas.microsoft.com/office/drawing/2014/main" id="{0E950CE0-BAAD-7DCC-2082-A1E0E1BD10EF}"/>
              </a:ext>
            </a:extLst>
          </p:cNvPr>
          <p:cNvSpPr/>
          <p:nvPr/>
        </p:nvSpPr>
        <p:spPr>
          <a:xfrm>
            <a:off x="6162431" y="9205323"/>
            <a:ext cx="459940" cy="276999"/>
          </a:xfrm>
          <a:prstGeom prst="rect">
            <a:avLst/>
          </a:prstGeom>
        </p:spPr>
        <p:txBody>
          <a:bodyPr wrap="square">
            <a:spAutoFit/>
          </a:bodyPr>
          <a:lstStyle/>
          <a:p>
            <a:pPr algn="ctr" fontAlgn="ctr"/>
            <a:r>
              <a:rPr lang="mn-MN" sz="1200" b="1" dirty="0">
                <a:solidFill>
                  <a:schemeClr val="accent1">
                    <a:lumMod val="75000"/>
                  </a:schemeClr>
                </a:solidFill>
                <a:latin typeface="Times New Roman" panose="02020603050405020304" pitchFamily="18" charset="0"/>
                <a:cs typeface="Times New Roman" panose="02020603050405020304" pitchFamily="18" charset="0"/>
              </a:rPr>
              <a:t>22</a:t>
            </a:r>
          </a:p>
        </p:txBody>
      </p:sp>
    </p:spTree>
    <p:extLst>
      <p:ext uri="{BB962C8B-B14F-4D97-AF65-F5344CB8AC3E}">
        <p14:creationId xmlns:p14="http://schemas.microsoft.com/office/powerpoint/2010/main" val="257271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par>
                                <p:cTn id="9" presetID="1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ppt_y</p:attrName>
                                        </p:attrNameLst>
                                      </p:cBhvr>
                                      <p:tavLst>
                                        <p:tav tm="0">
                                          <p:val>
                                            <p:strVal val="#ppt_y+#ppt_h*1.125000"/>
                                          </p:val>
                                        </p:tav>
                                        <p:tav tm="100000">
                                          <p:val>
                                            <p:strVal val="#ppt_y"/>
                                          </p:val>
                                        </p:tav>
                                      </p:tavLst>
                                    </p:anim>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577E0F-7917-47A0-8D52-5BFC05F60C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943" y="291223"/>
            <a:ext cx="857457" cy="798847"/>
          </a:xfrm>
          <a:prstGeom prst="rect">
            <a:avLst/>
          </a:prstGeom>
        </p:spPr>
      </p:pic>
      <p:cxnSp>
        <p:nvCxnSpPr>
          <p:cNvPr id="5" name="Straight Connector 4">
            <a:extLst>
              <a:ext uri="{FF2B5EF4-FFF2-40B4-BE49-F238E27FC236}">
                <a16:creationId xmlns:a16="http://schemas.microsoft.com/office/drawing/2014/main" id="{9FD8457D-C885-1DB1-A90A-1D48D1AEAFBA}"/>
              </a:ext>
            </a:extLst>
          </p:cNvPr>
          <p:cNvCxnSpPr>
            <a:cxnSpLocks/>
          </p:cNvCxnSpPr>
          <p:nvPr/>
        </p:nvCxnSpPr>
        <p:spPr>
          <a:xfrm flipV="1">
            <a:off x="939800" y="622300"/>
            <a:ext cx="5581444" cy="12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698B685-568A-7A9B-2166-65F717E6CF8F}"/>
              </a:ext>
            </a:extLst>
          </p:cNvPr>
          <p:cNvCxnSpPr>
            <a:cxnSpLocks/>
          </p:cNvCxnSpPr>
          <p:nvPr/>
        </p:nvCxnSpPr>
        <p:spPr>
          <a:xfrm flipH="1" flipV="1">
            <a:off x="990601" y="865932"/>
            <a:ext cx="5530643" cy="485"/>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6B12B724-00FC-395C-F701-BD0740F40A6F}"/>
              </a:ext>
            </a:extLst>
          </p:cNvPr>
          <p:cNvCxnSpPr>
            <a:cxnSpLocks/>
          </p:cNvCxnSpPr>
          <p:nvPr/>
        </p:nvCxnSpPr>
        <p:spPr>
          <a:xfrm flipH="1">
            <a:off x="522514" y="1616679"/>
            <a:ext cx="5998728" cy="27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2" name="Rectangle 1">
            <a:extLst>
              <a:ext uri="{FF2B5EF4-FFF2-40B4-BE49-F238E27FC236}">
                <a16:creationId xmlns:a16="http://schemas.microsoft.com/office/drawing/2014/main" id="{9526288E-7069-6325-FA47-D480C800685C}"/>
              </a:ext>
            </a:extLst>
          </p:cNvPr>
          <p:cNvSpPr/>
          <p:nvPr/>
        </p:nvSpPr>
        <p:spPr>
          <a:xfrm>
            <a:off x="6232163" y="9553349"/>
            <a:ext cx="459940" cy="276999"/>
          </a:xfrm>
          <a:prstGeom prst="rect">
            <a:avLst/>
          </a:prstGeom>
        </p:spPr>
        <p:txBody>
          <a:bodyPr wrap="square">
            <a:spAutoFit/>
          </a:bodyPr>
          <a:lstStyle/>
          <a:p>
            <a:pPr algn="ctr" fontAlgn="ctr"/>
            <a:r>
              <a:rPr lang="en-US" sz="1200" b="1" dirty="0">
                <a:solidFill>
                  <a:schemeClr val="accent1">
                    <a:lumMod val="75000"/>
                  </a:schemeClr>
                </a:solidFill>
                <a:latin typeface="Times New Roman" panose="02020603050405020304" pitchFamily="18" charset="0"/>
                <a:cs typeface="Times New Roman" panose="02020603050405020304" pitchFamily="18" charset="0"/>
              </a:rPr>
              <a:t>2</a:t>
            </a:r>
            <a:r>
              <a:rPr lang="mn-MN" sz="1200" b="1" dirty="0">
                <a:solidFill>
                  <a:schemeClr val="accent1">
                    <a:lumMod val="75000"/>
                  </a:schemeClr>
                </a:solidFill>
                <a:latin typeface="Times New Roman" panose="02020603050405020304" pitchFamily="18" charset="0"/>
                <a:cs typeface="Times New Roman" panose="02020603050405020304" pitchFamily="18" charset="0"/>
              </a:rPr>
              <a:t>3</a:t>
            </a:r>
          </a:p>
        </p:txBody>
      </p:sp>
      <p:cxnSp>
        <p:nvCxnSpPr>
          <p:cNvPr id="9" name="Straight Connector 8">
            <a:extLst>
              <a:ext uri="{FF2B5EF4-FFF2-40B4-BE49-F238E27FC236}">
                <a16:creationId xmlns:a16="http://schemas.microsoft.com/office/drawing/2014/main" id="{63C311AF-FE90-A49E-6910-BDE2A4EBC383}"/>
              </a:ext>
            </a:extLst>
          </p:cNvPr>
          <p:cNvCxnSpPr>
            <a:cxnSpLocks/>
          </p:cNvCxnSpPr>
          <p:nvPr/>
        </p:nvCxnSpPr>
        <p:spPr>
          <a:xfrm flipH="1">
            <a:off x="5554039" y="2612597"/>
            <a:ext cx="1012307"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E7761AB4-A9BD-18EC-2BEF-2BD963058A70}"/>
              </a:ext>
            </a:extLst>
          </p:cNvPr>
          <p:cNvCxnSpPr>
            <a:cxnSpLocks/>
          </p:cNvCxnSpPr>
          <p:nvPr/>
        </p:nvCxnSpPr>
        <p:spPr>
          <a:xfrm>
            <a:off x="568702" y="8163719"/>
            <a:ext cx="2204205" cy="0"/>
          </a:xfrm>
          <a:prstGeom prst="line">
            <a:avLst/>
          </a:prstGeom>
          <a:ln>
            <a:solidFill>
              <a:schemeClr val="tx1">
                <a:lumMod val="90000"/>
                <a:lumOff val="10000"/>
              </a:schemeClr>
            </a:solidFill>
            <a:headEnd type="oval" w="lg" len="lg"/>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E6DBDA-8532-E491-BB26-37B18E34F3C5}"/>
              </a:ext>
            </a:extLst>
          </p:cNvPr>
          <p:cNvCxnSpPr>
            <a:cxnSpLocks/>
          </p:cNvCxnSpPr>
          <p:nvPr/>
        </p:nvCxnSpPr>
        <p:spPr>
          <a:xfrm flipH="1">
            <a:off x="1670805" y="6760429"/>
            <a:ext cx="2749941" cy="0"/>
          </a:xfrm>
          <a:prstGeom prst="line">
            <a:avLst/>
          </a:prstGeom>
          <a:ln>
            <a:solidFill>
              <a:schemeClr val="tx1">
                <a:lumMod val="90000"/>
                <a:lumOff val="10000"/>
              </a:schemeClr>
            </a:solidFill>
            <a:headEnd type="oval" w="lg" len="lg"/>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2464891-7BD1-B870-4F7D-F39EB8D44428}"/>
              </a:ext>
            </a:extLst>
          </p:cNvPr>
          <p:cNvCxnSpPr>
            <a:cxnSpLocks/>
          </p:cNvCxnSpPr>
          <p:nvPr/>
        </p:nvCxnSpPr>
        <p:spPr>
          <a:xfrm flipH="1" flipV="1">
            <a:off x="941266" y="7450395"/>
            <a:ext cx="2791274" cy="29971"/>
          </a:xfrm>
          <a:prstGeom prst="line">
            <a:avLst/>
          </a:prstGeom>
          <a:ln>
            <a:solidFill>
              <a:schemeClr val="tx1">
                <a:lumMod val="90000"/>
                <a:lumOff val="10000"/>
              </a:schemeClr>
            </a:solidFill>
            <a:headEnd type="oval" w="lg" len="lg"/>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EEC08003-FB2C-603A-EE11-0359497BF488}"/>
              </a:ext>
            </a:extLst>
          </p:cNvPr>
          <p:cNvSpPr/>
          <p:nvPr/>
        </p:nvSpPr>
        <p:spPr>
          <a:xfrm>
            <a:off x="2703557" y="7754354"/>
            <a:ext cx="864592" cy="84947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65"/>
            <a:r>
              <a:rPr lang="mn-MN" sz="1400" b="1" dirty="0">
                <a:solidFill>
                  <a:srgbClr val="002060"/>
                </a:solidFill>
                <a:latin typeface="Arial" panose="020B0604020202020204" pitchFamily="34" charset="0"/>
                <a:cs typeface="Arial" panose="020B0604020202020204" pitchFamily="34" charset="0"/>
              </a:rPr>
              <a:t>569 </a:t>
            </a:r>
            <a:r>
              <a:rPr lang="mn-MN" sz="1200" b="1" dirty="0">
                <a:solidFill>
                  <a:srgbClr val="002060"/>
                </a:solidFill>
                <a:latin typeface="Arial" panose="020B0604020202020204" pitchFamily="34" charset="0"/>
                <a:cs typeface="Arial" panose="020B0604020202020204" pitchFamily="34" charset="0"/>
              </a:rPr>
              <a:t>иргэн </a:t>
            </a:r>
            <a:endParaRPr lang="en-US" sz="1200" b="1" dirty="0">
              <a:solidFill>
                <a:srgbClr val="002060"/>
              </a:solidFill>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5C89F562-9513-F411-14B2-B3AC471A9889}"/>
              </a:ext>
            </a:extLst>
          </p:cNvPr>
          <p:cNvSpPr/>
          <p:nvPr/>
        </p:nvSpPr>
        <p:spPr>
          <a:xfrm>
            <a:off x="3457978" y="7053623"/>
            <a:ext cx="957667" cy="91729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65"/>
            <a:r>
              <a:rPr lang="mn-MN" sz="1400" b="1" dirty="0">
                <a:solidFill>
                  <a:srgbClr val="FFFFFF"/>
                </a:solidFill>
                <a:latin typeface="Arial" panose="020B0604020202020204" pitchFamily="34" charset="0"/>
                <a:cs typeface="Arial" panose="020B0604020202020204" pitchFamily="34" charset="0"/>
              </a:rPr>
              <a:t>517 </a:t>
            </a:r>
            <a:r>
              <a:rPr lang="mn-MN" sz="1200" b="1" dirty="0">
                <a:solidFill>
                  <a:srgbClr val="FFFFFF"/>
                </a:solidFill>
                <a:latin typeface="Arial" panose="020B0604020202020204" pitchFamily="34" charset="0"/>
                <a:cs typeface="Arial" panose="020B0604020202020204" pitchFamily="34" charset="0"/>
              </a:rPr>
              <a:t>иргэн</a:t>
            </a:r>
            <a:endParaRPr lang="en-US" sz="1200" b="1" dirty="0">
              <a:solidFill>
                <a:srgbClr val="FFFFFF"/>
              </a:solidFill>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13D72BEB-21AA-65ED-E3B6-38384D35DCFF}"/>
              </a:ext>
            </a:extLst>
          </p:cNvPr>
          <p:cNvSpPr/>
          <p:nvPr/>
        </p:nvSpPr>
        <p:spPr>
          <a:xfrm>
            <a:off x="4295592" y="6287711"/>
            <a:ext cx="1030901" cy="101511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565"/>
            <a:r>
              <a:rPr lang="mn-MN" sz="1400" b="1" dirty="0">
                <a:solidFill>
                  <a:srgbClr val="FFFFFF"/>
                </a:solidFill>
                <a:latin typeface="Arial" panose="020B0604020202020204" pitchFamily="34" charset="0"/>
                <a:cs typeface="Arial" panose="020B0604020202020204" pitchFamily="34" charset="0"/>
              </a:rPr>
              <a:t>2565 иргэн </a:t>
            </a:r>
            <a:endParaRPr lang="en-US" sz="1400" b="1" dirty="0">
              <a:solidFill>
                <a:srgbClr val="FFFFFF"/>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1176D819-20FD-200E-779A-9C1D961CE2B0}"/>
              </a:ext>
            </a:extLst>
          </p:cNvPr>
          <p:cNvSpPr txBox="1"/>
          <p:nvPr/>
        </p:nvSpPr>
        <p:spPr>
          <a:xfrm>
            <a:off x="1192842" y="954552"/>
            <a:ext cx="4857311" cy="584775"/>
          </a:xfrm>
          <a:prstGeom prst="rect">
            <a:avLst/>
          </a:prstGeom>
          <a:noFill/>
        </p:spPr>
        <p:txBody>
          <a:bodyPr wrap="square">
            <a:spAutoFit/>
          </a:bodyPr>
          <a:lstStyle/>
          <a:p>
            <a:pPr marL="0" indent="0" algn="ctr">
              <a:spcBef>
                <a:spcPts val="0"/>
              </a:spcBef>
              <a:buNone/>
            </a:pPr>
            <a:r>
              <a:rPr lang="en-US" sz="1600" dirty="0">
                <a:solidFill>
                  <a:srgbClr val="002060"/>
                </a:solidFill>
                <a:latin typeface="Times New Roman" panose="02020603050405020304" pitchFamily="18" charset="0"/>
                <a:cs typeface="Times New Roman" panose="02020603050405020304" pitchFamily="18" charset="0"/>
              </a:rPr>
              <a:t>III.1  </a:t>
            </a:r>
            <a:r>
              <a:rPr lang="mn-MN" sz="1600" dirty="0">
                <a:solidFill>
                  <a:srgbClr val="002060"/>
                </a:solidFill>
                <a:latin typeface="Times New Roman" panose="02020603050405020304" pitchFamily="18" charset="0"/>
                <a:cs typeface="Times New Roman" panose="02020603050405020304" pitchFamily="18" charset="0"/>
              </a:rPr>
              <a:t>НИЙГЭМ, ЭДИЙН ЗАСАГТ ҮЗҮҮЛЖ  </a:t>
            </a:r>
          </a:p>
          <a:p>
            <a:pPr marL="0" indent="0" algn="ctr">
              <a:spcBef>
                <a:spcPts val="0"/>
              </a:spcBef>
              <a:buNone/>
            </a:pPr>
            <a:r>
              <a:rPr lang="mn-MN" sz="1600" dirty="0">
                <a:solidFill>
                  <a:srgbClr val="002060"/>
                </a:solidFill>
                <a:latin typeface="Times New Roman" panose="02020603050405020304" pitchFamily="18" charset="0"/>
                <a:cs typeface="Times New Roman" panose="02020603050405020304" pitchFamily="18" charset="0"/>
              </a:rPr>
              <a:t>         БУЙ ҮР НӨЛӨӨ, ҮНЭЛГЭЭ</a:t>
            </a:r>
            <a:endParaRPr lang="en-US" sz="1600" dirty="0">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3AD46F84-A88F-760A-0FD1-28BBA8CC5478}"/>
              </a:ext>
            </a:extLst>
          </p:cNvPr>
          <p:cNvSpPr/>
          <p:nvPr/>
        </p:nvSpPr>
        <p:spPr>
          <a:xfrm>
            <a:off x="731156" y="1779505"/>
            <a:ext cx="5581444" cy="859210"/>
          </a:xfrm>
          <a:prstGeom prst="rect">
            <a:avLst/>
          </a:prstGeom>
        </p:spPr>
        <p:txBody>
          <a:bodyPr wrap="square">
            <a:spAutoFit/>
          </a:bodyPr>
          <a:lstStyle/>
          <a:p>
            <a:pPr algn="ctr" defTabSz="128565">
              <a:lnSpc>
                <a:spcPct val="89000"/>
              </a:lnSpc>
            </a:pPr>
            <a:r>
              <a:rPr lang="mn-MN" sz="1400" b="1" dirty="0">
                <a:solidFill>
                  <a:srgbClr val="002060"/>
                </a:solidFill>
                <a:latin typeface="Arial" panose="020B0604020202020204" pitchFamily="34" charset="0"/>
                <a:cs typeface="Arial" panose="020B0604020202020204" pitchFamily="34" charset="0"/>
              </a:rPr>
              <a:t>Сэргээн засалт сургалт үйлдвэрлэлийн төвийн </a:t>
            </a:r>
          </a:p>
          <a:p>
            <a:pPr algn="ctr" defTabSz="128565">
              <a:lnSpc>
                <a:spcPct val="89000"/>
              </a:lnSpc>
            </a:pPr>
            <a:r>
              <a:rPr lang="en-US" sz="1400" b="1" dirty="0">
                <a:solidFill>
                  <a:srgbClr val="002060"/>
                </a:solidFill>
                <a:latin typeface="Arial" panose="020B0604020202020204" pitchFamily="34" charset="0"/>
                <a:cs typeface="Arial" panose="020B0604020202020204" pitchFamily="34" charset="0"/>
              </a:rPr>
              <a:t>1996</a:t>
            </a:r>
            <a:r>
              <a:rPr lang="mn-MN" sz="1400" b="1" dirty="0">
                <a:solidFill>
                  <a:srgbClr val="002060"/>
                </a:solidFill>
                <a:latin typeface="Arial" panose="020B0604020202020204" pitchFamily="34" charset="0"/>
                <a:cs typeface="Arial" panose="020B0604020202020204" pitchFamily="34" charset="0"/>
              </a:rPr>
              <a:t>-20</a:t>
            </a:r>
            <a:r>
              <a:rPr lang="en-US" sz="1400" b="1" dirty="0">
                <a:solidFill>
                  <a:srgbClr val="002060"/>
                </a:solidFill>
                <a:latin typeface="Arial" panose="020B0604020202020204" pitchFamily="34" charset="0"/>
                <a:cs typeface="Arial" panose="020B0604020202020204" pitchFamily="34" charset="0"/>
              </a:rPr>
              <a:t>18</a:t>
            </a:r>
            <a:r>
              <a:rPr lang="mn-MN" sz="1400" b="1" dirty="0">
                <a:solidFill>
                  <a:srgbClr val="002060"/>
                </a:solidFill>
                <a:latin typeface="Arial" panose="020B0604020202020204" pitchFamily="34" charset="0"/>
                <a:cs typeface="Arial" panose="020B0604020202020204" pitchFamily="34" charset="0"/>
              </a:rPr>
              <a:t> онд хэрэгжүүлсэн бодлого, хөтөлбөрийн </a:t>
            </a:r>
          </a:p>
          <a:p>
            <a:pPr algn="ctr" defTabSz="128565">
              <a:lnSpc>
                <a:spcPct val="89000"/>
              </a:lnSpc>
            </a:pPr>
            <a:r>
              <a:rPr lang="mn-MN" sz="1400" b="1" dirty="0">
                <a:solidFill>
                  <a:srgbClr val="002060"/>
                </a:solidFill>
                <a:latin typeface="Arial" panose="020B0604020202020204" pitchFamily="34" charset="0"/>
                <a:cs typeface="Arial" panose="020B0604020202020204" pitchFamily="34" charset="0"/>
              </a:rPr>
              <a:t>хүрсэн үр дүн </a:t>
            </a:r>
            <a:endParaRPr lang="en-US" sz="1400" b="1" dirty="0">
              <a:solidFill>
                <a:srgbClr val="002060"/>
              </a:solidFill>
              <a:latin typeface="Arial" panose="020B0604020202020204" pitchFamily="34" charset="0"/>
              <a:cs typeface="Arial" panose="020B0604020202020204" pitchFamily="34" charset="0"/>
            </a:endParaRPr>
          </a:p>
          <a:p>
            <a:pPr algn="ctr" defTabSz="128565">
              <a:lnSpc>
                <a:spcPct val="89000"/>
              </a:lnSpc>
            </a:pPr>
            <a:r>
              <a:rPr lang="mn-MN" sz="1400" dirty="0">
                <a:solidFill>
                  <a:srgbClr val="002060"/>
                </a:solidFill>
                <a:latin typeface="Arial" panose="020B0604020202020204" pitchFamily="34" charset="0"/>
                <a:cs typeface="Arial" panose="020B0604020202020204" pitchFamily="34" charset="0"/>
              </a:rPr>
              <a:t>   </a:t>
            </a:r>
            <a:endParaRPr lang="en-US" sz="1400" dirty="0">
              <a:solidFill>
                <a:srgbClr val="002060"/>
              </a:solidFill>
              <a:latin typeface="Open Sans Light"/>
            </a:endParaRPr>
          </a:p>
        </p:txBody>
      </p:sp>
      <p:sp>
        <p:nvSpPr>
          <p:cNvPr id="35" name="TextBox 34">
            <a:extLst>
              <a:ext uri="{FF2B5EF4-FFF2-40B4-BE49-F238E27FC236}">
                <a16:creationId xmlns:a16="http://schemas.microsoft.com/office/drawing/2014/main" id="{FD2E527C-44C3-8A83-FE3B-4903C54AD45E}"/>
              </a:ext>
            </a:extLst>
          </p:cNvPr>
          <p:cNvSpPr txBox="1"/>
          <p:nvPr/>
        </p:nvSpPr>
        <p:spPr>
          <a:xfrm>
            <a:off x="5387248" y="2342784"/>
            <a:ext cx="1345890" cy="307777"/>
          </a:xfrm>
          <a:prstGeom prst="rect">
            <a:avLst/>
          </a:prstGeom>
          <a:noFill/>
        </p:spPr>
        <p:txBody>
          <a:bodyPr wrap="square">
            <a:spAutoFit/>
          </a:bodyPr>
          <a:lstStyle/>
          <a:p>
            <a:r>
              <a:rPr lang="en-US" sz="1400" b="1" dirty="0">
                <a:solidFill>
                  <a:srgbClr val="002060"/>
                </a:solidFill>
                <a:latin typeface="Arial" panose="020B0604020202020204" pitchFamily="34" charset="0"/>
                <a:cs typeface="Arial" panose="020B0604020202020204" pitchFamily="34" charset="0"/>
              </a:rPr>
              <a:t>1996</a:t>
            </a:r>
            <a:r>
              <a:rPr lang="mn-MN" sz="1400" b="1" dirty="0">
                <a:solidFill>
                  <a:srgbClr val="002060"/>
                </a:solidFill>
                <a:latin typeface="Arial" panose="020B0604020202020204" pitchFamily="34" charset="0"/>
                <a:cs typeface="Arial" panose="020B0604020202020204" pitchFamily="34" charset="0"/>
              </a:rPr>
              <a:t>-2000 он</a:t>
            </a:r>
            <a:endParaRPr lang="en-US" sz="1400" b="1" dirty="0"/>
          </a:p>
        </p:txBody>
      </p:sp>
      <p:sp>
        <p:nvSpPr>
          <p:cNvPr id="54" name="TextBox 53">
            <a:extLst>
              <a:ext uri="{FF2B5EF4-FFF2-40B4-BE49-F238E27FC236}">
                <a16:creationId xmlns:a16="http://schemas.microsoft.com/office/drawing/2014/main" id="{02C5570E-474D-8803-2FAD-E43C13DA7C4D}"/>
              </a:ext>
            </a:extLst>
          </p:cNvPr>
          <p:cNvSpPr txBox="1"/>
          <p:nvPr/>
        </p:nvSpPr>
        <p:spPr>
          <a:xfrm>
            <a:off x="838440" y="5467569"/>
            <a:ext cx="5471531" cy="475771"/>
          </a:xfrm>
          <a:prstGeom prst="rect">
            <a:avLst/>
          </a:prstGeom>
          <a:noFill/>
        </p:spPr>
        <p:txBody>
          <a:bodyPr wrap="square">
            <a:spAutoFit/>
          </a:bodyPr>
          <a:lstStyle/>
          <a:p>
            <a:pPr algn="ctr" defTabSz="128565">
              <a:lnSpc>
                <a:spcPct val="89000"/>
              </a:lnSpc>
            </a:pPr>
            <a:r>
              <a:rPr lang="mn-MN" sz="1400" b="1" dirty="0">
                <a:solidFill>
                  <a:srgbClr val="002060"/>
                </a:solidFill>
                <a:latin typeface="Arial" panose="020B0604020202020204" pitchFamily="34" charset="0"/>
                <a:cs typeface="Arial" panose="020B0604020202020204" pitchFamily="34" charset="0"/>
              </a:rPr>
              <a:t>2001-2006</a:t>
            </a:r>
            <a:r>
              <a:rPr lang="mn-MN" sz="1400" dirty="0">
                <a:solidFill>
                  <a:srgbClr val="002060"/>
                </a:solidFill>
                <a:latin typeface="Arial" panose="020B0604020202020204" pitchFamily="34" charset="0"/>
                <a:cs typeface="Arial" panose="020B0604020202020204" pitchFamily="34" charset="0"/>
              </a:rPr>
              <a:t> </a:t>
            </a:r>
            <a:r>
              <a:rPr lang="mn-MN" sz="1400" b="1" dirty="0">
                <a:solidFill>
                  <a:srgbClr val="002060"/>
                </a:solidFill>
                <a:latin typeface="Arial" panose="020B0604020202020204" pitchFamily="34" charset="0"/>
                <a:cs typeface="Arial" panose="020B0604020202020204" pitchFamily="34" charset="0"/>
              </a:rPr>
              <a:t>онд хэрэгжүүлсэн бодлого, хөтөлбөрийн </a:t>
            </a:r>
          </a:p>
          <a:p>
            <a:pPr algn="ctr" defTabSz="128565">
              <a:lnSpc>
                <a:spcPct val="89000"/>
              </a:lnSpc>
            </a:pPr>
            <a:r>
              <a:rPr lang="mn-MN" sz="1400" b="1" dirty="0">
                <a:solidFill>
                  <a:srgbClr val="002060"/>
                </a:solidFill>
                <a:latin typeface="Arial" panose="020B0604020202020204" pitchFamily="34" charset="0"/>
                <a:cs typeface="Arial" panose="020B0604020202020204" pitchFamily="34" charset="0"/>
              </a:rPr>
              <a:t>хүрсэн үр дүн </a:t>
            </a:r>
            <a:endParaRPr lang="en-US" sz="1400" b="1" dirty="0">
              <a:solidFill>
                <a:srgbClr val="002060"/>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BE82AA25-9394-1C60-33E6-D9D1729D625E}"/>
              </a:ext>
            </a:extLst>
          </p:cNvPr>
          <p:cNvSpPr txBox="1"/>
          <p:nvPr/>
        </p:nvSpPr>
        <p:spPr>
          <a:xfrm>
            <a:off x="1105656" y="6927170"/>
            <a:ext cx="2462493" cy="523220"/>
          </a:xfrm>
          <a:prstGeom prst="rect">
            <a:avLst/>
          </a:prstGeom>
          <a:noFill/>
        </p:spPr>
        <p:txBody>
          <a:bodyPr wrap="square">
            <a:spAutoFit/>
          </a:bodyPr>
          <a:lstStyle/>
          <a:p>
            <a:pPr algn="just"/>
            <a:r>
              <a:rPr lang="mn-MN" sz="1400" kern="0" dirty="0">
                <a:solidFill>
                  <a:srgbClr val="002060"/>
                </a:solidFill>
                <a:effectLst/>
                <a:latin typeface="Arial" panose="020B0604020202020204" pitchFamily="34" charset="0"/>
                <a:ea typeface="Calibri" panose="020F0502020204030204" pitchFamily="34" charset="0"/>
              </a:rPr>
              <a:t>Эрүүл мэндийн сэргээн засах тусламж үйлчилгээ</a:t>
            </a:r>
            <a:endParaRPr lang="en-US" sz="1400" dirty="0">
              <a:solidFill>
                <a:srgbClr val="002060"/>
              </a:solidFill>
            </a:endParaRPr>
          </a:p>
        </p:txBody>
      </p:sp>
      <p:sp>
        <p:nvSpPr>
          <p:cNvPr id="56" name="TextBox 55">
            <a:extLst>
              <a:ext uri="{FF2B5EF4-FFF2-40B4-BE49-F238E27FC236}">
                <a16:creationId xmlns:a16="http://schemas.microsoft.com/office/drawing/2014/main" id="{99963CA7-70F5-C2C1-A3A4-4225251D8171}"/>
              </a:ext>
            </a:extLst>
          </p:cNvPr>
          <p:cNvSpPr txBox="1"/>
          <p:nvPr/>
        </p:nvSpPr>
        <p:spPr>
          <a:xfrm>
            <a:off x="1860553" y="6226051"/>
            <a:ext cx="2462493" cy="523220"/>
          </a:xfrm>
          <a:prstGeom prst="rect">
            <a:avLst/>
          </a:prstGeom>
          <a:noFill/>
        </p:spPr>
        <p:txBody>
          <a:bodyPr wrap="square">
            <a:spAutoFit/>
          </a:bodyPr>
          <a:lstStyle/>
          <a:p>
            <a:pPr algn="just"/>
            <a:r>
              <a:rPr lang="mn-MN" sz="1400" kern="0" dirty="0">
                <a:solidFill>
                  <a:srgbClr val="002060"/>
                </a:solidFill>
                <a:effectLst/>
                <a:latin typeface="Arial" panose="020B0604020202020204" pitchFamily="34" charset="0"/>
                <a:ea typeface="Calibri" panose="020F0502020204030204" pitchFamily="34" charset="0"/>
              </a:rPr>
              <a:t>Протез, ортопедийн үйлчилгээ</a:t>
            </a:r>
            <a:endParaRPr lang="en-US" sz="1400" dirty="0">
              <a:solidFill>
                <a:srgbClr val="002060"/>
              </a:solidFill>
            </a:endParaRPr>
          </a:p>
        </p:txBody>
      </p:sp>
      <p:sp>
        <p:nvSpPr>
          <p:cNvPr id="57" name="TextBox 56">
            <a:extLst>
              <a:ext uri="{FF2B5EF4-FFF2-40B4-BE49-F238E27FC236}">
                <a16:creationId xmlns:a16="http://schemas.microsoft.com/office/drawing/2014/main" id="{AD6AF063-2A83-9F6B-12BB-3B20E026E6AE}"/>
              </a:ext>
            </a:extLst>
          </p:cNvPr>
          <p:cNvSpPr txBox="1"/>
          <p:nvPr/>
        </p:nvSpPr>
        <p:spPr>
          <a:xfrm>
            <a:off x="637112" y="7547319"/>
            <a:ext cx="2266687" cy="523220"/>
          </a:xfrm>
          <a:prstGeom prst="rect">
            <a:avLst/>
          </a:prstGeom>
          <a:noFill/>
        </p:spPr>
        <p:txBody>
          <a:bodyPr wrap="square">
            <a:spAutoFit/>
          </a:bodyPr>
          <a:lstStyle/>
          <a:p>
            <a:pPr algn="just"/>
            <a:r>
              <a:rPr lang="mn-MN" sz="1400" kern="0" dirty="0">
                <a:solidFill>
                  <a:srgbClr val="002060"/>
                </a:solidFill>
                <a:effectLst/>
                <a:latin typeface="Arial" panose="020B0604020202020204" pitchFamily="34" charset="0"/>
                <a:ea typeface="Calibri" panose="020F0502020204030204" pitchFamily="34" charset="0"/>
              </a:rPr>
              <a:t>Нийгмийн сэргээн засалт үйлчилгээ</a:t>
            </a:r>
            <a:endParaRPr lang="en-US" sz="1400" dirty="0">
              <a:solidFill>
                <a:srgbClr val="002060"/>
              </a:solidFill>
            </a:endParaRPr>
          </a:p>
        </p:txBody>
      </p:sp>
      <p:cxnSp>
        <p:nvCxnSpPr>
          <p:cNvPr id="71" name="Straight Connector 70">
            <a:extLst>
              <a:ext uri="{FF2B5EF4-FFF2-40B4-BE49-F238E27FC236}">
                <a16:creationId xmlns:a16="http://schemas.microsoft.com/office/drawing/2014/main" id="{9A857AAD-B919-8AF6-C7D8-44AA6E9D60C7}"/>
              </a:ext>
            </a:extLst>
          </p:cNvPr>
          <p:cNvCxnSpPr>
            <a:cxnSpLocks/>
          </p:cNvCxnSpPr>
          <p:nvPr/>
        </p:nvCxnSpPr>
        <p:spPr>
          <a:xfrm flipH="1">
            <a:off x="570907" y="9553349"/>
            <a:ext cx="597084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72" name="Straight Connector 71">
            <a:extLst>
              <a:ext uri="{FF2B5EF4-FFF2-40B4-BE49-F238E27FC236}">
                <a16:creationId xmlns:a16="http://schemas.microsoft.com/office/drawing/2014/main" id="{AF7AE715-DD54-2F8B-60AA-89B8BE92370B}"/>
              </a:ext>
            </a:extLst>
          </p:cNvPr>
          <p:cNvCxnSpPr>
            <a:cxnSpLocks/>
          </p:cNvCxnSpPr>
          <p:nvPr/>
        </p:nvCxnSpPr>
        <p:spPr>
          <a:xfrm flipH="1">
            <a:off x="522514" y="5390675"/>
            <a:ext cx="597084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73" name="Straight Connector 72">
            <a:extLst>
              <a:ext uri="{FF2B5EF4-FFF2-40B4-BE49-F238E27FC236}">
                <a16:creationId xmlns:a16="http://schemas.microsoft.com/office/drawing/2014/main" id="{8952AFF5-A691-5A89-6B2D-DFD681B7D3E4}"/>
              </a:ext>
            </a:extLst>
          </p:cNvPr>
          <p:cNvCxnSpPr>
            <a:cxnSpLocks/>
          </p:cNvCxnSpPr>
          <p:nvPr/>
        </p:nvCxnSpPr>
        <p:spPr>
          <a:xfrm flipH="1">
            <a:off x="550402" y="6011464"/>
            <a:ext cx="597084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76" name="TextBox 75">
            <a:extLst>
              <a:ext uri="{FF2B5EF4-FFF2-40B4-BE49-F238E27FC236}">
                <a16:creationId xmlns:a16="http://schemas.microsoft.com/office/drawing/2014/main" id="{DED2DDA0-2BCE-4036-8769-299B69E89AD0}"/>
              </a:ext>
            </a:extLst>
          </p:cNvPr>
          <p:cNvSpPr txBox="1"/>
          <p:nvPr/>
        </p:nvSpPr>
        <p:spPr>
          <a:xfrm>
            <a:off x="472558" y="8667509"/>
            <a:ext cx="6048684" cy="738664"/>
          </a:xfrm>
          <a:prstGeom prst="rect">
            <a:avLst/>
          </a:prstGeom>
          <a:noFill/>
        </p:spPr>
        <p:txBody>
          <a:bodyPr wrap="square">
            <a:spAutoFit/>
          </a:bodyPr>
          <a:lstStyle/>
          <a:p>
            <a:pPr algn="just"/>
            <a:r>
              <a:rPr lang="mn-MN" sz="1400" kern="0" dirty="0">
                <a:solidFill>
                  <a:srgbClr val="002060"/>
                </a:solidFill>
                <a:latin typeface="Arial" panose="020B0604020202020204" pitchFamily="34" charset="0"/>
                <a:ea typeface="Calibri" panose="020F0502020204030204" pitchFamily="34" charset="0"/>
              </a:rPr>
              <a:t>2001-2006 онуудад </a:t>
            </a:r>
            <a:r>
              <a:rPr lang="mn-MN" sz="1400" kern="0" dirty="0">
                <a:solidFill>
                  <a:srgbClr val="002060"/>
                </a:solidFill>
                <a:effectLst/>
                <a:latin typeface="Arial" panose="020B0604020202020204" pitchFamily="34" charset="0"/>
                <a:ea typeface="Calibri" panose="020F0502020204030204" pitchFamily="34" charset="0"/>
              </a:rPr>
              <a:t>сэргээн засах тусламж үйлчилгээг нийт </a:t>
            </a:r>
            <a:r>
              <a:rPr lang="mn-MN" sz="1400" b="1" kern="0" dirty="0">
                <a:solidFill>
                  <a:srgbClr val="002060"/>
                </a:solidFill>
                <a:effectLst/>
                <a:latin typeface="Arial" panose="020B0604020202020204" pitchFamily="34" charset="0"/>
                <a:ea typeface="Calibri" panose="020F0502020204030204" pitchFamily="34" charset="0"/>
              </a:rPr>
              <a:t>3,651</a:t>
            </a:r>
            <a:r>
              <a:rPr lang="mn-MN" sz="1400" kern="0" dirty="0">
                <a:solidFill>
                  <a:srgbClr val="002060"/>
                </a:solidFill>
                <a:effectLst/>
                <a:latin typeface="Arial" panose="020B0604020202020204" pitchFamily="34" charset="0"/>
                <a:ea typeface="Calibri" panose="020F0502020204030204" pitchFamily="34" charset="0"/>
              </a:rPr>
              <a:t> хүнд хүргэж ажилласан нь нийт хөгжлийн бэрхшээлтэй иргэдийн </a:t>
            </a:r>
            <a:r>
              <a:rPr lang="mn-MN" sz="1400" b="1" kern="0" dirty="0">
                <a:solidFill>
                  <a:srgbClr val="002060"/>
                </a:solidFill>
                <a:effectLst/>
                <a:latin typeface="Arial" panose="020B0604020202020204" pitchFamily="34" charset="0"/>
                <a:ea typeface="Calibri" panose="020F0502020204030204" pitchFamily="34" charset="0"/>
              </a:rPr>
              <a:t>5,13%</a:t>
            </a:r>
            <a:r>
              <a:rPr lang="mn-MN" sz="1400" kern="0" dirty="0">
                <a:solidFill>
                  <a:srgbClr val="002060"/>
                </a:solidFill>
                <a:effectLst/>
                <a:latin typeface="Arial" panose="020B0604020202020204" pitchFamily="34" charset="0"/>
                <a:ea typeface="Calibri" panose="020F0502020204030204" pitchFamily="34" charset="0"/>
              </a:rPr>
              <a:t> нь үйлчилгээнд хамрагдсан үзүүлэлттэй байна. </a:t>
            </a:r>
            <a:endParaRPr lang="en-US" sz="1400" dirty="0"/>
          </a:p>
        </p:txBody>
      </p:sp>
      <p:sp>
        <p:nvSpPr>
          <p:cNvPr id="99" name="Rectangle 98">
            <a:extLst>
              <a:ext uri="{FF2B5EF4-FFF2-40B4-BE49-F238E27FC236}">
                <a16:creationId xmlns:a16="http://schemas.microsoft.com/office/drawing/2014/main" id="{B05254BB-03AA-CE07-C2B0-F4D4B807CD3D}"/>
              </a:ext>
            </a:extLst>
          </p:cNvPr>
          <p:cNvSpPr/>
          <p:nvPr/>
        </p:nvSpPr>
        <p:spPr>
          <a:xfrm>
            <a:off x="535683" y="3721212"/>
            <a:ext cx="715187" cy="523220"/>
          </a:xfrm>
          <a:prstGeom prst="rect">
            <a:avLst/>
          </a:prstGeom>
        </p:spPr>
        <p:txBody>
          <a:bodyPr wrap="square">
            <a:spAutoFit/>
          </a:bodyPr>
          <a:lstStyle/>
          <a:p>
            <a:pPr algn="ctr" defTabSz="685730"/>
            <a:r>
              <a:rPr lang="mn-MN" sz="1400" b="1" dirty="0">
                <a:solidFill>
                  <a:srgbClr val="002060"/>
                </a:solidFill>
                <a:latin typeface="Arial" panose="020B0604020202020204" pitchFamily="34" charset="0"/>
                <a:cs typeface="Arial" panose="020B0604020202020204" pitchFamily="34" charset="0"/>
              </a:rPr>
              <a:t>226 иргэн</a:t>
            </a:r>
            <a:endParaRPr lang="en-US" sz="1400" b="1" dirty="0">
              <a:solidFill>
                <a:srgbClr val="002060"/>
              </a:solidFill>
              <a:latin typeface="Arial" panose="020B0604020202020204" pitchFamily="34" charset="0"/>
              <a:cs typeface="Arial" panose="020B0604020202020204" pitchFamily="34" charset="0"/>
            </a:endParaRPr>
          </a:p>
        </p:txBody>
      </p:sp>
      <p:sp>
        <p:nvSpPr>
          <p:cNvPr id="100" name="Rectangle 99">
            <a:extLst>
              <a:ext uri="{FF2B5EF4-FFF2-40B4-BE49-F238E27FC236}">
                <a16:creationId xmlns:a16="http://schemas.microsoft.com/office/drawing/2014/main" id="{C365AE87-E6D7-8685-7C64-C30A42383A7D}"/>
              </a:ext>
            </a:extLst>
          </p:cNvPr>
          <p:cNvSpPr/>
          <p:nvPr/>
        </p:nvSpPr>
        <p:spPr>
          <a:xfrm>
            <a:off x="1146952" y="3397458"/>
            <a:ext cx="733645" cy="523220"/>
          </a:xfrm>
          <a:prstGeom prst="rect">
            <a:avLst/>
          </a:prstGeom>
        </p:spPr>
        <p:txBody>
          <a:bodyPr wrap="square">
            <a:spAutoFit/>
          </a:bodyPr>
          <a:lstStyle/>
          <a:p>
            <a:pPr algn="ctr" defTabSz="685730"/>
            <a:r>
              <a:rPr lang="mn-MN" sz="1400" b="1" dirty="0">
                <a:solidFill>
                  <a:srgbClr val="002060"/>
                </a:solidFill>
                <a:latin typeface="Arial" panose="020B0604020202020204" pitchFamily="34" charset="0"/>
                <a:cs typeface="Arial" panose="020B0604020202020204" pitchFamily="34" charset="0"/>
              </a:rPr>
              <a:t>275 иргэн</a:t>
            </a:r>
            <a:endParaRPr lang="en-US" sz="1400" b="1" dirty="0">
              <a:solidFill>
                <a:srgbClr val="002060"/>
              </a:solidFill>
              <a:latin typeface="Arial" panose="020B0604020202020204" pitchFamily="34" charset="0"/>
              <a:cs typeface="Arial" panose="020B0604020202020204" pitchFamily="34" charset="0"/>
            </a:endParaRPr>
          </a:p>
        </p:txBody>
      </p:sp>
      <p:sp>
        <p:nvSpPr>
          <p:cNvPr id="101" name="Rectangle 100">
            <a:extLst>
              <a:ext uri="{FF2B5EF4-FFF2-40B4-BE49-F238E27FC236}">
                <a16:creationId xmlns:a16="http://schemas.microsoft.com/office/drawing/2014/main" id="{5BBAA413-828F-3D77-0103-DB6038574A4D}"/>
              </a:ext>
            </a:extLst>
          </p:cNvPr>
          <p:cNvSpPr/>
          <p:nvPr/>
        </p:nvSpPr>
        <p:spPr>
          <a:xfrm>
            <a:off x="1762292" y="3092065"/>
            <a:ext cx="722495" cy="523220"/>
          </a:xfrm>
          <a:prstGeom prst="rect">
            <a:avLst/>
          </a:prstGeom>
        </p:spPr>
        <p:txBody>
          <a:bodyPr wrap="square">
            <a:spAutoFit/>
          </a:bodyPr>
          <a:lstStyle/>
          <a:p>
            <a:pPr algn="ctr" defTabSz="685730"/>
            <a:r>
              <a:rPr lang="mn-MN" sz="1400" b="1" dirty="0">
                <a:solidFill>
                  <a:srgbClr val="002060"/>
                </a:solidFill>
                <a:latin typeface="Arial" panose="020B0604020202020204" pitchFamily="34" charset="0"/>
                <a:cs typeface="Arial" panose="020B0604020202020204" pitchFamily="34" charset="0"/>
              </a:rPr>
              <a:t>3651 иргэн</a:t>
            </a:r>
            <a:endParaRPr lang="en-US" sz="1400" b="1" dirty="0">
              <a:solidFill>
                <a:srgbClr val="002060"/>
              </a:solidFill>
              <a:latin typeface="Arial" panose="020B0604020202020204" pitchFamily="34" charset="0"/>
              <a:cs typeface="Arial" panose="020B0604020202020204" pitchFamily="34" charset="0"/>
            </a:endParaRPr>
          </a:p>
        </p:txBody>
      </p:sp>
      <p:grpSp>
        <p:nvGrpSpPr>
          <p:cNvPr id="102" name="Group 101">
            <a:extLst>
              <a:ext uri="{FF2B5EF4-FFF2-40B4-BE49-F238E27FC236}">
                <a16:creationId xmlns:a16="http://schemas.microsoft.com/office/drawing/2014/main" id="{5530BDFB-DB87-03D7-0279-156B3C664A61}"/>
              </a:ext>
            </a:extLst>
          </p:cNvPr>
          <p:cNvGrpSpPr/>
          <p:nvPr/>
        </p:nvGrpSpPr>
        <p:grpSpPr>
          <a:xfrm>
            <a:off x="623645" y="4193485"/>
            <a:ext cx="2368846" cy="1184423"/>
            <a:chOff x="2618551" y="3700966"/>
            <a:chExt cx="4211343" cy="2105671"/>
          </a:xfrm>
        </p:grpSpPr>
        <p:sp>
          <p:nvSpPr>
            <p:cNvPr id="103" name="Line 5">
              <a:extLst>
                <a:ext uri="{FF2B5EF4-FFF2-40B4-BE49-F238E27FC236}">
                  <a16:creationId xmlns:a16="http://schemas.microsoft.com/office/drawing/2014/main" id="{BDFF1556-7835-D0F6-BCBE-41AFBEDD5F74}"/>
                </a:ext>
              </a:extLst>
            </p:cNvPr>
            <p:cNvSpPr>
              <a:spLocks noChangeShapeType="1"/>
            </p:cNvSpPr>
            <p:nvPr/>
          </p:nvSpPr>
          <p:spPr bwMode="auto">
            <a:xfrm>
              <a:off x="6614337" y="3700966"/>
              <a:ext cx="215557"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04" name="Line 6">
              <a:extLst>
                <a:ext uri="{FF2B5EF4-FFF2-40B4-BE49-F238E27FC236}">
                  <a16:creationId xmlns:a16="http://schemas.microsoft.com/office/drawing/2014/main" id="{413A8267-40CD-80D3-5F0B-3D230348652F}"/>
                </a:ext>
              </a:extLst>
            </p:cNvPr>
            <p:cNvSpPr>
              <a:spLocks noChangeShapeType="1"/>
            </p:cNvSpPr>
            <p:nvPr/>
          </p:nvSpPr>
          <p:spPr bwMode="auto">
            <a:xfrm>
              <a:off x="6530509" y="3742880"/>
              <a:ext cx="61873"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05" name="Line 7">
              <a:extLst>
                <a:ext uri="{FF2B5EF4-FFF2-40B4-BE49-F238E27FC236}">
                  <a16:creationId xmlns:a16="http://schemas.microsoft.com/office/drawing/2014/main" id="{8C5397EE-B0CF-602D-92CB-296D7A02324E}"/>
                </a:ext>
              </a:extLst>
            </p:cNvPr>
            <p:cNvSpPr>
              <a:spLocks noChangeShapeType="1"/>
            </p:cNvSpPr>
            <p:nvPr/>
          </p:nvSpPr>
          <p:spPr bwMode="auto">
            <a:xfrm>
              <a:off x="6448677" y="3784794"/>
              <a:ext cx="57881"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06" name="Line 8">
              <a:extLst>
                <a:ext uri="{FF2B5EF4-FFF2-40B4-BE49-F238E27FC236}">
                  <a16:creationId xmlns:a16="http://schemas.microsoft.com/office/drawing/2014/main" id="{1266C388-AF2F-2C1A-A430-6C14A206FA5A}"/>
                </a:ext>
              </a:extLst>
            </p:cNvPr>
            <p:cNvSpPr>
              <a:spLocks noChangeShapeType="1"/>
            </p:cNvSpPr>
            <p:nvPr/>
          </p:nvSpPr>
          <p:spPr bwMode="auto">
            <a:xfrm>
              <a:off x="6364850" y="3832695"/>
              <a:ext cx="61873"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07" name="Line 9">
              <a:extLst>
                <a:ext uri="{FF2B5EF4-FFF2-40B4-BE49-F238E27FC236}">
                  <a16:creationId xmlns:a16="http://schemas.microsoft.com/office/drawing/2014/main" id="{3898C01C-585F-A8EF-B06A-FF4FF1B81FD8}"/>
                </a:ext>
              </a:extLst>
            </p:cNvPr>
            <p:cNvSpPr>
              <a:spLocks noChangeShapeType="1"/>
            </p:cNvSpPr>
            <p:nvPr/>
          </p:nvSpPr>
          <p:spPr bwMode="auto">
            <a:xfrm>
              <a:off x="6281022" y="3874609"/>
              <a:ext cx="61873"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08" name="Line 10">
              <a:extLst>
                <a:ext uri="{FF2B5EF4-FFF2-40B4-BE49-F238E27FC236}">
                  <a16:creationId xmlns:a16="http://schemas.microsoft.com/office/drawing/2014/main" id="{6542605F-EB45-3EF5-44CE-8F6F1549503F}"/>
                </a:ext>
              </a:extLst>
            </p:cNvPr>
            <p:cNvSpPr>
              <a:spLocks noChangeShapeType="1"/>
            </p:cNvSpPr>
            <p:nvPr/>
          </p:nvSpPr>
          <p:spPr bwMode="auto">
            <a:xfrm>
              <a:off x="6199190" y="3920515"/>
              <a:ext cx="57881"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09" name="Line 11">
              <a:extLst>
                <a:ext uri="{FF2B5EF4-FFF2-40B4-BE49-F238E27FC236}">
                  <a16:creationId xmlns:a16="http://schemas.microsoft.com/office/drawing/2014/main" id="{3AD1E768-4AB3-2E6E-1C27-FC3BD70E5C69}"/>
                </a:ext>
              </a:extLst>
            </p:cNvPr>
            <p:cNvSpPr>
              <a:spLocks noChangeShapeType="1"/>
            </p:cNvSpPr>
            <p:nvPr/>
          </p:nvSpPr>
          <p:spPr bwMode="auto">
            <a:xfrm>
              <a:off x="6115362" y="3962429"/>
              <a:ext cx="215557"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10" name="Line 12">
              <a:extLst>
                <a:ext uri="{FF2B5EF4-FFF2-40B4-BE49-F238E27FC236}">
                  <a16:creationId xmlns:a16="http://schemas.microsoft.com/office/drawing/2014/main" id="{12E77EA9-2480-2C92-DF06-522532863EBA}"/>
                </a:ext>
              </a:extLst>
            </p:cNvPr>
            <p:cNvSpPr>
              <a:spLocks noChangeShapeType="1"/>
            </p:cNvSpPr>
            <p:nvPr/>
          </p:nvSpPr>
          <p:spPr bwMode="auto">
            <a:xfrm>
              <a:off x="6115362" y="3962429"/>
              <a:ext cx="215557"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11" name="Line 13">
              <a:extLst>
                <a:ext uri="{FF2B5EF4-FFF2-40B4-BE49-F238E27FC236}">
                  <a16:creationId xmlns:a16="http://schemas.microsoft.com/office/drawing/2014/main" id="{CFD47020-ADED-9A8E-756A-07CAD021F82C}"/>
                </a:ext>
              </a:extLst>
            </p:cNvPr>
            <p:cNvSpPr>
              <a:spLocks noChangeShapeType="1"/>
            </p:cNvSpPr>
            <p:nvPr/>
          </p:nvSpPr>
          <p:spPr bwMode="auto">
            <a:xfrm>
              <a:off x="6029539" y="4004342"/>
              <a:ext cx="61873"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12" name="Line 14">
              <a:extLst>
                <a:ext uri="{FF2B5EF4-FFF2-40B4-BE49-F238E27FC236}">
                  <a16:creationId xmlns:a16="http://schemas.microsoft.com/office/drawing/2014/main" id="{9F53E84A-2608-1103-D905-29831159E6D6}"/>
                </a:ext>
              </a:extLst>
            </p:cNvPr>
            <p:cNvSpPr>
              <a:spLocks noChangeShapeType="1"/>
            </p:cNvSpPr>
            <p:nvPr/>
          </p:nvSpPr>
          <p:spPr bwMode="auto">
            <a:xfrm>
              <a:off x="5949703" y="4052244"/>
              <a:ext cx="57881"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13" name="Line 15">
              <a:extLst>
                <a:ext uri="{FF2B5EF4-FFF2-40B4-BE49-F238E27FC236}">
                  <a16:creationId xmlns:a16="http://schemas.microsoft.com/office/drawing/2014/main" id="{6B6F7967-6089-2FCE-9923-7503FB03ED4A}"/>
                </a:ext>
              </a:extLst>
            </p:cNvPr>
            <p:cNvSpPr>
              <a:spLocks noChangeShapeType="1"/>
            </p:cNvSpPr>
            <p:nvPr/>
          </p:nvSpPr>
          <p:spPr bwMode="auto">
            <a:xfrm>
              <a:off x="5865875" y="4094158"/>
              <a:ext cx="59877"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14" name="Line 16">
              <a:extLst>
                <a:ext uri="{FF2B5EF4-FFF2-40B4-BE49-F238E27FC236}">
                  <a16:creationId xmlns:a16="http://schemas.microsoft.com/office/drawing/2014/main" id="{AC47571F-DAF8-002B-EC4F-A9CC0A8C29A0}"/>
                </a:ext>
              </a:extLst>
            </p:cNvPr>
            <p:cNvSpPr>
              <a:spLocks noChangeShapeType="1"/>
            </p:cNvSpPr>
            <p:nvPr/>
          </p:nvSpPr>
          <p:spPr bwMode="auto">
            <a:xfrm>
              <a:off x="5784044" y="4140063"/>
              <a:ext cx="57881"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15" name="Line 18">
              <a:extLst>
                <a:ext uri="{FF2B5EF4-FFF2-40B4-BE49-F238E27FC236}">
                  <a16:creationId xmlns:a16="http://schemas.microsoft.com/office/drawing/2014/main" id="{06C1867E-8531-C5E7-33FC-A2D27385198E}"/>
                </a:ext>
              </a:extLst>
            </p:cNvPr>
            <p:cNvSpPr>
              <a:spLocks noChangeShapeType="1"/>
            </p:cNvSpPr>
            <p:nvPr/>
          </p:nvSpPr>
          <p:spPr bwMode="auto">
            <a:xfrm>
              <a:off x="5614392" y="4223891"/>
              <a:ext cx="215557"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16" name="Line 19">
              <a:extLst>
                <a:ext uri="{FF2B5EF4-FFF2-40B4-BE49-F238E27FC236}">
                  <a16:creationId xmlns:a16="http://schemas.microsoft.com/office/drawing/2014/main" id="{6E606F4A-4138-B147-D2A9-2E1A0533DD56}"/>
                </a:ext>
              </a:extLst>
            </p:cNvPr>
            <p:cNvSpPr>
              <a:spLocks noChangeShapeType="1"/>
            </p:cNvSpPr>
            <p:nvPr/>
          </p:nvSpPr>
          <p:spPr bwMode="auto">
            <a:xfrm>
              <a:off x="5614392" y="4223891"/>
              <a:ext cx="215557"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17" name="Line 20">
              <a:extLst>
                <a:ext uri="{FF2B5EF4-FFF2-40B4-BE49-F238E27FC236}">
                  <a16:creationId xmlns:a16="http://schemas.microsoft.com/office/drawing/2014/main" id="{D12F163D-2996-A57C-417D-43CD955DA19B}"/>
                </a:ext>
              </a:extLst>
            </p:cNvPr>
            <p:cNvSpPr>
              <a:spLocks noChangeShapeType="1"/>
            </p:cNvSpPr>
            <p:nvPr/>
          </p:nvSpPr>
          <p:spPr bwMode="auto">
            <a:xfrm>
              <a:off x="5534557" y="4271793"/>
              <a:ext cx="57881"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18" name="Line 21">
              <a:extLst>
                <a:ext uri="{FF2B5EF4-FFF2-40B4-BE49-F238E27FC236}">
                  <a16:creationId xmlns:a16="http://schemas.microsoft.com/office/drawing/2014/main" id="{23326B0D-F186-438D-E0C6-1CDA2F1EF16E}"/>
                </a:ext>
              </a:extLst>
            </p:cNvPr>
            <p:cNvSpPr>
              <a:spLocks noChangeShapeType="1"/>
            </p:cNvSpPr>
            <p:nvPr/>
          </p:nvSpPr>
          <p:spPr bwMode="auto">
            <a:xfrm>
              <a:off x="5450729" y="4313706"/>
              <a:ext cx="59877"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19" name="Line 22">
              <a:extLst>
                <a:ext uri="{FF2B5EF4-FFF2-40B4-BE49-F238E27FC236}">
                  <a16:creationId xmlns:a16="http://schemas.microsoft.com/office/drawing/2014/main" id="{387ED966-57E2-BD10-07CD-9933AD26C3FD}"/>
                </a:ext>
              </a:extLst>
            </p:cNvPr>
            <p:cNvSpPr>
              <a:spLocks noChangeShapeType="1"/>
            </p:cNvSpPr>
            <p:nvPr/>
          </p:nvSpPr>
          <p:spPr bwMode="auto">
            <a:xfrm>
              <a:off x="5364905" y="4359612"/>
              <a:ext cx="61873"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20" name="Line 23">
              <a:extLst>
                <a:ext uri="{FF2B5EF4-FFF2-40B4-BE49-F238E27FC236}">
                  <a16:creationId xmlns:a16="http://schemas.microsoft.com/office/drawing/2014/main" id="{78BEEFFF-B234-6B21-79D8-697E079B14D1}"/>
                </a:ext>
              </a:extLst>
            </p:cNvPr>
            <p:cNvSpPr>
              <a:spLocks noChangeShapeType="1"/>
            </p:cNvSpPr>
            <p:nvPr/>
          </p:nvSpPr>
          <p:spPr bwMode="auto">
            <a:xfrm>
              <a:off x="5285069" y="4401526"/>
              <a:ext cx="57881"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21" name="Line 24">
              <a:extLst>
                <a:ext uri="{FF2B5EF4-FFF2-40B4-BE49-F238E27FC236}">
                  <a16:creationId xmlns:a16="http://schemas.microsoft.com/office/drawing/2014/main" id="{6D72AE75-F003-129D-AED4-0F50BD7B2F69}"/>
                </a:ext>
              </a:extLst>
            </p:cNvPr>
            <p:cNvSpPr>
              <a:spLocks noChangeShapeType="1"/>
            </p:cNvSpPr>
            <p:nvPr/>
          </p:nvSpPr>
          <p:spPr bwMode="auto">
            <a:xfrm>
              <a:off x="5199246" y="4443440"/>
              <a:ext cx="61873"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22" name="Line 25">
              <a:extLst>
                <a:ext uri="{FF2B5EF4-FFF2-40B4-BE49-F238E27FC236}">
                  <a16:creationId xmlns:a16="http://schemas.microsoft.com/office/drawing/2014/main" id="{B5DDA608-361C-1541-4E36-AEECE3EB6053}"/>
                </a:ext>
              </a:extLst>
            </p:cNvPr>
            <p:cNvSpPr>
              <a:spLocks noChangeShapeType="1"/>
            </p:cNvSpPr>
            <p:nvPr/>
          </p:nvSpPr>
          <p:spPr bwMode="auto">
            <a:xfrm>
              <a:off x="5115418" y="4491341"/>
              <a:ext cx="219549"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23" name="Line 26">
              <a:extLst>
                <a:ext uri="{FF2B5EF4-FFF2-40B4-BE49-F238E27FC236}">
                  <a16:creationId xmlns:a16="http://schemas.microsoft.com/office/drawing/2014/main" id="{16181D3E-CCA8-D177-3A11-986D24989694}"/>
                </a:ext>
              </a:extLst>
            </p:cNvPr>
            <p:cNvSpPr>
              <a:spLocks noChangeShapeType="1"/>
            </p:cNvSpPr>
            <p:nvPr/>
          </p:nvSpPr>
          <p:spPr bwMode="auto">
            <a:xfrm>
              <a:off x="5115418" y="4491341"/>
              <a:ext cx="219549"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24" name="Line 27">
              <a:extLst>
                <a:ext uri="{FF2B5EF4-FFF2-40B4-BE49-F238E27FC236}">
                  <a16:creationId xmlns:a16="http://schemas.microsoft.com/office/drawing/2014/main" id="{31672D60-D8C9-55D7-75A6-6FA807C7BE64}"/>
                </a:ext>
              </a:extLst>
            </p:cNvPr>
            <p:cNvSpPr>
              <a:spLocks noChangeShapeType="1"/>
            </p:cNvSpPr>
            <p:nvPr/>
          </p:nvSpPr>
          <p:spPr bwMode="auto">
            <a:xfrm>
              <a:off x="5033586" y="4533255"/>
              <a:ext cx="61873"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25" name="Line 28">
              <a:extLst>
                <a:ext uri="{FF2B5EF4-FFF2-40B4-BE49-F238E27FC236}">
                  <a16:creationId xmlns:a16="http://schemas.microsoft.com/office/drawing/2014/main" id="{BC217184-948C-ED64-EF2D-39D30D3911F9}"/>
                </a:ext>
              </a:extLst>
            </p:cNvPr>
            <p:cNvSpPr>
              <a:spLocks noChangeShapeType="1"/>
            </p:cNvSpPr>
            <p:nvPr/>
          </p:nvSpPr>
          <p:spPr bwMode="auto">
            <a:xfrm>
              <a:off x="4949759" y="4579161"/>
              <a:ext cx="61873"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26" name="Line 29">
              <a:extLst>
                <a:ext uri="{FF2B5EF4-FFF2-40B4-BE49-F238E27FC236}">
                  <a16:creationId xmlns:a16="http://schemas.microsoft.com/office/drawing/2014/main" id="{1579C160-C511-8320-578F-868E7C661F94}"/>
                </a:ext>
              </a:extLst>
            </p:cNvPr>
            <p:cNvSpPr>
              <a:spLocks noChangeShapeType="1"/>
            </p:cNvSpPr>
            <p:nvPr/>
          </p:nvSpPr>
          <p:spPr bwMode="auto">
            <a:xfrm>
              <a:off x="4869923" y="4621074"/>
              <a:ext cx="55885"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27" name="Line 30">
              <a:extLst>
                <a:ext uri="{FF2B5EF4-FFF2-40B4-BE49-F238E27FC236}">
                  <a16:creationId xmlns:a16="http://schemas.microsoft.com/office/drawing/2014/main" id="{DDF30686-976E-4A04-5E1D-50683611EC2D}"/>
                </a:ext>
              </a:extLst>
            </p:cNvPr>
            <p:cNvSpPr>
              <a:spLocks noChangeShapeType="1"/>
            </p:cNvSpPr>
            <p:nvPr/>
          </p:nvSpPr>
          <p:spPr bwMode="auto">
            <a:xfrm>
              <a:off x="4784099" y="4662988"/>
              <a:ext cx="61873"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28" name="Line 31">
              <a:extLst>
                <a:ext uri="{FF2B5EF4-FFF2-40B4-BE49-F238E27FC236}">
                  <a16:creationId xmlns:a16="http://schemas.microsoft.com/office/drawing/2014/main" id="{84C2B0B6-B2A6-BCB9-4A7A-A0A295EAC5EC}"/>
                </a:ext>
              </a:extLst>
            </p:cNvPr>
            <p:cNvSpPr>
              <a:spLocks noChangeShapeType="1"/>
            </p:cNvSpPr>
            <p:nvPr/>
          </p:nvSpPr>
          <p:spPr bwMode="auto">
            <a:xfrm>
              <a:off x="4700272" y="4710890"/>
              <a:ext cx="61873"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29" name="Line 32">
              <a:extLst>
                <a:ext uri="{FF2B5EF4-FFF2-40B4-BE49-F238E27FC236}">
                  <a16:creationId xmlns:a16="http://schemas.microsoft.com/office/drawing/2014/main" id="{5355E1BC-794D-A38C-747D-22BA6C045A9D}"/>
                </a:ext>
              </a:extLst>
            </p:cNvPr>
            <p:cNvSpPr>
              <a:spLocks noChangeShapeType="1"/>
            </p:cNvSpPr>
            <p:nvPr/>
          </p:nvSpPr>
          <p:spPr bwMode="auto">
            <a:xfrm>
              <a:off x="4618440" y="4752804"/>
              <a:ext cx="215557"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30" name="Line 33">
              <a:extLst>
                <a:ext uri="{FF2B5EF4-FFF2-40B4-BE49-F238E27FC236}">
                  <a16:creationId xmlns:a16="http://schemas.microsoft.com/office/drawing/2014/main" id="{6C1813D2-8E38-D3FC-E6A1-59267160C81C}"/>
                </a:ext>
              </a:extLst>
            </p:cNvPr>
            <p:cNvSpPr>
              <a:spLocks noChangeShapeType="1"/>
            </p:cNvSpPr>
            <p:nvPr/>
          </p:nvSpPr>
          <p:spPr bwMode="auto">
            <a:xfrm>
              <a:off x="4618440" y="4752804"/>
              <a:ext cx="215557"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31" name="Line 34">
              <a:extLst>
                <a:ext uri="{FF2B5EF4-FFF2-40B4-BE49-F238E27FC236}">
                  <a16:creationId xmlns:a16="http://schemas.microsoft.com/office/drawing/2014/main" id="{51318589-C398-8833-2CF4-57E0782204C1}"/>
                </a:ext>
              </a:extLst>
            </p:cNvPr>
            <p:cNvSpPr>
              <a:spLocks noChangeShapeType="1"/>
            </p:cNvSpPr>
            <p:nvPr/>
          </p:nvSpPr>
          <p:spPr bwMode="auto">
            <a:xfrm>
              <a:off x="4534612" y="4798709"/>
              <a:ext cx="61873"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32" name="Line 35">
              <a:extLst>
                <a:ext uri="{FF2B5EF4-FFF2-40B4-BE49-F238E27FC236}">
                  <a16:creationId xmlns:a16="http://schemas.microsoft.com/office/drawing/2014/main" id="{EF372583-B921-9E34-9B3D-1EB6A90A2BA0}"/>
                </a:ext>
              </a:extLst>
            </p:cNvPr>
            <p:cNvSpPr>
              <a:spLocks noChangeShapeType="1"/>
            </p:cNvSpPr>
            <p:nvPr/>
          </p:nvSpPr>
          <p:spPr bwMode="auto">
            <a:xfrm>
              <a:off x="4450785" y="4840623"/>
              <a:ext cx="59877"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33" name="Line 36">
              <a:extLst>
                <a:ext uri="{FF2B5EF4-FFF2-40B4-BE49-F238E27FC236}">
                  <a16:creationId xmlns:a16="http://schemas.microsoft.com/office/drawing/2014/main" id="{B501F70D-9494-1841-EAC8-E9541E4D09E3}"/>
                </a:ext>
              </a:extLst>
            </p:cNvPr>
            <p:cNvSpPr>
              <a:spLocks noChangeShapeType="1"/>
            </p:cNvSpPr>
            <p:nvPr/>
          </p:nvSpPr>
          <p:spPr bwMode="auto">
            <a:xfrm>
              <a:off x="4368953" y="4882537"/>
              <a:ext cx="57881"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34" name="Line 37">
              <a:extLst>
                <a:ext uri="{FF2B5EF4-FFF2-40B4-BE49-F238E27FC236}">
                  <a16:creationId xmlns:a16="http://schemas.microsoft.com/office/drawing/2014/main" id="{1A4EFCEA-3AAB-C0FF-9FDC-FEE5D047C24A}"/>
                </a:ext>
              </a:extLst>
            </p:cNvPr>
            <p:cNvSpPr>
              <a:spLocks noChangeShapeType="1"/>
            </p:cNvSpPr>
            <p:nvPr/>
          </p:nvSpPr>
          <p:spPr bwMode="auto">
            <a:xfrm>
              <a:off x="4285125" y="4928443"/>
              <a:ext cx="59877"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35" name="Line 38">
              <a:extLst>
                <a:ext uri="{FF2B5EF4-FFF2-40B4-BE49-F238E27FC236}">
                  <a16:creationId xmlns:a16="http://schemas.microsoft.com/office/drawing/2014/main" id="{901CE821-59C7-4E26-C0D4-A9302FEBE7D2}"/>
                </a:ext>
              </a:extLst>
            </p:cNvPr>
            <p:cNvSpPr>
              <a:spLocks noChangeShapeType="1"/>
            </p:cNvSpPr>
            <p:nvPr/>
          </p:nvSpPr>
          <p:spPr bwMode="auto">
            <a:xfrm>
              <a:off x="4199302" y="4972352"/>
              <a:ext cx="61873"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36" name="Line 39">
              <a:extLst>
                <a:ext uri="{FF2B5EF4-FFF2-40B4-BE49-F238E27FC236}">
                  <a16:creationId xmlns:a16="http://schemas.microsoft.com/office/drawing/2014/main" id="{12C829C7-D9BE-AA0A-A798-189F044D173B}"/>
                </a:ext>
              </a:extLst>
            </p:cNvPr>
            <p:cNvSpPr>
              <a:spLocks noChangeShapeType="1"/>
            </p:cNvSpPr>
            <p:nvPr/>
          </p:nvSpPr>
          <p:spPr bwMode="auto">
            <a:xfrm>
              <a:off x="4119466" y="5018258"/>
              <a:ext cx="215557"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37" name="Line 40">
              <a:extLst>
                <a:ext uri="{FF2B5EF4-FFF2-40B4-BE49-F238E27FC236}">
                  <a16:creationId xmlns:a16="http://schemas.microsoft.com/office/drawing/2014/main" id="{AC2D38DF-BB28-D856-4F39-A770E5A42BCB}"/>
                </a:ext>
              </a:extLst>
            </p:cNvPr>
            <p:cNvSpPr>
              <a:spLocks noChangeShapeType="1"/>
            </p:cNvSpPr>
            <p:nvPr/>
          </p:nvSpPr>
          <p:spPr bwMode="auto">
            <a:xfrm>
              <a:off x="4119466" y="5018258"/>
              <a:ext cx="215557"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38" name="Line 41">
              <a:extLst>
                <a:ext uri="{FF2B5EF4-FFF2-40B4-BE49-F238E27FC236}">
                  <a16:creationId xmlns:a16="http://schemas.microsoft.com/office/drawing/2014/main" id="{90729ABA-28F3-ED64-2717-B913635C61AF}"/>
                </a:ext>
              </a:extLst>
            </p:cNvPr>
            <p:cNvSpPr>
              <a:spLocks noChangeShapeType="1"/>
            </p:cNvSpPr>
            <p:nvPr/>
          </p:nvSpPr>
          <p:spPr bwMode="auto">
            <a:xfrm>
              <a:off x="4033642" y="5060172"/>
              <a:ext cx="61873"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39" name="Line 42">
              <a:extLst>
                <a:ext uri="{FF2B5EF4-FFF2-40B4-BE49-F238E27FC236}">
                  <a16:creationId xmlns:a16="http://schemas.microsoft.com/office/drawing/2014/main" id="{187F3FC4-1002-AC42-DED3-0E26CCAB78A3}"/>
                </a:ext>
              </a:extLst>
            </p:cNvPr>
            <p:cNvSpPr>
              <a:spLocks noChangeShapeType="1"/>
            </p:cNvSpPr>
            <p:nvPr/>
          </p:nvSpPr>
          <p:spPr bwMode="auto">
            <a:xfrm>
              <a:off x="3953806" y="5102086"/>
              <a:ext cx="57881"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40" name="Line 43">
              <a:extLst>
                <a:ext uri="{FF2B5EF4-FFF2-40B4-BE49-F238E27FC236}">
                  <a16:creationId xmlns:a16="http://schemas.microsoft.com/office/drawing/2014/main" id="{62A884B7-3E4D-22F8-82BE-0043679D5A7A}"/>
                </a:ext>
              </a:extLst>
            </p:cNvPr>
            <p:cNvSpPr>
              <a:spLocks noChangeShapeType="1"/>
            </p:cNvSpPr>
            <p:nvPr/>
          </p:nvSpPr>
          <p:spPr bwMode="auto">
            <a:xfrm>
              <a:off x="3869979" y="5147991"/>
              <a:ext cx="59877"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41" name="Line 44">
              <a:extLst>
                <a:ext uri="{FF2B5EF4-FFF2-40B4-BE49-F238E27FC236}">
                  <a16:creationId xmlns:a16="http://schemas.microsoft.com/office/drawing/2014/main" id="{DE935E9D-D927-822D-73DD-06CB914F920D}"/>
                </a:ext>
              </a:extLst>
            </p:cNvPr>
            <p:cNvSpPr>
              <a:spLocks noChangeShapeType="1"/>
            </p:cNvSpPr>
            <p:nvPr/>
          </p:nvSpPr>
          <p:spPr bwMode="auto">
            <a:xfrm>
              <a:off x="3784155" y="5191901"/>
              <a:ext cx="61873"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42" name="Line 45">
              <a:extLst>
                <a:ext uri="{FF2B5EF4-FFF2-40B4-BE49-F238E27FC236}">
                  <a16:creationId xmlns:a16="http://schemas.microsoft.com/office/drawing/2014/main" id="{4226F737-636B-C790-D548-398A4F06F605}"/>
                </a:ext>
              </a:extLst>
            </p:cNvPr>
            <p:cNvSpPr>
              <a:spLocks noChangeShapeType="1"/>
            </p:cNvSpPr>
            <p:nvPr/>
          </p:nvSpPr>
          <p:spPr bwMode="auto">
            <a:xfrm>
              <a:off x="3704319" y="5237807"/>
              <a:ext cx="57881"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43" name="Line 46">
              <a:extLst>
                <a:ext uri="{FF2B5EF4-FFF2-40B4-BE49-F238E27FC236}">
                  <a16:creationId xmlns:a16="http://schemas.microsoft.com/office/drawing/2014/main" id="{08618E1E-E8B5-8D4C-199D-823E676FD4A8}"/>
                </a:ext>
              </a:extLst>
            </p:cNvPr>
            <p:cNvSpPr>
              <a:spLocks noChangeShapeType="1"/>
            </p:cNvSpPr>
            <p:nvPr/>
          </p:nvSpPr>
          <p:spPr bwMode="auto">
            <a:xfrm>
              <a:off x="3618496" y="5279720"/>
              <a:ext cx="215557"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44" name="Line 47">
              <a:extLst>
                <a:ext uri="{FF2B5EF4-FFF2-40B4-BE49-F238E27FC236}">
                  <a16:creationId xmlns:a16="http://schemas.microsoft.com/office/drawing/2014/main" id="{284EAD33-424B-F851-7FBB-2564ADD83E6E}"/>
                </a:ext>
              </a:extLst>
            </p:cNvPr>
            <p:cNvSpPr>
              <a:spLocks noChangeShapeType="1"/>
            </p:cNvSpPr>
            <p:nvPr/>
          </p:nvSpPr>
          <p:spPr bwMode="auto">
            <a:xfrm>
              <a:off x="3618496" y="5279720"/>
              <a:ext cx="215557"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45" name="Line 48">
              <a:extLst>
                <a:ext uri="{FF2B5EF4-FFF2-40B4-BE49-F238E27FC236}">
                  <a16:creationId xmlns:a16="http://schemas.microsoft.com/office/drawing/2014/main" id="{812463FB-21E6-A6E3-2674-AEE24270F979}"/>
                </a:ext>
              </a:extLst>
            </p:cNvPr>
            <p:cNvSpPr>
              <a:spLocks noChangeShapeType="1"/>
            </p:cNvSpPr>
            <p:nvPr/>
          </p:nvSpPr>
          <p:spPr bwMode="auto">
            <a:xfrm>
              <a:off x="3534668" y="5321634"/>
              <a:ext cx="61873"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46" name="Line 49">
              <a:extLst>
                <a:ext uri="{FF2B5EF4-FFF2-40B4-BE49-F238E27FC236}">
                  <a16:creationId xmlns:a16="http://schemas.microsoft.com/office/drawing/2014/main" id="{9786F873-64AE-13AF-49AD-300EC639DBD0}"/>
                </a:ext>
              </a:extLst>
            </p:cNvPr>
            <p:cNvSpPr>
              <a:spLocks noChangeShapeType="1"/>
            </p:cNvSpPr>
            <p:nvPr/>
          </p:nvSpPr>
          <p:spPr bwMode="auto">
            <a:xfrm>
              <a:off x="3452836" y="5367540"/>
              <a:ext cx="57881"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47" name="Line 50">
              <a:extLst>
                <a:ext uri="{FF2B5EF4-FFF2-40B4-BE49-F238E27FC236}">
                  <a16:creationId xmlns:a16="http://schemas.microsoft.com/office/drawing/2014/main" id="{111DCCD0-7B5F-AAE9-D295-729EB824619F}"/>
                </a:ext>
              </a:extLst>
            </p:cNvPr>
            <p:cNvSpPr>
              <a:spLocks noChangeShapeType="1"/>
            </p:cNvSpPr>
            <p:nvPr/>
          </p:nvSpPr>
          <p:spPr bwMode="auto">
            <a:xfrm>
              <a:off x="3369009" y="5411450"/>
              <a:ext cx="61873"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48" name="Line 51">
              <a:extLst>
                <a:ext uri="{FF2B5EF4-FFF2-40B4-BE49-F238E27FC236}">
                  <a16:creationId xmlns:a16="http://schemas.microsoft.com/office/drawing/2014/main" id="{DDAC9DAA-F6A6-FBC8-0111-6810580F0FD8}"/>
                </a:ext>
              </a:extLst>
            </p:cNvPr>
            <p:cNvSpPr>
              <a:spLocks noChangeShapeType="1"/>
            </p:cNvSpPr>
            <p:nvPr/>
          </p:nvSpPr>
          <p:spPr bwMode="auto">
            <a:xfrm>
              <a:off x="3285181" y="5457355"/>
              <a:ext cx="61873"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49" name="Line 52">
              <a:extLst>
                <a:ext uri="{FF2B5EF4-FFF2-40B4-BE49-F238E27FC236}">
                  <a16:creationId xmlns:a16="http://schemas.microsoft.com/office/drawing/2014/main" id="{6D243583-622F-9E1B-EDF5-5905B9437419}"/>
                </a:ext>
              </a:extLst>
            </p:cNvPr>
            <p:cNvSpPr>
              <a:spLocks noChangeShapeType="1"/>
            </p:cNvSpPr>
            <p:nvPr/>
          </p:nvSpPr>
          <p:spPr bwMode="auto">
            <a:xfrm>
              <a:off x="3203349" y="5499269"/>
              <a:ext cx="61873"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50" name="Line 53">
              <a:extLst>
                <a:ext uri="{FF2B5EF4-FFF2-40B4-BE49-F238E27FC236}">
                  <a16:creationId xmlns:a16="http://schemas.microsoft.com/office/drawing/2014/main" id="{E38D8F02-67D0-8BA1-4C9C-C11B2D1A7985}"/>
                </a:ext>
              </a:extLst>
            </p:cNvPr>
            <p:cNvSpPr>
              <a:spLocks noChangeShapeType="1"/>
            </p:cNvSpPr>
            <p:nvPr/>
          </p:nvSpPr>
          <p:spPr bwMode="auto">
            <a:xfrm>
              <a:off x="3119522" y="5541183"/>
              <a:ext cx="215557"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51" name="Line 54">
              <a:extLst>
                <a:ext uri="{FF2B5EF4-FFF2-40B4-BE49-F238E27FC236}">
                  <a16:creationId xmlns:a16="http://schemas.microsoft.com/office/drawing/2014/main" id="{914DFF31-CA90-03AA-2EAD-30EAD87F393D}"/>
                </a:ext>
              </a:extLst>
            </p:cNvPr>
            <p:cNvSpPr>
              <a:spLocks noChangeShapeType="1"/>
            </p:cNvSpPr>
            <p:nvPr/>
          </p:nvSpPr>
          <p:spPr bwMode="auto">
            <a:xfrm>
              <a:off x="3119522" y="5541183"/>
              <a:ext cx="215557"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52" name="Line 55">
              <a:extLst>
                <a:ext uri="{FF2B5EF4-FFF2-40B4-BE49-F238E27FC236}">
                  <a16:creationId xmlns:a16="http://schemas.microsoft.com/office/drawing/2014/main" id="{8D5328EC-7B3E-84A9-FDB4-A4D7A947CF9E}"/>
                </a:ext>
              </a:extLst>
            </p:cNvPr>
            <p:cNvSpPr>
              <a:spLocks noChangeShapeType="1"/>
            </p:cNvSpPr>
            <p:nvPr/>
          </p:nvSpPr>
          <p:spPr bwMode="auto">
            <a:xfrm>
              <a:off x="3037690" y="5587088"/>
              <a:ext cx="57881"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53" name="Line 56">
              <a:extLst>
                <a:ext uri="{FF2B5EF4-FFF2-40B4-BE49-F238E27FC236}">
                  <a16:creationId xmlns:a16="http://schemas.microsoft.com/office/drawing/2014/main" id="{82EA3D5A-DC96-6FB8-6190-6C258F6EF311}"/>
                </a:ext>
              </a:extLst>
            </p:cNvPr>
            <p:cNvSpPr>
              <a:spLocks noChangeShapeType="1"/>
            </p:cNvSpPr>
            <p:nvPr/>
          </p:nvSpPr>
          <p:spPr bwMode="auto">
            <a:xfrm>
              <a:off x="2953862" y="5630998"/>
              <a:ext cx="61873"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54" name="Line 57">
              <a:extLst>
                <a:ext uri="{FF2B5EF4-FFF2-40B4-BE49-F238E27FC236}">
                  <a16:creationId xmlns:a16="http://schemas.microsoft.com/office/drawing/2014/main" id="{DF30E41A-D872-5B52-223D-882FD65FA743}"/>
                </a:ext>
              </a:extLst>
            </p:cNvPr>
            <p:cNvSpPr>
              <a:spLocks noChangeShapeType="1"/>
            </p:cNvSpPr>
            <p:nvPr/>
          </p:nvSpPr>
          <p:spPr bwMode="auto">
            <a:xfrm>
              <a:off x="2870034" y="5676904"/>
              <a:ext cx="59877"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55" name="Line 58">
              <a:extLst>
                <a:ext uri="{FF2B5EF4-FFF2-40B4-BE49-F238E27FC236}">
                  <a16:creationId xmlns:a16="http://schemas.microsoft.com/office/drawing/2014/main" id="{64180DA9-CC6C-0731-03BD-93B6F76DED63}"/>
                </a:ext>
              </a:extLst>
            </p:cNvPr>
            <p:cNvSpPr>
              <a:spLocks noChangeShapeType="1"/>
            </p:cNvSpPr>
            <p:nvPr/>
          </p:nvSpPr>
          <p:spPr bwMode="auto">
            <a:xfrm>
              <a:off x="2788203" y="5718818"/>
              <a:ext cx="57881"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56" name="Line 59">
              <a:extLst>
                <a:ext uri="{FF2B5EF4-FFF2-40B4-BE49-F238E27FC236}">
                  <a16:creationId xmlns:a16="http://schemas.microsoft.com/office/drawing/2014/main" id="{2E249DBE-A525-54A2-1DFD-F9918746F3AC}"/>
                </a:ext>
              </a:extLst>
            </p:cNvPr>
            <p:cNvSpPr>
              <a:spLocks noChangeShapeType="1"/>
            </p:cNvSpPr>
            <p:nvPr/>
          </p:nvSpPr>
          <p:spPr bwMode="auto">
            <a:xfrm>
              <a:off x="2704375" y="5760731"/>
              <a:ext cx="61873"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57" name="Line 60">
              <a:extLst>
                <a:ext uri="{FF2B5EF4-FFF2-40B4-BE49-F238E27FC236}">
                  <a16:creationId xmlns:a16="http://schemas.microsoft.com/office/drawing/2014/main" id="{962DBB87-9C25-8852-B29A-3A7DB3636386}"/>
                </a:ext>
              </a:extLst>
            </p:cNvPr>
            <p:cNvSpPr>
              <a:spLocks noChangeShapeType="1"/>
            </p:cNvSpPr>
            <p:nvPr/>
          </p:nvSpPr>
          <p:spPr bwMode="auto">
            <a:xfrm>
              <a:off x="2618551" y="5806637"/>
              <a:ext cx="219549" cy="0"/>
            </a:xfrm>
            <a:prstGeom prst="line">
              <a:avLst/>
            </a:prstGeom>
            <a:noFill/>
            <a:ln w="3175" cap="flat">
              <a:solidFill>
                <a:schemeClr val="tx1">
                  <a:lumMod val="40000"/>
                  <a:lumOff val="6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grpSp>
      <p:sp>
        <p:nvSpPr>
          <p:cNvPr id="158" name="Freeform 177">
            <a:extLst>
              <a:ext uri="{FF2B5EF4-FFF2-40B4-BE49-F238E27FC236}">
                <a16:creationId xmlns:a16="http://schemas.microsoft.com/office/drawing/2014/main" id="{184D6451-8D26-53E1-B423-9F0BD7810AF0}"/>
              </a:ext>
            </a:extLst>
          </p:cNvPr>
          <p:cNvSpPr>
            <a:spLocks/>
          </p:cNvSpPr>
          <p:nvPr/>
        </p:nvSpPr>
        <p:spPr bwMode="auto">
          <a:xfrm>
            <a:off x="1629281" y="5032124"/>
            <a:ext cx="330629" cy="242595"/>
          </a:xfrm>
          <a:custGeom>
            <a:avLst/>
            <a:gdLst>
              <a:gd name="T0" fmla="*/ 84 w 87"/>
              <a:gd name="T1" fmla="*/ 0 h 92"/>
              <a:gd name="T2" fmla="*/ 0 w 87"/>
              <a:gd name="T3" fmla="*/ 0 h 92"/>
              <a:gd name="T4" fmla="*/ 0 w 87"/>
              <a:gd name="T5" fmla="*/ 92 h 92"/>
              <a:gd name="T6" fmla="*/ 84 w 87"/>
              <a:gd name="T7" fmla="*/ 92 h 92"/>
              <a:gd name="T8" fmla="*/ 87 w 87"/>
              <a:gd name="T9" fmla="*/ 89 h 92"/>
              <a:gd name="T10" fmla="*/ 87 w 87"/>
              <a:gd name="T11" fmla="*/ 3 h 92"/>
              <a:gd name="T12" fmla="*/ 84 w 87"/>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87" h="92">
                <a:moveTo>
                  <a:pt x="84" y="0"/>
                </a:moveTo>
                <a:cubicBezTo>
                  <a:pt x="0" y="0"/>
                  <a:pt x="0" y="0"/>
                  <a:pt x="0" y="0"/>
                </a:cubicBezTo>
                <a:cubicBezTo>
                  <a:pt x="0" y="92"/>
                  <a:pt x="0" y="92"/>
                  <a:pt x="0" y="92"/>
                </a:cubicBezTo>
                <a:cubicBezTo>
                  <a:pt x="84" y="92"/>
                  <a:pt x="84" y="92"/>
                  <a:pt x="84" y="92"/>
                </a:cubicBezTo>
                <a:cubicBezTo>
                  <a:pt x="86" y="92"/>
                  <a:pt x="87" y="91"/>
                  <a:pt x="87" y="89"/>
                </a:cubicBezTo>
                <a:cubicBezTo>
                  <a:pt x="87" y="3"/>
                  <a:pt x="87" y="3"/>
                  <a:pt x="87" y="3"/>
                </a:cubicBezTo>
                <a:cubicBezTo>
                  <a:pt x="87" y="1"/>
                  <a:pt x="86" y="0"/>
                  <a:pt x="84" y="0"/>
                </a:cubicBezTo>
              </a:path>
            </a:pathLst>
          </a:custGeom>
          <a:solidFill>
            <a:schemeClr val="bg1">
              <a:lumMod val="75000"/>
            </a:schemeClr>
          </a:solidFill>
          <a:ln>
            <a:noFill/>
          </a:ln>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59" name="Freeform 184">
            <a:extLst>
              <a:ext uri="{FF2B5EF4-FFF2-40B4-BE49-F238E27FC236}">
                <a16:creationId xmlns:a16="http://schemas.microsoft.com/office/drawing/2014/main" id="{FBEC9399-FAEA-3D87-EB25-888F752F127A}"/>
              </a:ext>
            </a:extLst>
          </p:cNvPr>
          <p:cNvSpPr>
            <a:spLocks/>
          </p:cNvSpPr>
          <p:nvPr/>
        </p:nvSpPr>
        <p:spPr bwMode="auto">
          <a:xfrm>
            <a:off x="2385123" y="2986608"/>
            <a:ext cx="518676" cy="1309040"/>
          </a:xfrm>
          <a:custGeom>
            <a:avLst/>
            <a:gdLst>
              <a:gd name="T0" fmla="*/ 462 w 462"/>
              <a:gd name="T1" fmla="*/ 180 h 1166"/>
              <a:gd name="T2" fmla="*/ 325 w 462"/>
              <a:gd name="T3" fmla="*/ 0 h 1166"/>
              <a:gd name="T4" fmla="*/ 112 w 462"/>
              <a:gd name="T5" fmla="*/ 180 h 1166"/>
              <a:gd name="T6" fmla="*/ 202 w 462"/>
              <a:gd name="T7" fmla="*/ 180 h 1166"/>
              <a:gd name="T8" fmla="*/ 0 w 462"/>
              <a:gd name="T9" fmla="*/ 1166 h 1166"/>
              <a:gd name="T10" fmla="*/ 167 w 462"/>
              <a:gd name="T11" fmla="*/ 1166 h 1166"/>
              <a:gd name="T12" fmla="*/ 370 w 462"/>
              <a:gd name="T13" fmla="*/ 180 h 1166"/>
              <a:gd name="T14" fmla="*/ 462 w 462"/>
              <a:gd name="T15" fmla="*/ 180 h 1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2" h="1166">
                <a:moveTo>
                  <a:pt x="462" y="180"/>
                </a:moveTo>
                <a:lnTo>
                  <a:pt x="325" y="0"/>
                </a:lnTo>
                <a:lnTo>
                  <a:pt x="112" y="180"/>
                </a:lnTo>
                <a:lnTo>
                  <a:pt x="202" y="180"/>
                </a:lnTo>
                <a:lnTo>
                  <a:pt x="0" y="1166"/>
                </a:lnTo>
                <a:lnTo>
                  <a:pt x="167" y="1166"/>
                </a:lnTo>
                <a:lnTo>
                  <a:pt x="370" y="180"/>
                </a:lnTo>
                <a:lnTo>
                  <a:pt x="462" y="180"/>
                </a:lnTo>
                <a:close/>
              </a:path>
            </a:pathLst>
          </a:custGeom>
          <a:solidFill>
            <a:schemeClr val="accent2">
              <a:lumMod val="60000"/>
              <a:lumOff val="40000"/>
            </a:schemeClr>
          </a:solidFill>
          <a:ln>
            <a:noFill/>
          </a:ln>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60" name="Freeform 185">
            <a:extLst>
              <a:ext uri="{FF2B5EF4-FFF2-40B4-BE49-F238E27FC236}">
                <a16:creationId xmlns:a16="http://schemas.microsoft.com/office/drawing/2014/main" id="{1E71ABE8-68A4-558A-79D2-A09A3FFA00A0}"/>
              </a:ext>
            </a:extLst>
          </p:cNvPr>
          <p:cNvSpPr>
            <a:spLocks/>
          </p:cNvSpPr>
          <p:nvPr/>
        </p:nvSpPr>
        <p:spPr bwMode="auto">
          <a:xfrm>
            <a:off x="2129153" y="3615307"/>
            <a:ext cx="290773" cy="762297"/>
          </a:xfrm>
          <a:custGeom>
            <a:avLst/>
            <a:gdLst>
              <a:gd name="T0" fmla="*/ 89 w 259"/>
              <a:gd name="T1" fmla="*/ 679 h 679"/>
              <a:gd name="T2" fmla="*/ 259 w 259"/>
              <a:gd name="T3" fmla="*/ 679 h 679"/>
              <a:gd name="T4" fmla="*/ 170 w 259"/>
              <a:gd name="T5" fmla="*/ 0 h 679"/>
              <a:gd name="T6" fmla="*/ 0 w 259"/>
              <a:gd name="T7" fmla="*/ 0 h 679"/>
              <a:gd name="T8" fmla="*/ 89 w 259"/>
              <a:gd name="T9" fmla="*/ 679 h 679"/>
            </a:gdLst>
            <a:ahLst/>
            <a:cxnLst>
              <a:cxn ang="0">
                <a:pos x="T0" y="T1"/>
              </a:cxn>
              <a:cxn ang="0">
                <a:pos x="T2" y="T3"/>
              </a:cxn>
              <a:cxn ang="0">
                <a:pos x="T4" y="T5"/>
              </a:cxn>
              <a:cxn ang="0">
                <a:pos x="T6" y="T7"/>
              </a:cxn>
              <a:cxn ang="0">
                <a:pos x="T8" y="T9"/>
              </a:cxn>
            </a:cxnLst>
            <a:rect l="0" t="0" r="r" b="b"/>
            <a:pathLst>
              <a:path w="259" h="679">
                <a:moveTo>
                  <a:pt x="89" y="679"/>
                </a:moveTo>
                <a:lnTo>
                  <a:pt x="259" y="679"/>
                </a:lnTo>
                <a:lnTo>
                  <a:pt x="170" y="0"/>
                </a:lnTo>
                <a:lnTo>
                  <a:pt x="0" y="0"/>
                </a:lnTo>
                <a:lnTo>
                  <a:pt x="89" y="679"/>
                </a:lnTo>
                <a:close/>
              </a:path>
            </a:pathLst>
          </a:custGeom>
          <a:solidFill>
            <a:schemeClr val="bg1">
              <a:lumMod val="75000"/>
            </a:schemeClr>
          </a:solidFill>
          <a:ln>
            <a:noFill/>
          </a:ln>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61" name="Freeform 187">
            <a:extLst>
              <a:ext uri="{FF2B5EF4-FFF2-40B4-BE49-F238E27FC236}">
                <a16:creationId xmlns:a16="http://schemas.microsoft.com/office/drawing/2014/main" id="{712A0B39-B3C3-9106-5943-8BBE3C4E6FED}"/>
              </a:ext>
            </a:extLst>
          </p:cNvPr>
          <p:cNvSpPr>
            <a:spLocks/>
          </p:cNvSpPr>
          <p:nvPr/>
        </p:nvSpPr>
        <p:spPr bwMode="auto">
          <a:xfrm>
            <a:off x="1787860" y="3687158"/>
            <a:ext cx="382833" cy="920594"/>
          </a:xfrm>
          <a:custGeom>
            <a:avLst/>
            <a:gdLst>
              <a:gd name="T0" fmla="*/ 171 w 341"/>
              <a:gd name="T1" fmla="*/ 0 h 820"/>
              <a:gd name="T2" fmla="*/ 341 w 341"/>
              <a:gd name="T3" fmla="*/ 0 h 820"/>
              <a:gd name="T4" fmla="*/ 168 w 341"/>
              <a:gd name="T5" fmla="*/ 820 h 820"/>
              <a:gd name="T6" fmla="*/ 0 w 341"/>
              <a:gd name="T7" fmla="*/ 820 h 820"/>
              <a:gd name="T8" fmla="*/ 171 w 341"/>
              <a:gd name="T9" fmla="*/ 0 h 820"/>
            </a:gdLst>
            <a:ahLst/>
            <a:cxnLst>
              <a:cxn ang="0">
                <a:pos x="T0" y="T1"/>
              </a:cxn>
              <a:cxn ang="0">
                <a:pos x="T2" y="T3"/>
              </a:cxn>
              <a:cxn ang="0">
                <a:pos x="T4" y="T5"/>
              </a:cxn>
              <a:cxn ang="0">
                <a:pos x="T6" y="T7"/>
              </a:cxn>
              <a:cxn ang="0">
                <a:pos x="T8" y="T9"/>
              </a:cxn>
            </a:cxnLst>
            <a:rect l="0" t="0" r="r" b="b"/>
            <a:pathLst>
              <a:path w="341" h="820">
                <a:moveTo>
                  <a:pt x="171" y="0"/>
                </a:moveTo>
                <a:lnTo>
                  <a:pt x="341" y="0"/>
                </a:lnTo>
                <a:lnTo>
                  <a:pt x="168" y="820"/>
                </a:lnTo>
                <a:lnTo>
                  <a:pt x="0" y="820"/>
                </a:lnTo>
                <a:lnTo>
                  <a:pt x="171" y="0"/>
                </a:lnTo>
                <a:close/>
              </a:path>
            </a:pathLst>
          </a:custGeom>
          <a:solidFill>
            <a:schemeClr val="accent1">
              <a:lumMod val="60000"/>
              <a:lumOff val="40000"/>
            </a:schemeClr>
          </a:solidFill>
          <a:ln>
            <a:noFill/>
          </a:ln>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62" name="Freeform 189">
            <a:extLst>
              <a:ext uri="{FF2B5EF4-FFF2-40B4-BE49-F238E27FC236}">
                <a16:creationId xmlns:a16="http://schemas.microsoft.com/office/drawing/2014/main" id="{61C2D88A-9142-FC2F-7FFA-EC7DFB7E1DC1}"/>
              </a:ext>
            </a:extLst>
          </p:cNvPr>
          <p:cNvSpPr>
            <a:spLocks/>
          </p:cNvSpPr>
          <p:nvPr/>
        </p:nvSpPr>
        <p:spPr bwMode="auto">
          <a:xfrm>
            <a:off x="1540871" y="3925165"/>
            <a:ext cx="279546" cy="762297"/>
          </a:xfrm>
          <a:custGeom>
            <a:avLst/>
            <a:gdLst>
              <a:gd name="T0" fmla="*/ 81 w 249"/>
              <a:gd name="T1" fmla="*/ 679 h 679"/>
              <a:gd name="T2" fmla="*/ 249 w 249"/>
              <a:gd name="T3" fmla="*/ 679 h 679"/>
              <a:gd name="T4" fmla="*/ 168 w 249"/>
              <a:gd name="T5" fmla="*/ 0 h 679"/>
              <a:gd name="T6" fmla="*/ 0 w 249"/>
              <a:gd name="T7" fmla="*/ 0 h 679"/>
              <a:gd name="T8" fmla="*/ 81 w 249"/>
              <a:gd name="T9" fmla="*/ 679 h 679"/>
            </a:gdLst>
            <a:ahLst/>
            <a:cxnLst>
              <a:cxn ang="0">
                <a:pos x="T0" y="T1"/>
              </a:cxn>
              <a:cxn ang="0">
                <a:pos x="T2" y="T3"/>
              </a:cxn>
              <a:cxn ang="0">
                <a:pos x="T4" y="T5"/>
              </a:cxn>
              <a:cxn ang="0">
                <a:pos x="T6" y="T7"/>
              </a:cxn>
              <a:cxn ang="0">
                <a:pos x="T8" y="T9"/>
              </a:cxn>
            </a:cxnLst>
            <a:rect l="0" t="0" r="r" b="b"/>
            <a:pathLst>
              <a:path w="249" h="679">
                <a:moveTo>
                  <a:pt x="81" y="679"/>
                </a:moveTo>
                <a:lnTo>
                  <a:pt x="249" y="679"/>
                </a:lnTo>
                <a:lnTo>
                  <a:pt x="168" y="0"/>
                </a:lnTo>
                <a:lnTo>
                  <a:pt x="0" y="0"/>
                </a:lnTo>
                <a:lnTo>
                  <a:pt x="81" y="679"/>
                </a:lnTo>
                <a:close/>
              </a:path>
            </a:pathLst>
          </a:custGeom>
          <a:solidFill>
            <a:schemeClr val="bg1">
              <a:lumMod val="75000"/>
            </a:schemeClr>
          </a:solidFill>
          <a:ln>
            <a:noFill/>
          </a:ln>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63" name="Freeform 196">
            <a:extLst>
              <a:ext uri="{FF2B5EF4-FFF2-40B4-BE49-F238E27FC236}">
                <a16:creationId xmlns:a16="http://schemas.microsoft.com/office/drawing/2014/main" id="{E180F6CF-7AED-5386-780C-0928401683F0}"/>
              </a:ext>
            </a:extLst>
          </p:cNvPr>
          <p:cNvSpPr>
            <a:spLocks/>
          </p:cNvSpPr>
          <p:nvPr/>
        </p:nvSpPr>
        <p:spPr bwMode="auto">
          <a:xfrm>
            <a:off x="1192842" y="3998139"/>
            <a:ext cx="378342" cy="918348"/>
          </a:xfrm>
          <a:custGeom>
            <a:avLst/>
            <a:gdLst>
              <a:gd name="T0" fmla="*/ 170 w 337"/>
              <a:gd name="T1" fmla="*/ 0 h 818"/>
              <a:gd name="T2" fmla="*/ 337 w 337"/>
              <a:gd name="T3" fmla="*/ 0 h 818"/>
              <a:gd name="T4" fmla="*/ 168 w 337"/>
              <a:gd name="T5" fmla="*/ 818 h 818"/>
              <a:gd name="T6" fmla="*/ 0 w 337"/>
              <a:gd name="T7" fmla="*/ 818 h 818"/>
              <a:gd name="T8" fmla="*/ 170 w 337"/>
              <a:gd name="T9" fmla="*/ 0 h 818"/>
            </a:gdLst>
            <a:ahLst/>
            <a:cxnLst>
              <a:cxn ang="0">
                <a:pos x="T0" y="T1"/>
              </a:cxn>
              <a:cxn ang="0">
                <a:pos x="T2" y="T3"/>
              </a:cxn>
              <a:cxn ang="0">
                <a:pos x="T4" y="T5"/>
              </a:cxn>
              <a:cxn ang="0">
                <a:pos x="T6" y="T7"/>
              </a:cxn>
              <a:cxn ang="0">
                <a:pos x="T8" y="T9"/>
              </a:cxn>
            </a:cxnLst>
            <a:rect l="0" t="0" r="r" b="b"/>
            <a:pathLst>
              <a:path w="337" h="818">
                <a:moveTo>
                  <a:pt x="170" y="0"/>
                </a:moveTo>
                <a:lnTo>
                  <a:pt x="337" y="0"/>
                </a:lnTo>
                <a:lnTo>
                  <a:pt x="168" y="818"/>
                </a:lnTo>
                <a:lnTo>
                  <a:pt x="0" y="818"/>
                </a:lnTo>
                <a:lnTo>
                  <a:pt x="170" y="0"/>
                </a:lnTo>
                <a:close/>
              </a:path>
            </a:pathLst>
          </a:custGeom>
          <a:solidFill>
            <a:schemeClr val="accent2">
              <a:lumMod val="60000"/>
              <a:lumOff val="40000"/>
            </a:schemeClr>
          </a:solidFill>
          <a:ln>
            <a:noFill/>
          </a:ln>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64" name="Freeform 198">
            <a:extLst>
              <a:ext uri="{FF2B5EF4-FFF2-40B4-BE49-F238E27FC236}">
                <a16:creationId xmlns:a16="http://schemas.microsoft.com/office/drawing/2014/main" id="{E0B252D9-7235-19FD-02C9-03EDEDA4E83C}"/>
              </a:ext>
            </a:extLst>
          </p:cNvPr>
          <p:cNvSpPr>
            <a:spLocks/>
          </p:cNvSpPr>
          <p:nvPr/>
        </p:nvSpPr>
        <p:spPr bwMode="auto">
          <a:xfrm>
            <a:off x="940239" y="4235024"/>
            <a:ext cx="285160" cy="762297"/>
          </a:xfrm>
          <a:custGeom>
            <a:avLst/>
            <a:gdLst>
              <a:gd name="T0" fmla="*/ 0 w 254"/>
              <a:gd name="T1" fmla="*/ 0 h 679"/>
              <a:gd name="T2" fmla="*/ 169 w 254"/>
              <a:gd name="T3" fmla="*/ 0 h 679"/>
              <a:gd name="T4" fmla="*/ 254 w 254"/>
              <a:gd name="T5" fmla="*/ 679 h 679"/>
              <a:gd name="T6" fmla="*/ 86 w 254"/>
              <a:gd name="T7" fmla="*/ 679 h 679"/>
              <a:gd name="T8" fmla="*/ 0 w 254"/>
              <a:gd name="T9" fmla="*/ 0 h 679"/>
            </a:gdLst>
            <a:ahLst/>
            <a:cxnLst>
              <a:cxn ang="0">
                <a:pos x="T0" y="T1"/>
              </a:cxn>
              <a:cxn ang="0">
                <a:pos x="T2" y="T3"/>
              </a:cxn>
              <a:cxn ang="0">
                <a:pos x="T4" y="T5"/>
              </a:cxn>
              <a:cxn ang="0">
                <a:pos x="T6" y="T7"/>
              </a:cxn>
              <a:cxn ang="0">
                <a:pos x="T8" y="T9"/>
              </a:cxn>
            </a:cxnLst>
            <a:rect l="0" t="0" r="r" b="b"/>
            <a:pathLst>
              <a:path w="254" h="679">
                <a:moveTo>
                  <a:pt x="0" y="0"/>
                </a:moveTo>
                <a:lnTo>
                  <a:pt x="169" y="0"/>
                </a:lnTo>
                <a:lnTo>
                  <a:pt x="254" y="679"/>
                </a:lnTo>
                <a:lnTo>
                  <a:pt x="86" y="679"/>
                </a:lnTo>
                <a:lnTo>
                  <a:pt x="0" y="0"/>
                </a:lnTo>
                <a:close/>
              </a:path>
            </a:pathLst>
          </a:custGeom>
          <a:solidFill>
            <a:schemeClr val="bg1">
              <a:lumMod val="75000"/>
            </a:schemeClr>
          </a:solidFill>
          <a:ln>
            <a:noFill/>
          </a:ln>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65" name="Freeform 200">
            <a:extLst>
              <a:ext uri="{FF2B5EF4-FFF2-40B4-BE49-F238E27FC236}">
                <a16:creationId xmlns:a16="http://schemas.microsoft.com/office/drawing/2014/main" id="{A08BA65F-E427-543D-6AF7-50C98DB349B8}"/>
              </a:ext>
            </a:extLst>
          </p:cNvPr>
          <p:cNvSpPr>
            <a:spLocks/>
          </p:cNvSpPr>
          <p:nvPr/>
        </p:nvSpPr>
        <p:spPr bwMode="auto">
          <a:xfrm>
            <a:off x="597824" y="4307998"/>
            <a:ext cx="378342" cy="916103"/>
          </a:xfrm>
          <a:custGeom>
            <a:avLst/>
            <a:gdLst>
              <a:gd name="T0" fmla="*/ 0 w 337"/>
              <a:gd name="T1" fmla="*/ 816 h 816"/>
              <a:gd name="T2" fmla="*/ 168 w 337"/>
              <a:gd name="T3" fmla="*/ 816 h 816"/>
              <a:gd name="T4" fmla="*/ 337 w 337"/>
              <a:gd name="T5" fmla="*/ 0 h 816"/>
              <a:gd name="T6" fmla="*/ 168 w 337"/>
              <a:gd name="T7" fmla="*/ 0 h 816"/>
              <a:gd name="T8" fmla="*/ 0 w 337"/>
              <a:gd name="T9" fmla="*/ 816 h 816"/>
            </a:gdLst>
            <a:ahLst/>
            <a:cxnLst>
              <a:cxn ang="0">
                <a:pos x="T0" y="T1"/>
              </a:cxn>
              <a:cxn ang="0">
                <a:pos x="T2" y="T3"/>
              </a:cxn>
              <a:cxn ang="0">
                <a:pos x="T4" y="T5"/>
              </a:cxn>
              <a:cxn ang="0">
                <a:pos x="T6" y="T7"/>
              </a:cxn>
              <a:cxn ang="0">
                <a:pos x="T8" y="T9"/>
              </a:cxn>
            </a:cxnLst>
            <a:rect l="0" t="0" r="r" b="b"/>
            <a:pathLst>
              <a:path w="337" h="816">
                <a:moveTo>
                  <a:pt x="0" y="816"/>
                </a:moveTo>
                <a:lnTo>
                  <a:pt x="168" y="816"/>
                </a:lnTo>
                <a:lnTo>
                  <a:pt x="337" y="0"/>
                </a:lnTo>
                <a:lnTo>
                  <a:pt x="168" y="0"/>
                </a:lnTo>
                <a:lnTo>
                  <a:pt x="0" y="816"/>
                </a:lnTo>
                <a:close/>
              </a:path>
            </a:pathLst>
          </a:custGeom>
          <a:solidFill>
            <a:schemeClr val="accent1">
              <a:lumMod val="60000"/>
              <a:lumOff val="40000"/>
            </a:schemeClr>
          </a:solidFill>
          <a:ln>
            <a:noFill/>
          </a:ln>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66" name="Freeform 84">
            <a:extLst>
              <a:ext uri="{FF2B5EF4-FFF2-40B4-BE49-F238E27FC236}">
                <a16:creationId xmlns:a16="http://schemas.microsoft.com/office/drawing/2014/main" id="{24BED953-CBCF-70C1-68C0-C5CAD1ECCF8D}"/>
              </a:ext>
            </a:extLst>
          </p:cNvPr>
          <p:cNvSpPr>
            <a:spLocks/>
          </p:cNvSpPr>
          <p:nvPr/>
        </p:nvSpPr>
        <p:spPr bwMode="auto">
          <a:xfrm>
            <a:off x="3184708" y="4149209"/>
            <a:ext cx="328944" cy="228395"/>
          </a:xfrm>
          <a:custGeom>
            <a:avLst/>
            <a:gdLst>
              <a:gd name="T0" fmla="*/ 84 w 87"/>
              <a:gd name="T1" fmla="*/ 0 h 92"/>
              <a:gd name="T2" fmla="*/ 0 w 87"/>
              <a:gd name="T3" fmla="*/ 0 h 92"/>
              <a:gd name="T4" fmla="*/ 0 w 87"/>
              <a:gd name="T5" fmla="*/ 92 h 92"/>
              <a:gd name="T6" fmla="*/ 84 w 87"/>
              <a:gd name="T7" fmla="*/ 92 h 92"/>
              <a:gd name="T8" fmla="*/ 87 w 87"/>
              <a:gd name="T9" fmla="*/ 89 h 92"/>
              <a:gd name="T10" fmla="*/ 87 w 87"/>
              <a:gd name="T11" fmla="*/ 3 h 92"/>
              <a:gd name="T12" fmla="*/ 84 w 87"/>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87" h="92">
                <a:moveTo>
                  <a:pt x="84" y="0"/>
                </a:moveTo>
                <a:cubicBezTo>
                  <a:pt x="0" y="0"/>
                  <a:pt x="0" y="0"/>
                  <a:pt x="0" y="0"/>
                </a:cubicBezTo>
                <a:cubicBezTo>
                  <a:pt x="0" y="92"/>
                  <a:pt x="0" y="92"/>
                  <a:pt x="0" y="92"/>
                </a:cubicBezTo>
                <a:cubicBezTo>
                  <a:pt x="84" y="92"/>
                  <a:pt x="84" y="92"/>
                  <a:pt x="84" y="92"/>
                </a:cubicBezTo>
                <a:cubicBezTo>
                  <a:pt x="86" y="92"/>
                  <a:pt x="87" y="91"/>
                  <a:pt x="87" y="89"/>
                </a:cubicBezTo>
                <a:cubicBezTo>
                  <a:pt x="87" y="3"/>
                  <a:pt x="87" y="3"/>
                  <a:pt x="87" y="3"/>
                </a:cubicBezTo>
                <a:cubicBezTo>
                  <a:pt x="87" y="1"/>
                  <a:pt x="86" y="0"/>
                  <a:pt x="84" y="0"/>
                </a:cubicBezTo>
              </a:path>
            </a:pathLst>
          </a:custGeom>
          <a:solidFill>
            <a:schemeClr val="accent1">
              <a:lumMod val="60000"/>
              <a:lumOff val="40000"/>
            </a:schemeClr>
          </a:solidFill>
          <a:ln>
            <a:noFill/>
          </a:ln>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69" name="Rectangle 168">
            <a:extLst>
              <a:ext uri="{FF2B5EF4-FFF2-40B4-BE49-F238E27FC236}">
                <a16:creationId xmlns:a16="http://schemas.microsoft.com/office/drawing/2014/main" id="{025489CD-957B-FAD2-336F-880D0D17556E}"/>
              </a:ext>
            </a:extLst>
          </p:cNvPr>
          <p:cNvSpPr/>
          <p:nvPr/>
        </p:nvSpPr>
        <p:spPr>
          <a:xfrm>
            <a:off x="3506916" y="4112166"/>
            <a:ext cx="2970977" cy="307777"/>
          </a:xfrm>
          <a:prstGeom prst="rect">
            <a:avLst/>
          </a:prstGeom>
        </p:spPr>
        <p:txBody>
          <a:bodyPr wrap="square">
            <a:spAutoFit/>
          </a:bodyPr>
          <a:lstStyle/>
          <a:p>
            <a:pPr defTabSz="685730"/>
            <a:r>
              <a:rPr lang="mn-MN" sz="1400" dirty="0">
                <a:solidFill>
                  <a:srgbClr val="002060"/>
                </a:solidFill>
                <a:latin typeface="Arial" panose="020B0604020202020204" pitchFamily="34" charset="0"/>
                <a:cs typeface="Arial" panose="020B0604020202020204" pitchFamily="34" charset="0"/>
              </a:rPr>
              <a:t>Протез, ортопедийн үйлчилгээ</a:t>
            </a:r>
            <a:endParaRPr lang="en-US" sz="1400" dirty="0">
              <a:solidFill>
                <a:srgbClr val="002060"/>
              </a:solidFill>
              <a:latin typeface="Arial" panose="020B0604020202020204" pitchFamily="34" charset="0"/>
              <a:cs typeface="Arial" panose="020B0604020202020204" pitchFamily="34" charset="0"/>
            </a:endParaRPr>
          </a:p>
        </p:txBody>
      </p:sp>
      <p:sp>
        <p:nvSpPr>
          <p:cNvPr id="170" name="Freeform 122">
            <a:extLst>
              <a:ext uri="{FF2B5EF4-FFF2-40B4-BE49-F238E27FC236}">
                <a16:creationId xmlns:a16="http://schemas.microsoft.com/office/drawing/2014/main" id="{E5CC9324-D2B0-81E4-37BD-BC1C7FFDEE95}"/>
              </a:ext>
            </a:extLst>
          </p:cNvPr>
          <p:cNvSpPr>
            <a:spLocks noEditPoints="1"/>
          </p:cNvSpPr>
          <p:nvPr/>
        </p:nvSpPr>
        <p:spPr bwMode="auto">
          <a:xfrm>
            <a:off x="2458148" y="4599529"/>
            <a:ext cx="204794" cy="205461"/>
          </a:xfrm>
          <a:custGeom>
            <a:avLst/>
            <a:gdLst>
              <a:gd name="T0" fmla="*/ 128 w 130"/>
              <a:gd name="T1" fmla="*/ 128 h 130"/>
              <a:gd name="T2" fmla="*/ 129 w 130"/>
              <a:gd name="T3" fmla="*/ 106 h 130"/>
              <a:gd name="T4" fmla="*/ 128 w 130"/>
              <a:gd name="T5" fmla="*/ 104 h 130"/>
              <a:gd name="T6" fmla="*/ 127 w 130"/>
              <a:gd name="T7" fmla="*/ 27 h 130"/>
              <a:gd name="T8" fmla="*/ 111 w 130"/>
              <a:gd name="T9" fmla="*/ 3 h 130"/>
              <a:gd name="T10" fmla="*/ 65 w 130"/>
              <a:gd name="T11" fmla="*/ 41 h 130"/>
              <a:gd name="T12" fmla="*/ 18 w 130"/>
              <a:gd name="T13" fmla="*/ 1 h 130"/>
              <a:gd name="T14" fmla="*/ 1 w 130"/>
              <a:gd name="T15" fmla="*/ 18 h 130"/>
              <a:gd name="T16" fmla="*/ 41 w 130"/>
              <a:gd name="T17" fmla="*/ 65 h 130"/>
              <a:gd name="T18" fmla="*/ 3 w 130"/>
              <a:gd name="T19" fmla="*/ 111 h 130"/>
              <a:gd name="T20" fmla="*/ 27 w 130"/>
              <a:gd name="T21" fmla="*/ 127 h 130"/>
              <a:gd name="T22" fmla="*/ 104 w 130"/>
              <a:gd name="T23" fmla="*/ 128 h 130"/>
              <a:gd name="T24" fmla="*/ 127 w 130"/>
              <a:gd name="T25" fmla="*/ 129 h 130"/>
              <a:gd name="T26" fmla="*/ 85 w 130"/>
              <a:gd name="T27" fmla="*/ 40 h 130"/>
              <a:gd name="T28" fmla="*/ 88 w 130"/>
              <a:gd name="T29" fmla="*/ 37 h 130"/>
              <a:gd name="T30" fmla="*/ 94 w 130"/>
              <a:gd name="T31" fmla="*/ 18 h 130"/>
              <a:gd name="T32" fmla="*/ 104 w 130"/>
              <a:gd name="T33" fmla="*/ 24 h 130"/>
              <a:gd name="T34" fmla="*/ 104 w 130"/>
              <a:gd name="T35" fmla="*/ 21 h 130"/>
              <a:gd name="T36" fmla="*/ 107 w 130"/>
              <a:gd name="T37" fmla="*/ 5 h 130"/>
              <a:gd name="T38" fmla="*/ 86 w 130"/>
              <a:gd name="T39" fmla="*/ 62 h 130"/>
              <a:gd name="T40" fmla="*/ 78 w 130"/>
              <a:gd name="T41" fmla="*/ 34 h 130"/>
              <a:gd name="T42" fmla="*/ 9 w 130"/>
              <a:gd name="T43" fmla="*/ 27 h 130"/>
              <a:gd name="T44" fmla="*/ 9 w 130"/>
              <a:gd name="T45" fmla="*/ 9 h 130"/>
              <a:gd name="T46" fmla="*/ 31 w 130"/>
              <a:gd name="T47" fmla="*/ 13 h 130"/>
              <a:gd name="T48" fmla="*/ 10 w 130"/>
              <a:gd name="T49" fmla="*/ 28 h 130"/>
              <a:gd name="T50" fmla="*/ 34 w 130"/>
              <a:gd name="T51" fmla="*/ 16 h 130"/>
              <a:gd name="T52" fmla="*/ 23 w 130"/>
              <a:gd name="T53" fmla="*/ 41 h 130"/>
              <a:gd name="T54" fmla="*/ 23 w 130"/>
              <a:gd name="T55" fmla="*/ 125 h 130"/>
              <a:gd name="T56" fmla="*/ 15 w 130"/>
              <a:gd name="T57" fmla="*/ 97 h 130"/>
              <a:gd name="T58" fmla="*/ 24 w 130"/>
              <a:gd name="T59" fmla="*/ 104 h 130"/>
              <a:gd name="T60" fmla="*/ 18 w 130"/>
              <a:gd name="T61" fmla="*/ 94 h 130"/>
              <a:gd name="T62" fmla="*/ 37 w 130"/>
              <a:gd name="T63" fmla="*/ 88 h 130"/>
              <a:gd name="T64" fmla="*/ 40 w 130"/>
              <a:gd name="T65" fmla="*/ 85 h 130"/>
              <a:gd name="T66" fmla="*/ 44 w 130"/>
              <a:gd name="T67" fmla="*/ 68 h 130"/>
              <a:gd name="T68" fmla="*/ 23 w 130"/>
              <a:gd name="T69" fmla="*/ 125 h 130"/>
              <a:gd name="T70" fmla="*/ 107 w 130"/>
              <a:gd name="T71" fmla="*/ 124 h 130"/>
              <a:gd name="T72" fmla="*/ 44 w 130"/>
              <a:gd name="T73" fmla="*/ 27 h 130"/>
              <a:gd name="T74" fmla="*/ 124 w 130"/>
              <a:gd name="T75" fmla="*/ 10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30">
                <a:moveTo>
                  <a:pt x="127" y="129"/>
                </a:moveTo>
                <a:cubicBezTo>
                  <a:pt x="127" y="129"/>
                  <a:pt x="128" y="129"/>
                  <a:pt x="128" y="128"/>
                </a:cubicBezTo>
                <a:cubicBezTo>
                  <a:pt x="129" y="128"/>
                  <a:pt x="129" y="127"/>
                  <a:pt x="129" y="127"/>
                </a:cubicBezTo>
                <a:cubicBezTo>
                  <a:pt x="129" y="106"/>
                  <a:pt x="129" y="106"/>
                  <a:pt x="129" y="106"/>
                </a:cubicBezTo>
                <a:cubicBezTo>
                  <a:pt x="129" y="106"/>
                  <a:pt x="129" y="106"/>
                  <a:pt x="129" y="106"/>
                </a:cubicBezTo>
                <a:cubicBezTo>
                  <a:pt x="129" y="105"/>
                  <a:pt x="129" y="105"/>
                  <a:pt x="128" y="104"/>
                </a:cubicBezTo>
                <a:cubicBezTo>
                  <a:pt x="89" y="65"/>
                  <a:pt x="89" y="65"/>
                  <a:pt x="89" y="65"/>
                </a:cubicBezTo>
                <a:cubicBezTo>
                  <a:pt x="127" y="27"/>
                  <a:pt x="127" y="27"/>
                  <a:pt x="127" y="27"/>
                </a:cubicBezTo>
                <a:cubicBezTo>
                  <a:pt x="130" y="25"/>
                  <a:pt x="130" y="21"/>
                  <a:pt x="127" y="19"/>
                </a:cubicBezTo>
                <a:cubicBezTo>
                  <a:pt x="111" y="3"/>
                  <a:pt x="111" y="3"/>
                  <a:pt x="111" y="3"/>
                </a:cubicBezTo>
                <a:cubicBezTo>
                  <a:pt x="109" y="0"/>
                  <a:pt x="105" y="0"/>
                  <a:pt x="103" y="3"/>
                </a:cubicBezTo>
                <a:cubicBezTo>
                  <a:pt x="65" y="41"/>
                  <a:pt x="65" y="41"/>
                  <a:pt x="65" y="41"/>
                </a:cubicBezTo>
                <a:cubicBezTo>
                  <a:pt x="30" y="6"/>
                  <a:pt x="30" y="6"/>
                  <a:pt x="30" y="6"/>
                </a:cubicBezTo>
                <a:cubicBezTo>
                  <a:pt x="27" y="3"/>
                  <a:pt x="23" y="1"/>
                  <a:pt x="18" y="1"/>
                </a:cubicBezTo>
                <a:cubicBezTo>
                  <a:pt x="14" y="1"/>
                  <a:pt x="9" y="3"/>
                  <a:pt x="6" y="6"/>
                </a:cubicBezTo>
                <a:cubicBezTo>
                  <a:pt x="3" y="9"/>
                  <a:pt x="1" y="14"/>
                  <a:pt x="1" y="18"/>
                </a:cubicBezTo>
                <a:cubicBezTo>
                  <a:pt x="1" y="23"/>
                  <a:pt x="3" y="27"/>
                  <a:pt x="6" y="30"/>
                </a:cubicBezTo>
                <a:cubicBezTo>
                  <a:pt x="41" y="65"/>
                  <a:pt x="41" y="65"/>
                  <a:pt x="41" y="65"/>
                </a:cubicBezTo>
                <a:cubicBezTo>
                  <a:pt x="3" y="103"/>
                  <a:pt x="3" y="103"/>
                  <a:pt x="3" y="103"/>
                </a:cubicBezTo>
                <a:cubicBezTo>
                  <a:pt x="0" y="105"/>
                  <a:pt x="0" y="109"/>
                  <a:pt x="3" y="111"/>
                </a:cubicBezTo>
                <a:cubicBezTo>
                  <a:pt x="19" y="127"/>
                  <a:pt x="19" y="127"/>
                  <a:pt x="19" y="127"/>
                </a:cubicBezTo>
                <a:cubicBezTo>
                  <a:pt x="21" y="130"/>
                  <a:pt x="25" y="130"/>
                  <a:pt x="27" y="127"/>
                </a:cubicBezTo>
                <a:cubicBezTo>
                  <a:pt x="65" y="89"/>
                  <a:pt x="65" y="89"/>
                  <a:pt x="65" y="89"/>
                </a:cubicBezTo>
                <a:cubicBezTo>
                  <a:pt x="104" y="128"/>
                  <a:pt x="104" y="128"/>
                  <a:pt x="104" y="128"/>
                </a:cubicBezTo>
                <a:cubicBezTo>
                  <a:pt x="105" y="129"/>
                  <a:pt x="105" y="129"/>
                  <a:pt x="106" y="129"/>
                </a:cubicBezTo>
                <a:cubicBezTo>
                  <a:pt x="127" y="129"/>
                  <a:pt x="127" y="129"/>
                  <a:pt x="127" y="129"/>
                </a:cubicBezTo>
                <a:close/>
                <a:moveTo>
                  <a:pt x="78" y="34"/>
                </a:moveTo>
                <a:cubicBezTo>
                  <a:pt x="85" y="40"/>
                  <a:pt x="85" y="40"/>
                  <a:pt x="85" y="40"/>
                </a:cubicBezTo>
                <a:cubicBezTo>
                  <a:pt x="85" y="41"/>
                  <a:pt x="87" y="41"/>
                  <a:pt x="88" y="40"/>
                </a:cubicBezTo>
                <a:cubicBezTo>
                  <a:pt x="89" y="39"/>
                  <a:pt x="89" y="38"/>
                  <a:pt x="88" y="37"/>
                </a:cubicBezTo>
                <a:cubicBezTo>
                  <a:pt x="82" y="31"/>
                  <a:pt x="82" y="31"/>
                  <a:pt x="82" y="31"/>
                </a:cubicBezTo>
                <a:cubicBezTo>
                  <a:pt x="94" y="18"/>
                  <a:pt x="94" y="18"/>
                  <a:pt x="94" y="18"/>
                </a:cubicBezTo>
                <a:cubicBezTo>
                  <a:pt x="100" y="24"/>
                  <a:pt x="100" y="24"/>
                  <a:pt x="100" y="24"/>
                </a:cubicBezTo>
                <a:cubicBezTo>
                  <a:pt x="101" y="25"/>
                  <a:pt x="103" y="25"/>
                  <a:pt x="104" y="24"/>
                </a:cubicBezTo>
                <a:cubicBezTo>
                  <a:pt x="104" y="24"/>
                  <a:pt x="104" y="23"/>
                  <a:pt x="104" y="23"/>
                </a:cubicBezTo>
                <a:cubicBezTo>
                  <a:pt x="104" y="22"/>
                  <a:pt x="104" y="21"/>
                  <a:pt x="104" y="21"/>
                </a:cubicBezTo>
                <a:cubicBezTo>
                  <a:pt x="97" y="15"/>
                  <a:pt x="97" y="15"/>
                  <a:pt x="97" y="15"/>
                </a:cubicBezTo>
                <a:cubicBezTo>
                  <a:pt x="107" y="5"/>
                  <a:pt x="107" y="5"/>
                  <a:pt x="107" y="5"/>
                </a:cubicBezTo>
                <a:cubicBezTo>
                  <a:pt x="125" y="23"/>
                  <a:pt x="125" y="23"/>
                  <a:pt x="125" y="23"/>
                </a:cubicBezTo>
                <a:cubicBezTo>
                  <a:pt x="86" y="62"/>
                  <a:pt x="86" y="62"/>
                  <a:pt x="86" y="62"/>
                </a:cubicBezTo>
                <a:cubicBezTo>
                  <a:pt x="68" y="44"/>
                  <a:pt x="68" y="44"/>
                  <a:pt x="68" y="44"/>
                </a:cubicBezTo>
                <a:lnTo>
                  <a:pt x="78" y="34"/>
                </a:lnTo>
                <a:close/>
                <a:moveTo>
                  <a:pt x="10" y="28"/>
                </a:moveTo>
                <a:cubicBezTo>
                  <a:pt x="10" y="27"/>
                  <a:pt x="9" y="27"/>
                  <a:pt x="9" y="27"/>
                </a:cubicBezTo>
                <a:cubicBezTo>
                  <a:pt x="7" y="25"/>
                  <a:pt x="6" y="21"/>
                  <a:pt x="6" y="18"/>
                </a:cubicBezTo>
                <a:cubicBezTo>
                  <a:pt x="6" y="15"/>
                  <a:pt x="7" y="12"/>
                  <a:pt x="9" y="9"/>
                </a:cubicBezTo>
                <a:cubicBezTo>
                  <a:pt x="14" y="4"/>
                  <a:pt x="22" y="4"/>
                  <a:pt x="27" y="9"/>
                </a:cubicBezTo>
                <a:cubicBezTo>
                  <a:pt x="31" y="13"/>
                  <a:pt x="31" y="13"/>
                  <a:pt x="31" y="13"/>
                </a:cubicBezTo>
                <a:cubicBezTo>
                  <a:pt x="13" y="31"/>
                  <a:pt x="13" y="31"/>
                  <a:pt x="13" y="31"/>
                </a:cubicBezTo>
                <a:lnTo>
                  <a:pt x="10" y="28"/>
                </a:lnTo>
                <a:close/>
                <a:moveTo>
                  <a:pt x="16" y="34"/>
                </a:moveTo>
                <a:cubicBezTo>
                  <a:pt x="34" y="16"/>
                  <a:pt x="34" y="16"/>
                  <a:pt x="34" y="16"/>
                </a:cubicBezTo>
                <a:cubicBezTo>
                  <a:pt x="41" y="23"/>
                  <a:pt x="41" y="23"/>
                  <a:pt x="41" y="23"/>
                </a:cubicBezTo>
                <a:cubicBezTo>
                  <a:pt x="23" y="41"/>
                  <a:pt x="23" y="41"/>
                  <a:pt x="23" y="41"/>
                </a:cubicBezTo>
                <a:lnTo>
                  <a:pt x="16" y="34"/>
                </a:lnTo>
                <a:close/>
                <a:moveTo>
                  <a:pt x="23" y="125"/>
                </a:moveTo>
                <a:cubicBezTo>
                  <a:pt x="5" y="107"/>
                  <a:pt x="5" y="107"/>
                  <a:pt x="5" y="107"/>
                </a:cubicBezTo>
                <a:cubicBezTo>
                  <a:pt x="15" y="97"/>
                  <a:pt x="15" y="97"/>
                  <a:pt x="15" y="97"/>
                </a:cubicBezTo>
                <a:cubicBezTo>
                  <a:pt x="21" y="104"/>
                  <a:pt x="21" y="104"/>
                  <a:pt x="21" y="104"/>
                </a:cubicBezTo>
                <a:cubicBezTo>
                  <a:pt x="22" y="105"/>
                  <a:pt x="23" y="105"/>
                  <a:pt x="24" y="104"/>
                </a:cubicBezTo>
                <a:cubicBezTo>
                  <a:pt x="25" y="103"/>
                  <a:pt x="25" y="101"/>
                  <a:pt x="24" y="100"/>
                </a:cubicBezTo>
                <a:cubicBezTo>
                  <a:pt x="18" y="94"/>
                  <a:pt x="18" y="94"/>
                  <a:pt x="18" y="94"/>
                </a:cubicBezTo>
                <a:cubicBezTo>
                  <a:pt x="31" y="82"/>
                  <a:pt x="31" y="82"/>
                  <a:pt x="31" y="82"/>
                </a:cubicBezTo>
                <a:cubicBezTo>
                  <a:pt x="37" y="88"/>
                  <a:pt x="37" y="88"/>
                  <a:pt x="37" y="88"/>
                </a:cubicBezTo>
                <a:cubicBezTo>
                  <a:pt x="38" y="89"/>
                  <a:pt x="39" y="89"/>
                  <a:pt x="40" y="88"/>
                </a:cubicBezTo>
                <a:cubicBezTo>
                  <a:pt x="41" y="87"/>
                  <a:pt x="41" y="85"/>
                  <a:pt x="40" y="85"/>
                </a:cubicBezTo>
                <a:cubicBezTo>
                  <a:pt x="34" y="78"/>
                  <a:pt x="34" y="78"/>
                  <a:pt x="34" y="78"/>
                </a:cubicBezTo>
                <a:cubicBezTo>
                  <a:pt x="44" y="68"/>
                  <a:pt x="44" y="68"/>
                  <a:pt x="44" y="68"/>
                </a:cubicBezTo>
                <a:cubicBezTo>
                  <a:pt x="62" y="86"/>
                  <a:pt x="62" y="86"/>
                  <a:pt x="62" y="86"/>
                </a:cubicBezTo>
                <a:lnTo>
                  <a:pt x="23" y="125"/>
                </a:lnTo>
                <a:close/>
                <a:moveTo>
                  <a:pt x="124" y="124"/>
                </a:moveTo>
                <a:cubicBezTo>
                  <a:pt x="107" y="124"/>
                  <a:pt x="107" y="124"/>
                  <a:pt x="107" y="124"/>
                </a:cubicBezTo>
                <a:cubicBezTo>
                  <a:pt x="27" y="44"/>
                  <a:pt x="27" y="44"/>
                  <a:pt x="27" y="44"/>
                </a:cubicBezTo>
                <a:cubicBezTo>
                  <a:pt x="44" y="27"/>
                  <a:pt x="44" y="27"/>
                  <a:pt x="44" y="27"/>
                </a:cubicBezTo>
                <a:cubicBezTo>
                  <a:pt x="45" y="28"/>
                  <a:pt x="45" y="28"/>
                  <a:pt x="45" y="28"/>
                </a:cubicBezTo>
                <a:cubicBezTo>
                  <a:pt x="124" y="107"/>
                  <a:pt x="124" y="107"/>
                  <a:pt x="124" y="107"/>
                </a:cubicBezTo>
                <a:lnTo>
                  <a:pt x="124" y="124"/>
                </a:lnTo>
                <a:close/>
              </a:path>
            </a:pathLst>
          </a:custGeom>
          <a:solidFill>
            <a:schemeClr val="bg1"/>
          </a:solidFill>
          <a:ln>
            <a:noFill/>
          </a:ln>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73" name="Freeform 84">
            <a:extLst>
              <a:ext uri="{FF2B5EF4-FFF2-40B4-BE49-F238E27FC236}">
                <a16:creationId xmlns:a16="http://schemas.microsoft.com/office/drawing/2014/main" id="{FB314069-072B-AE73-90C0-B0F7032CEC1D}"/>
              </a:ext>
            </a:extLst>
          </p:cNvPr>
          <p:cNvSpPr>
            <a:spLocks/>
          </p:cNvSpPr>
          <p:nvPr/>
        </p:nvSpPr>
        <p:spPr bwMode="auto">
          <a:xfrm>
            <a:off x="2402615" y="4518247"/>
            <a:ext cx="324031" cy="266184"/>
          </a:xfrm>
          <a:custGeom>
            <a:avLst/>
            <a:gdLst>
              <a:gd name="T0" fmla="*/ 84 w 87"/>
              <a:gd name="T1" fmla="*/ 0 h 92"/>
              <a:gd name="T2" fmla="*/ 0 w 87"/>
              <a:gd name="T3" fmla="*/ 0 h 92"/>
              <a:gd name="T4" fmla="*/ 0 w 87"/>
              <a:gd name="T5" fmla="*/ 92 h 92"/>
              <a:gd name="T6" fmla="*/ 84 w 87"/>
              <a:gd name="T7" fmla="*/ 92 h 92"/>
              <a:gd name="T8" fmla="*/ 87 w 87"/>
              <a:gd name="T9" fmla="*/ 89 h 92"/>
              <a:gd name="T10" fmla="*/ 87 w 87"/>
              <a:gd name="T11" fmla="*/ 3 h 92"/>
              <a:gd name="T12" fmla="*/ 84 w 87"/>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87" h="92">
                <a:moveTo>
                  <a:pt x="84" y="0"/>
                </a:moveTo>
                <a:cubicBezTo>
                  <a:pt x="0" y="0"/>
                  <a:pt x="0" y="0"/>
                  <a:pt x="0" y="0"/>
                </a:cubicBezTo>
                <a:cubicBezTo>
                  <a:pt x="0" y="92"/>
                  <a:pt x="0" y="92"/>
                  <a:pt x="0" y="92"/>
                </a:cubicBezTo>
                <a:cubicBezTo>
                  <a:pt x="84" y="92"/>
                  <a:pt x="84" y="92"/>
                  <a:pt x="84" y="92"/>
                </a:cubicBezTo>
                <a:cubicBezTo>
                  <a:pt x="86" y="92"/>
                  <a:pt x="87" y="91"/>
                  <a:pt x="87" y="89"/>
                </a:cubicBezTo>
                <a:cubicBezTo>
                  <a:pt x="87" y="3"/>
                  <a:pt x="87" y="3"/>
                  <a:pt x="87" y="3"/>
                </a:cubicBezTo>
                <a:cubicBezTo>
                  <a:pt x="87" y="1"/>
                  <a:pt x="86" y="0"/>
                  <a:pt x="84" y="0"/>
                </a:cubicBezTo>
              </a:path>
            </a:pathLst>
          </a:custGeom>
          <a:solidFill>
            <a:schemeClr val="accent2">
              <a:lumMod val="60000"/>
              <a:lumOff val="40000"/>
            </a:schemeClr>
          </a:solidFill>
          <a:ln>
            <a:noFill/>
          </a:ln>
        </p:spPr>
        <p:txBody>
          <a:bodyPr vert="horz" wrap="square" lIns="51434" tIns="25717" rIns="51434" bIns="25717" numCol="1" anchor="t" anchorCtr="0" compatLnSpc="1">
            <a:prstTxWarp prst="textNoShape">
              <a:avLst/>
            </a:prstTxWarp>
          </a:bodyPr>
          <a:lstStyle/>
          <a:p>
            <a:pPr defTabSz="685730"/>
            <a:endParaRPr lang="en-US" sz="506">
              <a:solidFill>
                <a:srgbClr val="57565A"/>
              </a:solidFill>
              <a:latin typeface="Roboto Light"/>
            </a:endParaRPr>
          </a:p>
        </p:txBody>
      </p:sp>
      <p:sp>
        <p:nvSpPr>
          <p:cNvPr id="174" name="TextBox 173">
            <a:extLst>
              <a:ext uri="{FF2B5EF4-FFF2-40B4-BE49-F238E27FC236}">
                <a16:creationId xmlns:a16="http://schemas.microsoft.com/office/drawing/2014/main" id="{08184A8A-78E9-E6D6-853B-E26F61CDDF74}"/>
              </a:ext>
            </a:extLst>
          </p:cNvPr>
          <p:cNvSpPr txBox="1"/>
          <p:nvPr/>
        </p:nvSpPr>
        <p:spPr>
          <a:xfrm>
            <a:off x="2774361" y="4407764"/>
            <a:ext cx="2946739" cy="523220"/>
          </a:xfrm>
          <a:prstGeom prst="rect">
            <a:avLst/>
          </a:prstGeom>
          <a:noFill/>
        </p:spPr>
        <p:txBody>
          <a:bodyPr wrap="square">
            <a:spAutoFit/>
          </a:bodyPr>
          <a:lstStyle/>
          <a:p>
            <a:pPr algn="just"/>
            <a:r>
              <a:rPr lang="mn-MN" sz="1400" kern="0" dirty="0">
                <a:solidFill>
                  <a:srgbClr val="002060"/>
                </a:solidFill>
                <a:effectLst/>
                <a:latin typeface="Arial" panose="020B0604020202020204" pitchFamily="34" charset="0"/>
                <a:ea typeface="Calibri" panose="020F0502020204030204" pitchFamily="34" charset="0"/>
              </a:rPr>
              <a:t>Нийгмийн сэргээн засалт үйлчилгээ</a:t>
            </a:r>
            <a:endParaRPr lang="en-US" sz="1400" dirty="0">
              <a:solidFill>
                <a:srgbClr val="002060"/>
              </a:solidFill>
            </a:endParaRPr>
          </a:p>
        </p:txBody>
      </p:sp>
      <p:sp>
        <p:nvSpPr>
          <p:cNvPr id="175" name="TextBox 174">
            <a:extLst>
              <a:ext uri="{FF2B5EF4-FFF2-40B4-BE49-F238E27FC236}">
                <a16:creationId xmlns:a16="http://schemas.microsoft.com/office/drawing/2014/main" id="{7DF9AA47-6756-6138-722D-381DBD4AD134}"/>
              </a:ext>
            </a:extLst>
          </p:cNvPr>
          <p:cNvSpPr txBox="1"/>
          <p:nvPr/>
        </p:nvSpPr>
        <p:spPr>
          <a:xfrm>
            <a:off x="2003163" y="4910734"/>
            <a:ext cx="3384085" cy="523220"/>
          </a:xfrm>
          <a:prstGeom prst="rect">
            <a:avLst/>
          </a:prstGeom>
          <a:noFill/>
        </p:spPr>
        <p:txBody>
          <a:bodyPr wrap="square">
            <a:spAutoFit/>
          </a:bodyPr>
          <a:lstStyle/>
          <a:p>
            <a:pPr algn="just"/>
            <a:r>
              <a:rPr lang="mn-MN" sz="1400" kern="0" dirty="0">
                <a:solidFill>
                  <a:srgbClr val="002060"/>
                </a:solidFill>
                <a:effectLst/>
                <a:latin typeface="Arial" panose="020B0604020202020204" pitchFamily="34" charset="0"/>
                <a:ea typeface="Calibri" panose="020F0502020204030204" pitchFamily="34" charset="0"/>
              </a:rPr>
              <a:t>Эрүүл мэндийн сэргээн засах тусламж үйлчилгээ</a:t>
            </a:r>
            <a:endParaRPr lang="en-US" sz="1400" dirty="0">
              <a:solidFill>
                <a:srgbClr val="002060"/>
              </a:solidFill>
            </a:endParaRPr>
          </a:p>
        </p:txBody>
      </p:sp>
      <p:sp>
        <p:nvSpPr>
          <p:cNvPr id="177" name="TextBox 176">
            <a:extLst>
              <a:ext uri="{FF2B5EF4-FFF2-40B4-BE49-F238E27FC236}">
                <a16:creationId xmlns:a16="http://schemas.microsoft.com/office/drawing/2014/main" id="{BF207B2E-2068-B00A-C463-ED3C32CD194A}"/>
              </a:ext>
            </a:extLst>
          </p:cNvPr>
          <p:cNvSpPr txBox="1"/>
          <p:nvPr/>
        </p:nvSpPr>
        <p:spPr>
          <a:xfrm>
            <a:off x="3172044" y="2718342"/>
            <a:ext cx="3361473" cy="1169551"/>
          </a:xfrm>
          <a:prstGeom prst="rect">
            <a:avLst/>
          </a:prstGeom>
          <a:noFill/>
        </p:spPr>
        <p:txBody>
          <a:bodyPr wrap="square">
            <a:spAutoFit/>
          </a:bodyPr>
          <a:lstStyle/>
          <a:p>
            <a:pPr algn="just"/>
            <a:r>
              <a:rPr lang="mn-MN" sz="1400" kern="0" dirty="0">
                <a:solidFill>
                  <a:srgbClr val="002060"/>
                </a:solidFill>
                <a:effectLst/>
                <a:latin typeface="Arial" panose="020B0604020202020204" pitchFamily="34" charset="0"/>
                <a:ea typeface="Calibri" panose="020F0502020204030204" pitchFamily="34" charset="0"/>
              </a:rPr>
              <a:t>Сэргээн засах тусламж үйлчилгээг нийт </a:t>
            </a:r>
            <a:r>
              <a:rPr lang="mn-MN" sz="1400" b="1" kern="0" dirty="0">
                <a:solidFill>
                  <a:srgbClr val="002060"/>
                </a:solidFill>
                <a:effectLst/>
                <a:latin typeface="Arial" panose="020B0604020202020204" pitchFamily="34" charset="0"/>
                <a:ea typeface="Calibri" panose="020F0502020204030204" pitchFamily="34" charset="0"/>
              </a:rPr>
              <a:t>4,152</a:t>
            </a:r>
            <a:r>
              <a:rPr lang="mn-MN" sz="1400" kern="0" dirty="0">
                <a:solidFill>
                  <a:srgbClr val="002060"/>
                </a:solidFill>
                <a:effectLst/>
                <a:latin typeface="Arial" panose="020B0604020202020204" pitchFamily="34" charset="0"/>
                <a:ea typeface="Calibri" panose="020F0502020204030204" pitchFamily="34" charset="0"/>
              </a:rPr>
              <a:t> хүнд хүргэж ажилласан нь нийт хөгжлийн бэрхшээлтэй иргэдийн </a:t>
            </a:r>
            <a:r>
              <a:rPr lang="mn-MN" sz="1400" b="1" kern="0" dirty="0">
                <a:solidFill>
                  <a:srgbClr val="002060"/>
                </a:solidFill>
                <a:effectLst/>
                <a:latin typeface="Arial" panose="020B0604020202020204" pitchFamily="34" charset="0"/>
                <a:ea typeface="Calibri" panose="020F0502020204030204" pitchFamily="34" charset="0"/>
              </a:rPr>
              <a:t>5,9%</a:t>
            </a:r>
            <a:r>
              <a:rPr lang="mn-MN" sz="1400" kern="0" dirty="0">
                <a:solidFill>
                  <a:srgbClr val="002060"/>
                </a:solidFill>
                <a:effectLst/>
                <a:latin typeface="Arial" panose="020B0604020202020204" pitchFamily="34" charset="0"/>
                <a:ea typeface="Calibri" panose="020F0502020204030204" pitchFamily="34" charset="0"/>
              </a:rPr>
              <a:t> нь үйлчилгээнд хамрагдсан үзүүлэлттэй байна. </a:t>
            </a:r>
            <a:endParaRPr lang="en-US" sz="1400" dirty="0"/>
          </a:p>
        </p:txBody>
      </p:sp>
    </p:spTree>
    <p:extLst>
      <p:ext uri="{BB962C8B-B14F-4D97-AF65-F5344CB8AC3E}">
        <p14:creationId xmlns:p14="http://schemas.microsoft.com/office/powerpoint/2010/main" val="117159533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0000">
                                      <p:stCondLst>
                                        <p:cond delay="200"/>
                                      </p:stCondLst>
                                      <p:childTnLst>
                                        <p:set>
                                          <p:cBhvr>
                                            <p:cTn id="6" dur="1" fill="hold">
                                              <p:stCondLst>
                                                <p:cond delay="0"/>
                                              </p:stCondLst>
                                            </p:cTn>
                                            <p:tgtEl>
                                              <p:spTgt spid="24"/>
                                            </p:tgtEl>
                                            <p:attrNameLst>
                                              <p:attrName>style.visibility</p:attrName>
                                            </p:attrNameLst>
                                          </p:cBhvr>
                                          <p:to>
                                            <p:strVal val="visible"/>
                                          </p:to>
                                        </p:set>
                                        <p:anim calcmode="lin" valueType="num" p14:bounceEnd="60000">
                                          <p:cBhvr additive="base">
                                            <p:cTn id="7" dur="1500" fill="hold"/>
                                            <p:tgtEl>
                                              <p:spTgt spid="24"/>
                                            </p:tgtEl>
                                            <p:attrNameLst>
                                              <p:attrName>ppt_x</p:attrName>
                                            </p:attrNameLst>
                                          </p:cBhvr>
                                          <p:tavLst>
                                            <p:tav tm="0">
                                              <p:val>
                                                <p:strVal val="#ppt_x"/>
                                              </p:val>
                                            </p:tav>
                                            <p:tav tm="100000">
                                              <p:val>
                                                <p:strVal val="#ppt_x"/>
                                              </p:val>
                                            </p:tav>
                                          </p:tavLst>
                                        </p:anim>
                                        <p:anim calcmode="lin" valueType="num" p14:bounceEnd="60000">
                                          <p:cBhvr additive="base">
                                            <p:cTn id="8" dur="1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0000">
                                      <p:stCondLst>
                                        <p:cond delay="300"/>
                                      </p:stCondLst>
                                      <p:childTnLst>
                                        <p:set>
                                          <p:cBhvr>
                                            <p:cTn id="10" dur="1" fill="hold">
                                              <p:stCondLst>
                                                <p:cond delay="0"/>
                                              </p:stCondLst>
                                            </p:cTn>
                                            <p:tgtEl>
                                              <p:spTgt spid="25"/>
                                            </p:tgtEl>
                                            <p:attrNameLst>
                                              <p:attrName>style.visibility</p:attrName>
                                            </p:attrNameLst>
                                          </p:cBhvr>
                                          <p:to>
                                            <p:strVal val="visible"/>
                                          </p:to>
                                        </p:set>
                                        <p:anim calcmode="lin" valueType="num" p14:bounceEnd="60000">
                                          <p:cBhvr additive="base">
                                            <p:cTn id="11" dur="1500" fill="hold"/>
                                            <p:tgtEl>
                                              <p:spTgt spid="25"/>
                                            </p:tgtEl>
                                            <p:attrNameLst>
                                              <p:attrName>ppt_x</p:attrName>
                                            </p:attrNameLst>
                                          </p:cBhvr>
                                          <p:tavLst>
                                            <p:tav tm="0">
                                              <p:val>
                                                <p:strVal val="#ppt_x"/>
                                              </p:val>
                                            </p:tav>
                                            <p:tav tm="100000">
                                              <p:val>
                                                <p:strVal val="#ppt_x"/>
                                              </p:val>
                                            </p:tav>
                                          </p:tavLst>
                                        </p:anim>
                                        <p:anim calcmode="lin" valueType="num" p14:bounceEnd="60000">
                                          <p:cBhvr additive="base">
                                            <p:cTn id="12" dur="1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60000">
                                      <p:stCondLst>
                                        <p:cond delay="400"/>
                                      </p:stCondLst>
                                      <p:childTnLst>
                                        <p:set>
                                          <p:cBhvr>
                                            <p:cTn id="14" dur="1" fill="hold">
                                              <p:stCondLst>
                                                <p:cond delay="0"/>
                                              </p:stCondLst>
                                            </p:cTn>
                                            <p:tgtEl>
                                              <p:spTgt spid="26"/>
                                            </p:tgtEl>
                                            <p:attrNameLst>
                                              <p:attrName>style.visibility</p:attrName>
                                            </p:attrNameLst>
                                          </p:cBhvr>
                                          <p:to>
                                            <p:strVal val="visible"/>
                                          </p:to>
                                        </p:set>
                                        <p:anim calcmode="lin" valueType="num" p14:bounceEnd="60000">
                                          <p:cBhvr additive="base">
                                            <p:cTn id="15" dur="1500" fill="hold"/>
                                            <p:tgtEl>
                                              <p:spTgt spid="26"/>
                                            </p:tgtEl>
                                            <p:attrNameLst>
                                              <p:attrName>ppt_x</p:attrName>
                                            </p:attrNameLst>
                                          </p:cBhvr>
                                          <p:tavLst>
                                            <p:tav tm="0">
                                              <p:val>
                                                <p:strVal val="#ppt_x"/>
                                              </p:val>
                                            </p:tav>
                                            <p:tav tm="100000">
                                              <p:val>
                                                <p:strVal val="#ppt_x"/>
                                              </p:val>
                                            </p:tav>
                                          </p:tavLst>
                                        </p:anim>
                                        <p:anim calcmode="lin" valueType="num" p14:bounceEnd="60000">
                                          <p:cBhvr additive="base">
                                            <p:cTn id="16" dur="1500" fill="hold"/>
                                            <p:tgtEl>
                                              <p:spTgt spid="26"/>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110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par>
                                    <p:cTn id="20" presetID="22" presetClass="entr" presetSubtype="2" fill="hold" nodeType="withEffect">
                                      <p:stCondLst>
                                        <p:cond delay="1200"/>
                                      </p:stCondLst>
                                      <p:childTnLst>
                                        <p:set>
                                          <p:cBhvr>
                                            <p:cTn id="21" dur="1" fill="hold">
                                              <p:stCondLst>
                                                <p:cond delay="0"/>
                                              </p:stCondLst>
                                            </p:cTn>
                                            <p:tgtEl>
                                              <p:spTgt spid="15"/>
                                            </p:tgtEl>
                                            <p:attrNameLst>
                                              <p:attrName>style.visibility</p:attrName>
                                            </p:attrNameLst>
                                          </p:cBhvr>
                                          <p:to>
                                            <p:strVal val="visible"/>
                                          </p:to>
                                        </p:set>
                                        <p:animEffect transition="in" filter="wipe(right)">
                                          <p:cBhvr>
                                            <p:cTn id="22" dur="500"/>
                                            <p:tgtEl>
                                              <p:spTgt spid="15"/>
                                            </p:tgtEl>
                                          </p:cBhvr>
                                        </p:animEffect>
                                      </p:childTnLst>
                                    </p:cTn>
                                  </p:par>
                                  <p:par>
                                    <p:cTn id="23" presetID="22" presetClass="entr" presetSubtype="2" fill="hold" nodeType="withEffect">
                                      <p:stCondLst>
                                        <p:cond delay="1300"/>
                                      </p:stCondLst>
                                      <p:childTnLst>
                                        <p:set>
                                          <p:cBhvr>
                                            <p:cTn id="24" dur="1" fill="hold">
                                              <p:stCondLst>
                                                <p:cond delay="0"/>
                                              </p:stCondLst>
                                            </p:cTn>
                                            <p:tgtEl>
                                              <p:spTgt spid="14"/>
                                            </p:tgtEl>
                                            <p:attrNameLst>
                                              <p:attrName>style.visibility</p:attrName>
                                            </p:attrNameLst>
                                          </p:cBhvr>
                                          <p:to>
                                            <p:strVal val="visible"/>
                                          </p:to>
                                        </p:set>
                                        <p:animEffect transition="in" filter="wipe(right)">
                                          <p:cBhvr>
                                            <p:cTn id="25" dur="500"/>
                                            <p:tgtEl>
                                              <p:spTgt spid="14"/>
                                            </p:tgtEl>
                                          </p:cBhvr>
                                        </p:animEffect>
                                      </p:childTnLst>
                                    </p:cTn>
                                  </p:par>
                                  <p:par>
                                    <p:cTn id="26" presetID="10" presetClass="entr" presetSubtype="0" fill="hold" grpId="0" nodeType="withEffect">
                                      <p:stCondLst>
                                        <p:cond delay="170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par>
                              <p:cTn id="29" fill="hold">
                                <p:stCondLst>
                                  <p:cond delay="2200"/>
                                </p:stCondLst>
                                <p:childTnLst>
                                  <p:par>
                                    <p:cTn id="30" presetID="22" presetClass="entr" presetSubtype="4" fill="hold" grpId="0" nodeType="afterEffect">
                                      <p:stCondLst>
                                        <p:cond delay="0"/>
                                      </p:stCondLst>
                                      <p:childTnLst>
                                        <p:set>
                                          <p:cBhvr>
                                            <p:cTn id="31" dur="1" fill="hold">
                                              <p:stCondLst>
                                                <p:cond delay="0"/>
                                              </p:stCondLst>
                                            </p:cTn>
                                            <p:tgtEl>
                                              <p:spTgt spid="165"/>
                                            </p:tgtEl>
                                            <p:attrNameLst>
                                              <p:attrName>style.visibility</p:attrName>
                                            </p:attrNameLst>
                                          </p:cBhvr>
                                          <p:to>
                                            <p:strVal val="visible"/>
                                          </p:to>
                                        </p:set>
                                        <p:animEffect transition="in" filter="wipe(down)">
                                          <p:cBhvr>
                                            <p:cTn id="32" dur="120"/>
                                            <p:tgtEl>
                                              <p:spTgt spid="165"/>
                                            </p:tgtEl>
                                          </p:cBhvr>
                                        </p:animEffect>
                                      </p:childTnLst>
                                    </p:cTn>
                                  </p:par>
                                </p:childTnLst>
                              </p:cTn>
                            </p:par>
                            <p:par>
                              <p:cTn id="33" fill="hold">
                                <p:stCondLst>
                                  <p:cond delay="2320"/>
                                </p:stCondLst>
                                <p:childTnLst>
                                  <p:par>
                                    <p:cTn id="34" presetID="22" presetClass="entr" presetSubtype="1" fill="hold" grpId="0" nodeType="afterEffect">
                                      <p:stCondLst>
                                        <p:cond delay="0"/>
                                      </p:stCondLst>
                                      <p:childTnLst>
                                        <p:set>
                                          <p:cBhvr>
                                            <p:cTn id="35" dur="1" fill="hold">
                                              <p:stCondLst>
                                                <p:cond delay="0"/>
                                              </p:stCondLst>
                                            </p:cTn>
                                            <p:tgtEl>
                                              <p:spTgt spid="164"/>
                                            </p:tgtEl>
                                            <p:attrNameLst>
                                              <p:attrName>style.visibility</p:attrName>
                                            </p:attrNameLst>
                                          </p:cBhvr>
                                          <p:to>
                                            <p:strVal val="visible"/>
                                          </p:to>
                                        </p:set>
                                        <p:animEffect transition="in" filter="wipe(up)">
                                          <p:cBhvr>
                                            <p:cTn id="36" dur="120"/>
                                            <p:tgtEl>
                                              <p:spTgt spid="164"/>
                                            </p:tgtEl>
                                          </p:cBhvr>
                                        </p:animEffect>
                                      </p:childTnLst>
                                    </p:cTn>
                                  </p:par>
                                </p:childTnLst>
                              </p:cTn>
                            </p:par>
                            <p:par>
                              <p:cTn id="37" fill="hold">
                                <p:stCondLst>
                                  <p:cond delay="2440"/>
                                </p:stCondLst>
                                <p:childTnLst>
                                  <p:par>
                                    <p:cTn id="38" presetID="22" presetClass="entr" presetSubtype="4"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wipe(down)">
                                          <p:cBhvr>
                                            <p:cTn id="40" dur="120"/>
                                            <p:tgtEl>
                                              <p:spTgt spid="163"/>
                                            </p:tgtEl>
                                          </p:cBhvr>
                                        </p:animEffect>
                                      </p:childTnLst>
                                    </p:cTn>
                                  </p:par>
                                </p:childTnLst>
                              </p:cTn>
                            </p:par>
                            <p:par>
                              <p:cTn id="41" fill="hold">
                                <p:stCondLst>
                                  <p:cond delay="2560"/>
                                </p:stCondLst>
                                <p:childTnLst>
                                  <p:par>
                                    <p:cTn id="42" presetID="22" presetClass="entr" presetSubtype="1" fill="hold" grpId="0" nodeType="afterEffect">
                                      <p:stCondLst>
                                        <p:cond delay="0"/>
                                      </p:stCondLst>
                                      <p:childTnLst>
                                        <p:set>
                                          <p:cBhvr>
                                            <p:cTn id="43" dur="1" fill="hold">
                                              <p:stCondLst>
                                                <p:cond delay="0"/>
                                              </p:stCondLst>
                                            </p:cTn>
                                            <p:tgtEl>
                                              <p:spTgt spid="162"/>
                                            </p:tgtEl>
                                            <p:attrNameLst>
                                              <p:attrName>style.visibility</p:attrName>
                                            </p:attrNameLst>
                                          </p:cBhvr>
                                          <p:to>
                                            <p:strVal val="visible"/>
                                          </p:to>
                                        </p:set>
                                        <p:animEffect transition="in" filter="wipe(up)">
                                          <p:cBhvr>
                                            <p:cTn id="44" dur="120"/>
                                            <p:tgtEl>
                                              <p:spTgt spid="162"/>
                                            </p:tgtEl>
                                          </p:cBhvr>
                                        </p:animEffect>
                                      </p:childTnLst>
                                    </p:cTn>
                                  </p:par>
                                </p:childTnLst>
                              </p:cTn>
                            </p:par>
                            <p:par>
                              <p:cTn id="45" fill="hold">
                                <p:stCondLst>
                                  <p:cond delay="2680"/>
                                </p:stCondLst>
                                <p:childTnLst>
                                  <p:par>
                                    <p:cTn id="46" presetID="22" presetClass="entr" presetSubtype="4" fill="hold" grpId="0" nodeType="afterEffect">
                                      <p:stCondLst>
                                        <p:cond delay="0"/>
                                      </p:stCondLst>
                                      <p:childTnLst>
                                        <p:set>
                                          <p:cBhvr>
                                            <p:cTn id="47" dur="1" fill="hold">
                                              <p:stCondLst>
                                                <p:cond delay="0"/>
                                              </p:stCondLst>
                                            </p:cTn>
                                            <p:tgtEl>
                                              <p:spTgt spid="161"/>
                                            </p:tgtEl>
                                            <p:attrNameLst>
                                              <p:attrName>style.visibility</p:attrName>
                                            </p:attrNameLst>
                                          </p:cBhvr>
                                          <p:to>
                                            <p:strVal val="visible"/>
                                          </p:to>
                                        </p:set>
                                        <p:animEffect transition="in" filter="wipe(down)">
                                          <p:cBhvr>
                                            <p:cTn id="48" dur="120"/>
                                            <p:tgtEl>
                                              <p:spTgt spid="161"/>
                                            </p:tgtEl>
                                          </p:cBhvr>
                                        </p:animEffect>
                                      </p:childTnLst>
                                    </p:cTn>
                                  </p:par>
                                </p:childTnLst>
                              </p:cTn>
                            </p:par>
                            <p:par>
                              <p:cTn id="49" fill="hold">
                                <p:stCondLst>
                                  <p:cond delay="2800"/>
                                </p:stCondLst>
                                <p:childTnLst>
                                  <p:par>
                                    <p:cTn id="50" presetID="22" presetClass="entr" presetSubtype="1" fill="hold" grpId="0" nodeType="afterEffect">
                                      <p:stCondLst>
                                        <p:cond delay="0"/>
                                      </p:stCondLst>
                                      <p:childTnLst>
                                        <p:set>
                                          <p:cBhvr>
                                            <p:cTn id="51" dur="1" fill="hold">
                                              <p:stCondLst>
                                                <p:cond delay="0"/>
                                              </p:stCondLst>
                                            </p:cTn>
                                            <p:tgtEl>
                                              <p:spTgt spid="160"/>
                                            </p:tgtEl>
                                            <p:attrNameLst>
                                              <p:attrName>style.visibility</p:attrName>
                                            </p:attrNameLst>
                                          </p:cBhvr>
                                          <p:to>
                                            <p:strVal val="visible"/>
                                          </p:to>
                                        </p:set>
                                        <p:animEffect transition="in" filter="wipe(up)">
                                          <p:cBhvr>
                                            <p:cTn id="52" dur="120"/>
                                            <p:tgtEl>
                                              <p:spTgt spid="160"/>
                                            </p:tgtEl>
                                          </p:cBhvr>
                                        </p:animEffect>
                                      </p:childTnLst>
                                    </p:cTn>
                                  </p:par>
                                </p:childTnLst>
                              </p:cTn>
                            </p:par>
                            <p:par>
                              <p:cTn id="53" fill="hold">
                                <p:stCondLst>
                                  <p:cond delay="2920"/>
                                </p:stCondLst>
                                <p:childTnLst>
                                  <p:par>
                                    <p:cTn id="54" presetID="22" presetClass="entr" presetSubtype="4" fill="hold" grpId="0" nodeType="afterEffect">
                                      <p:stCondLst>
                                        <p:cond delay="0"/>
                                      </p:stCondLst>
                                      <p:childTnLst>
                                        <p:set>
                                          <p:cBhvr>
                                            <p:cTn id="55" dur="1" fill="hold">
                                              <p:stCondLst>
                                                <p:cond delay="0"/>
                                              </p:stCondLst>
                                            </p:cTn>
                                            <p:tgtEl>
                                              <p:spTgt spid="159"/>
                                            </p:tgtEl>
                                            <p:attrNameLst>
                                              <p:attrName>style.visibility</p:attrName>
                                            </p:attrNameLst>
                                          </p:cBhvr>
                                          <p:to>
                                            <p:strVal val="visible"/>
                                          </p:to>
                                        </p:set>
                                        <p:animEffect transition="in" filter="wipe(down)">
                                          <p:cBhvr>
                                            <p:cTn id="56" dur="120"/>
                                            <p:tgtEl>
                                              <p:spTgt spid="159"/>
                                            </p:tgtEl>
                                          </p:cBhvr>
                                        </p:animEffect>
                                      </p:childTnLst>
                                    </p:cTn>
                                  </p:par>
                                </p:childTnLst>
                              </p:cTn>
                            </p:par>
                            <p:par>
                              <p:cTn id="57" fill="hold">
                                <p:stCondLst>
                                  <p:cond delay="3040"/>
                                </p:stCondLst>
                                <p:childTnLst>
                                  <p:par>
                                    <p:cTn id="58" presetID="10" presetClass="entr" presetSubtype="0" fill="hold" grpId="0" nodeType="afterEffect">
                                      <p:stCondLst>
                                        <p:cond delay="0"/>
                                      </p:stCondLst>
                                      <p:childTnLst>
                                        <p:set>
                                          <p:cBhvr>
                                            <p:cTn id="59" dur="1" fill="hold">
                                              <p:stCondLst>
                                                <p:cond delay="0"/>
                                              </p:stCondLst>
                                            </p:cTn>
                                            <p:tgtEl>
                                              <p:spTgt spid="158"/>
                                            </p:tgtEl>
                                            <p:attrNameLst>
                                              <p:attrName>style.visibility</p:attrName>
                                            </p:attrNameLst>
                                          </p:cBhvr>
                                          <p:to>
                                            <p:strVal val="visible"/>
                                          </p:to>
                                        </p:set>
                                        <p:animEffect transition="in" filter="fade">
                                          <p:cBhvr>
                                            <p:cTn id="60" dur="200"/>
                                            <p:tgtEl>
                                              <p:spTgt spid="15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70"/>
                                            </p:tgtEl>
                                            <p:attrNameLst>
                                              <p:attrName>style.visibility</p:attrName>
                                            </p:attrNameLst>
                                          </p:cBhvr>
                                          <p:to>
                                            <p:strVal val="visible"/>
                                          </p:to>
                                        </p:set>
                                        <p:animEffect transition="in" filter="fade">
                                          <p:cBhvr>
                                            <p:cTn id="63" dur="200"/>
                                            <p:tgtEl>
                                              <p:spTgt spid="17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66"/>
                                            </p:tgtEl>
                                            <p:attrNameLst>
                                              <p:attrName>style.visibility</p:attrName>
                                            </p:attrNameLst>
                                          </p:cBhvr>
                                          <p:to>
                                            <p:strVal val="visible"/>
                                          </p:to>
                                        </p:set>
                                        <p:animEffect transition="in" filter="fade">
                                          <p:cBhvr>
                                            <p:cTn id="66" dur="200"/>
                                            <p:tgtEl>
                                              <p:spTgt spid="16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69"/>
                                            </p:tgtEl>
                                            <p:attrNameLst>
                                              <p:attrName>style.visibility</p:attrName>
                                            </p:attrNameLst>
                                          </p:cBhvr>
                                          <p:to>
                                            <p:strVal val="visible"/>
                                          </p:to>
                                        </p:set>
                                        <p:animEffect transition="in" filter="fade">
                                          <p:cBhvr>
                                            <p:cTn id="69" dur="200"/>
                                            <p:tgtEl>
                                              <p:spTgt spid="169"/>
                                            </p:tgtEl>
                                          </p:cBhvr>
                                        </p:animEffect>
                                      </p:childTnLst>
                                    </p:cTn>
                                  </p:par>
                                  <p:par>
                                    <p:cTn id="70" presetID="10" presetClass="entr" presetSubtype="0" fill="hold" nodeType="withEffect">
                                      <p:stCondLst>
                                        <p:cond delay="0"/>
                                      </p:stCondLst>
                                      <p:childTnLst>
                                        <p:set>
                                          <p:cBhvr>
                                            <p:cTn id="71" dur="1" fill="hold">
                                              <p:stCondLst>
                                                <p:cond delay="0"/>
                                              </p:stCondLst>
                                            </p:cTn>
                                            <p:tgtEl>
                                              <p:spTgt spid="102"/>
                                            </p:tgtEl>
                                            <p:attrNameLst>
                                              <p:attrName>style.visibility</p:attrName>
                                            </p:attrNameLst>
                                          </p:cBhvr>
                                          <p:to>
                                            <p:strVal val="visible"/>
                                          </p:to>
                                        </p:set>
                                        <p:animEffect transition="in" filter="fade">
                                          <p:cBhvr>
                                            <p:cTn id="72" dur="200"/>
                                            <p:tgtEl>
                                              <p:spTgt spid="10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fade">
                                          <p:cBhvr>
                                            <p:cTn id="75" dur="200"/>
                                            <p:tgtEl>
                                              <p:spTgt spid="9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00"/>
                                            </p:tgtEl>
                                            <p:attrNameLst>
                                              <p:attrName>style.visibility</p:attrName>
                                            </p:attrNameLst>
                                          </p:cBhvr>
                                          <p:to>
                                            <p:strVal val="visible"/>
                                          </p:to>
                                        </p:set>
                                        <p:animEffect transition="in" filter="fade">
                                          <p:cBhvr>
                                            <p:cTn id="78" dur="200"/>
                                            <p:tgtEl>
                                              <p:spTgt spid="10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01"/>
                                            </p:tgtEl>
                                            <p:attrNameLst>
                                              <p:attrName>style.visibility</p:attrName>
                                            </p:attrNameLst>
                                          </p:cBhvr>
                                          <p:to>
                                            <p:strVal val="visible"/>
                                          </p:to>
                                        </p:set>
                                        <p:animEffect transition="in" filter="fade">
                                          <p:cBhvr>
                                            <p:cTn id="81" dur="200"/>
                                            <p:tgtEl>
                                              <p:spTgt spid="10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73"/>
                                            </p:tgtEl>
                                            <p:attrNameLst>
                                              <p:attrName>style.visibility</p:attrName>
                                            </p:attrNameLst>
                                          </p:cBhvr>
                                          <p:to>
                                            <p:strVal val="visible"/>
                                          </p:to>
                                        </p:set>
                                        <p:animEffect transition="in" filter="fade">
                                          <p:cBhvr>
                                            <p:cTn id="84" dur="2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32" grpId="0"/>
          <p:bldP spid="99" grpId="0"/>
          <p:bldP spid="100" grpId="0"/>
          <p:bldP spid="101" grpId="0"/>
          <p:bldP spid="158" grpId="0" animBg="1"/>
          <p:bldP spid="159" grpId="0" animBg="1"/>
          <p:bldP spid="160" grpId="0" animBg="1"/>
          <p:bldP spid="161" grpId="0" animBg="1"/>
          <p:bldP spid="162" grpId="0" animBg="1"/>
          <p:bldP spid="163" grpId="0" animBg="1"/>
          <p:bldP spid="164" grpId="0" animBg="1"/>
          <p:bldP spid="165" grpId="0" animBg="1"/>
          <p:bldP spid="166" grpId="0" animBg="1"/>
          <p:bldP spid="169" grpId="0"/>
          <p:bldP spid="170" grpId="0" animBg="1"/>
          <p:bldP spid="17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500" fill="hold"/>
                                            <p:tgtEl>
                                              <p:spTgt spid="24"/>
                                            </p:tgtEl>
                                            <p:attrNameLst>
                                              <p:attrName>ppt_x</p:attrName>
                                            </p:attrNameLst>
                                          </p:cBhvr>
                                          <p:tavLst>
                                            <p:tav tm="0">
                                              <p:val>
                                                <p:strVal val="#ppt_x"/>
                                              </p:val>
                                            </p:tav>
                                            <p:tav tm="100000">
                                              <p:val>
                                                <p:strVal val="#ppt_x"/>
                                              </p:val>
                                            </p:tav>
                                          </p:tavLst>
                                        </p:anim>
                                        <p:anim calcmode="lin" valueType="num">
                                          <p:cBhvr additive="base">
                                            <p:cTn id="8" dur="1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3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500" fill="hold"/>
                                            <p:tgtEl>
                                              <p:spTgt spid="25"/>
                                            </p:tgtEl>
                                            <p:attrNameLst>
                                              <p:attrName>ppt_x</p:attrName>
                                            </p:attrNameLst>
                                          </p:cBhvr>
                                          <p:tavLst>
                                            <p:tav tm="0">
                                              <p:val>
                                                <p:strVal val="#ppt_x"/>
                                              </p:val>
                                            </p:tav>
                                            <p:tav tm="100000">
                                              <p:val>
                                                <p:strVal val="#ppt_x"/>
                                              </p:val>
                                            </p:tav>
                                          </p:tavLst>
                                        </p:anim>
                                        <p:anim calcmode="lin" valueType="num">
                                          <p:cBhvr additive="base">
                                            <p:cTn id="12" dur="1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4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ppt_x"/>
                                              </p:val>
                                            </p:tav>
                                            <p:tav tm="100000">
                                              <p:val>
                                                <p:strVal val="#ppt_x"/>
                                              </p:val>
                                            </p:tav>
                                          </p:tavLst>
                                        </p:anim>
                                        <p:anim calcmode="lin" valueType="num">
                                          <p:cBhvr additive="base">
                                            <p:cTn id="16" dur="1500" fill="hold"/>
                                            <p:tgtEl>
                                              <p:spTgt spid="26"/>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110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par>
                                    <p:cTn id="20" presetID="22" presetClass="entr" presetSubtype="2" fill="hold" nodeType="withEffect">
                                      <p:stCondLst>
                                        <p:cond delay="1200"/>
                                      </p:stCondLst>
                                      <p:childTnLst>
                                        <p:set>
                                          <p:cBhvr>
                                            <p:cTn id="21" dur="1" fill="hold">
                                              <p:stCondLst>
                                                <p:cond delay="0"/>
                                              </p:stCondLst>
                                            </p:cTn>
                                            <p:tgtEl>
                                              <p:spTgt spid="15"/>
                                            </p:tgtEl>
                                            <p:attrNameLst>
                                              <p:attrName>style.visibility</p:attrName>
                                            </p:attrNameLst>
                                          </p:cBhvr>
                                          <p:to>
                                            <p:strVal val="visible"/>
                                          </p:to>
                                        </p:set>
                                        <p:animEffect transition="in" filter="wipe(right)">
                                          <p:cBhvr>
                                            <p:cTn id="22" dur="500"/>
                                            <p:tgtEl>
                                              <p:spTgt spid="15"/>
                                            </p:tgtEl>
                                          </p:cBhvr>
                                        </p:animEffect>
                                      </p:childTnLst>
                                    </p:cTn>
                                  </p:par>
                                  <p:par>
                                    <p:cTn id="23" presetID="22" presetClass="entr" presetSubtype="2" fill="hold" nodeType="withEffect">
                                      <p:stCondLst>
                                        <p:cond delay="1300"/>
                                      </p:stCondLst>
                                      <p:childTnLst>
                                        <p:set>
                                          <p:cBhvr>
                                            <p:cTn id="24" dur="1" fill="hold">
                                              <p:stCondLst>
                                                <p:cond delay="0"/>
                                              </p:stCondLst>
                                            </p:cTn>
                                            <p:tgtEl>
                                              <p:spTgt spid="14"/>
                                            </p:tgtEl>
                                            <p:attrNameLst>
                                              <p:attrName>style.visibility</p:attrName>
                                            </p:attrNameLst>
                                          </p:cBhvr>
                                          <p:to>
                                            <p:strVal val="visible"/>
                                          </p:to>
                                        </p:set>
                                        <p:animEffect transition="in" filter="wipe(right)">
                                          <p:cBhvr>
                                            <p:cTn id="25" dur="500"/>
                                            <p:tgtEl>
                                              <p:spTgt spid="14"/>
                                            </p:tgtEl>
                                          </p:cBhvr>
                                        </p:animEffect>
                                      </p:childTnLst>
                                    </p:cTn>
                                  </p:par>
                                  <p:par>
                                    <p:cTn id="26" presetID="10" presetClass="entr" presetSubtype="0" fill="hold" grpId="0" nodeType="withEffect">
                                      <p:stCondLst>
                                        <p:cond delay="170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par>
                              <p:cTn id="29" fill="hold">
                                <p:stCondLst>
                                  <p:cond delay="2200"/>
                                </p:stCondLst>
                                <p:childTnLst>
                                  <p:par>
                                    <p:cTn id="30" presetID="22" presetClass="entr" presetSubtype="4" fill="hold" grpId="0" nodeType="afterEffect">
                                      <p:stCondLst>
                                        <p:cond delay="0"/>
                                      </p:stCondLst>
                                      <p:childTnLst>
                                        <p:set>
                                          <p:cBhvr>
                                            <p:cTn id="31" dur="1" fill="hold">
                                              <p:stCondLst>
                                                <p:cond delay="0"/>
                                              </p:stCondLst>
                                            </p:cTn>
                                            <p:tgtEl>
                                              <p:spTgt spid="165"/>
                                            </p:tgtEl>
                                            <p:attrNameLst>
                                              <p:attrName>style.visibility</p:attrName>
                                            </p:attrNameLst>
                                          </p:cBhvr>
                                          <p:to>
                                            <p:strVal val="visible"/>
                                          </p:to>
                                        </p:set>
                                        <p:animEffect transition="in" filter="wipe(down)">
                                          <p:cBhvr>
                                            <p:cTn id="32" dur="120"/>
                                            <p:tgtEl>
                                              <p:spTgt spid="165"/>
                                            </p:tgtEl>
                                          </p:cBhvr>
                                        </p:animEffect>
                                      </p:childTnLst>
                                    </p:cTn>
                                  </p:par>
                                </p:childTnLst>
                              </p:cTn>
                            </p:par>
                            <p:par>
                              <p:cTn id="33" fill="hold">
                                <p:stCondLst>
                                  <p:cond delay="2320"/>
                                </p:stCondLst>
                                <p:childTnLst>
                                  <p:par>
                                    <p:cTn id="34" presetID="22" presetClass="entr" presetSubtype="1" fill="hold" grpId="0" nodeType="afterEffect">
                                      <p:stCondLst>
                                        <p:cond delay="0"/>
                                      </p:stCondLst>
                                      <p:childTnLst>
                                        <p:set>
                                          <p:cBhvr>
                                            <p:cTn id="35" dur="1" fill="hold">
                                              <p:stCondLst>
                                                <p:cond delay="0"/>
                                              </p:stCondLst>
                                            </p:cTn>
                                            <p:tgtEl>
                                              <p:spTgt spid="164"/>
                                            </p:tgtEl>
                                            <p:attrNameLst>
                                              <p:attrName>style.visibility</p:attrName>
                                            </p:attrNameLst>
                                          </p:cBhvr>
                                          <p:to>
                                            <p:strVal val="visible"/>
                                          </p:to>
                                        </p:set>
                                        <p:animEffect transition="in" filter="wipe(up)">
                                          <p:cBhvr>
                                            <p:cTn id="36" dur="120"/>
                                            <p:tgtEl>
                                              <p:spTgt spid="164"/>
                                            </p:tgtEl>
                                          </p:cBhvr>
                                        </p:animEffect>
                                      </p:childTnLst>
                                    </p:cTn>
                                  </p:par>
                                </p:childTnLst>
                              </p:cTn>
                            </p:par>
                            <p:par>
                              <p:cTn id="37" fill="hold">
                                <p:stCondLst>
                                  <p:cond delay="2440"/>
                                </p:stCondLst>
                                <p:childTnLst>
                                  <p:par>
                                    <p:cTn id="38" presetID="22" presetClass="entr" presetSubtype="4"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wipe(down)">
                                          <p:cBhvr>
                                            <p:cTn id="40" dur="120"/>
                                            <p:tgtEl>
                                              <p:spTgt spid="163"/>
                                            </p:tgtEl>
                                          </p:cBhvr>
                                        </p:animEffect>
                                      </p:childTnLst>
                                    </p:cTn>
                                  </p:par>
                                </p:childTnLst>
                              </p:cTn>
                            </p:par>
                            <p:par>
                              <p:cTn id="41" fill="hold">
                                <p:stCondLst>
                                  <p:cond delay="2560"/>
                                </p:stCondLst>
                                <p:childTnLst>
                                  <p:par>
                                    <p:cTn id="42" presetID="22" presetClass="entr" presetSubtype="1" fill="hold" grpId="0" nodeType="afterEffect">
                                      <p:stCondLst>
                                        <p:cond delay="0"/>
                                      </p:stCondLst>
                                      <p:childTnLst>
                                        <p:set>
                                          <p:cBhvr>
                                            <p:cTn id="43" dur="1" fill="hold">
                                              <p:stCondLst>
                                                <p:cond delay="0"/>
                                              </p:stCondLst>
                                            </p:cTn>
                                            <p:tgtEl>
                                              <p:spTgt spid="162"/>
                                            </p:tgtEl>
                                            <p:attrNameLst>
                                              <p:attrName>style.visibility</p:attrName>
                                            </p:attrNameLst>
                                          </p:cBhvr>
                                          <p:to>
                                            <p:strVal val="visible"/>
                                          </p:to>
                                        </p:set>
                                        <p:animEffect transition="in" filter="wipe(up)">
                                          <p:cBhvr>
                                            <p:cTn id="44" dur="120"/>
                                            <p:tgtEl>
                                              <p:spTgt spid="162"/>
                                            </p:tgtEl>
                                          </p:cBhvr>
                                        </p:animEffect>
                                      </p:childTnLst>
                                    </p:cTn>
                                  </p:par>
                                </p:childTnLst>
                              </p:cTn>
                            </p:par>
                            <p:par>
                              <p:cTn id="45" fill="hold">
                                <p:stCondLst>
                                  <p:cond delay="2680"/>
                                </p:stCondLst>
                                <p:childTnLst>
                                  <p:par>
                                    <p:cTn id="46" presetID="22" presetClass="entr" presetSubtype="4" fill="hold" grpId="0" nodeType="afterEffect">
                                      <p:stCondLst>
                                        <p:cond delay="0"/>
                                      </p:stCondLst>
                                      <p:childTnLst>
                                        <p:set>
                                          <p:cBhvr>
                                            <p:cTn id="47" dur="1" fill="hold">
                                              <p:stCondLst>
                                                <p:cond delay="0"/>
                                              </p:stCondLst>
                                            </p:cTn>
                                            <p:tgtEl>
                                              <p:spTgt spid="161"/>
                                            </p:tgtEl>
                                            <p:attrNameLst>
                                              <p:attrName>style.visibility</p:attrName>
                                            </p:attrNameLst>
                                          </p:cBhvr>
                                          <p:to>
                                            <p:strVal val="visible"/>
                                          </p:to>
                                        </p:set>
                                        <p:animEffect transition="in" filter="wipe(down)">
                                          <p:cBhvr>
                                            <p:cTn id="48" dur="120"/>
                                            <p:tgtEl>
                                              <p:spTgt spid="161"/>
                                            </p:tgtEl>
                                          </p:cBhvr>
                                        </p:animEffect>
                                      </p:childTnLst>
                                    </p:cTn>
                                  </p:par>
                                </p:childTnLst>
                              </p:cTn>
                            </p:par>
                            <p:par>
                              <p:cTn id="49" fill="hold">
                                <p:stCondLst>
                                  <p:cond delay="2800"/>
                                </p:stCondLst>
                                <p:childTnLst>
                                  <p:par>
                                    <p:cTn id="50" presetID="22" presetClass="entr" presetSubtype="1" fill="hold" grpId="0" nodeType="afterEffect">
                                      <p:stCondLst>
                                        <p:cond delay="0"/>
                                      </p:stCondLst>
                                      <p:childTnLst>
                                        <p:set>
                                          <p:cBhvr>
                                            <p:cTn id="51" dur="1" fill="hold">
                                              <p:stCondLst>
                                                <p:cond delay="0"/>
                                              </p:stCondLst>
                                            </p:cTn>
                                            <p:tgtEl>
                                              <p:spTgt spid="160"/>
                                            </p:tgtEl>
                                            <p:attrNameLst>
                                              <p:attrName>style.visibility</p:attrName>
                                            </p:attrNameLst>
                                          </p:cBhvr>
                                          <p:to>
                                            <p:strVal val="visible"/>
                                          </p:to>
                                        </p:set>
                                        <p:animEffect transition="in" filter="wipe(up)">
                                          <p:cBhvr>
                                            <p:cTn id="52" dur="120"/>
                                            <p:tgtEl>
                                              <p:spTgt spid="160"/>
                                            </p:tgtEl>
                                          </p:cBhvr>
                                        </p:animEffect>
                                      </p:childTnLst>
                                    </p:cTn>
                                  </p:par>
                                </p:childTnLst>
                              </p:cTn>
                            </p:par>
                            <p:par>
                              <p:cTn id="53" fill="hold">
                                <p:stCondLst>
                                  <p:cond delay="2920"/>
                                </p:stCondLst>
                                <p:childTnLst>
                                  <p:par>
                                    <p:cTn id="54" presetID="22" presetClass="entr" presetSubtype="4" fill="hold" grpId="0" nodeType="afterEffect">
                                      <p:stCondLst>
                                        <p:cond delay="0"/>
                                      </p:stCondLst>
                                      <p:childTnLst>
                                        <p:set>
                                          <p:cBhvr>
                                            <p:cTn id="55" dur="1" fill="hold">
                                              <p:stCondLst>
                                                <p:cond delay="0"/>
                                              </p:stCondLst>
                                            </p:cTn>
                                            <p:tgtEl>
                                              <p:spTgt spid="159"/>
                                            </p:tgtEl>
                                            <p:attrNameLst>
                                              <p:attrName>style.visibility</p:attrName>
                                            </p:attrNameLst>
                                          </p:cBhvr>
                                          <p:to>
                                            <p:strVal val="visible"/>
                                          </p:to>
                                        </p:set>
                                        <p:animEffect transition="in" filter="wipe(down)">
                                          <p:cBhvr>
                                            <p:cTn id="56" dur="120"/>
                                            <p:tgtEl>
                                              <p:spTgt spid="159"/>
                                            </p:tgtEl>
                                          </p:cBhvr>
                                        </p:animEffect>
                                      </p:childTnLst>
                                    </p:cTn>
                                  </p:par>
                                </p:childTnLst>
                              </p:cTn>
                            </p:par>
                            <p:par>
                              <p:cTn id="57" fill="hold">
                                <p:stCondLst>
                                  <p:cond delay="3040"/>
                                </p:stCondLst>
                                <p:childTnLst>
                                  <p:par>
                                    <p:cTn id="58" presetID="10" presetClass="entr" presetSubtype="0" fill="hold" grpId="0" nodeType="afterEffect">
                                      <p:stCondLst>
                                        <p:cond delay="0"/>
                                      </p:stCondLst>
                                      <p:childTnLst>
                                        <p:set>
                                          <p:cBhvr>
                                            <p:cTn id="59" dur="1" fill="hold">
                                              <p:stCondLst>
                                                <p:cond delay="0"/>
                                              </p:stCondLst>
                                            </p:cTn>
                                            <p:tgtEl>
                                              <p:spTgt spid="158"/>
                                            </p:tgtEl>
                                            <p:attrNameLst>
                                              <p:attrName>style.visibility</p:attrName>
                                            </p:attrNameLst>
                                          </p:cBhvr>
                                          <p:to>
                                            <p:strVal val="visible"/>
                                          </p:to>
                                        </p:set>
                                        <p:animEffect transition="in" filter="fade">
                                          <p:cBhvr>
                                            <p:cTn id="60" dur="200"/>
                                            <p:tgtEl>
                                              <p:spTgt spid="15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70"/>
                                            </p:tgtEl>
                                            <p:attrNameLst>
                                              <p:attrName>style.visibility</p:attrName>
                                            </p:attrNameLst>
                                          </p:cBhvr>
                                          <p:to>
                                            <p:strVal val="visible"/>
                                          </p:to>
                                        </p:set>
                                        <p:animEffect transition="in" filter="fade">
                                          <p:cBhvr>
                                            <p:cTn id="63" dur="200"/>
                                            <p:tgtEl>
                                              <p:spTgt spid="17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66"/>
                                            </p:tgtEl>
                                            <p:attrNameLst>
                                              <p:attrName>style.visibility</p:attrName>
                                            </p:attrNameLst>
                                          </p:cBhvr>
                                          <p:to>
                                            <p:strVal val="visible"/>
                                          </p:to>
                                        </p:set>
                                        <p:animEffect transition="in" filter="fade">
                                          <p:cBhvr>
                                            <p:cTn id="66" dur="200"/>
                                            <p:tgtEl>
                                              <p:spTgt spid="16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69"/>
                                            </p:tgtEl>
                                            <p:attrNameLst>
                                              <p:attrName>style.visibility</p:attrName>
                                            </p:attrNameLst>
                                          </p:cBhvr>
                                          <p:to>
                                            <p:strVal val="visible"/>
                                          </p:to>
                                        </p:set>
                                        <p:animEffect transition="in" filter="fade">
                                          <p:cBhvr>
                                            <p:cTn id="69" dur="200"/>
                                            <p:tgtEl>
                                              <p:spTgt spid="169"/>
                                            </p:tgtEl>
                                          </p:cBhvr>
                                        </p:animEffect>
                                      </p:childTnLst>
                                    </p:cTn>
                                  </p:par>
                                  <p:par>
                                    <p:cTn id="70" presetID="10" presetClass="entr" presetSubtype="0" fill="hold" nodeType="withEffect">
                                      <p:stCondLst>
                                        <p:cond delay="0"/>
                                      </p:stCondLst>
                                      <p:childTnLst>
                                        <p:set>
                                          <p:cBhvr>
                                            <p:cTn id="71" dur="1" fill="hold">
                                              <p:stCondLst>
                                                <p:cond delay="0"/>
                                              </p:stCondLst>
                                            </p:cTn>
                                            <p:tgtEl>
                                              <p:spTgt spid="102"/>
                                            </p:tgtEl>
                                            <p:attrNameLst>
                                              <p:attrName>style.visibility</p:attrName>
                                            </p:attrNameLst>
                                          </p:cBhvr>
                                          <p:to>
                                            <p:strVal val="visible"/>
                                          </p:to>
                                        </p:set>
                                        <p:animEffect transition="in" filter="fade">
                                          <p:cBhvr>
                                            <p:cTn id="72" dur="200"/>
                                            <p:tgtEl>
                                              <p:spTgt spid="10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fade">
                                          <p:cBhvr>
                                            <p:cTn id="75" dur="200"/>
                                            <p:tgtEl>
                                              <p:spTgt spid="9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00"/>
                                            </p:tgtEl>
                                            <p:attrNameLst>
                                              <p:attrName>style.visibility</p:attrName>
                                            </p:attrNameLst>
                                          </p:cBhvr>
                                          <p:to>
                                            <p:strVal val="visible"/>
                                          </p:to>
                                        </p:set>
                                        <p:animEffect transition="in" filter="fade">
                                          <p:cBhvr>
                                            <p:cTn id="78" dur="200"/>
                                            <p:tgtEl>
                                              <p:spTgt spid="10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01"/>
                                            </p:tgtEl>
                                            <p:attrNameLst>
                                              <p:attrName>style.visibility</p:attrName>
                                            </p:attrNameLst>
                                          </p:cBhvr>
                                          <p:to>
                                            <p:strVal val="visible"/>
                                          </p:to>
                                        </p:set>
                                        <p:animEffect transition="in" filter="fade">
                                          <p:cBhvr>
                                            <p:cTn id="81" dur="200"/>
                                            <p:tgtEl>
                                              <p:spTgt spid="10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73"/>
                                            </p:tgtEl>
                                            <p:attrNameLst>
                                              <p:attrName>style.visibility</p:attrName>
                                            </p:attrNameLst>
                                          </p:cBhvr>
                                          <p:to>
                                            <p:strVal val="visible"/>
                                          </p:to>
                                        </p:set>
                                        <p:animEffect transition="in" filter="fade">
                                          <p:cBhvr>
                                            <p:cTn id="84" dur="2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32" grpId="0"/>
          <p:bldP spid="99" grpId="0"/>
          <p:bldP spid="100" grpId="0"/>
          <p:bldP spid="101" grpId="0"/>
          <p:bldP spid="158" grpId="0" animBg="1"/>
          <p:bldP spid="159" grpId="0" animBg="1"/>
          <p:bldP spid="160" grpId="0" animBg="1"/>
          <p:bldP spid="161" grpId="0" animBg="1"/>
          <p:bldP spid="162" grpId="0" animBg="1"/>
          <p:bldP spid="163" grpId="0" animBg="1"/>
          <p:bldP spid="164" grpId="0" animBg="1"/>
          <p:bldP spid="165" grpId="0" animBg="1"/>
          <p:bldP spid="166" grpId="0" animBg="1"/>
          <p:bldP spid="169" grpId="0"/>
          <p:bldP spid="170" grpId="0" animBg="1"/>
          <p:bldP spid="173"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A13E7D-4627-F3DA-0491-1E938212558D}"/>
              </a:ext>
            </a:extLst>
          </p:cNvPr>
          <p:cNvSpPr txBox="1"/>
          <p:nvPr/>
        </p:nvSpPr>
        <p:spPr>
          <a:xfrm>
            <a:off x="1023502" y="993714"/>
            <a:ext cx="5471531" cy="475771"/>
          </a:xfrm>
          <a:prstGeom prst="rect">
            <a:avLst/>
          </a:prstGeom>
          <a:noFill/>
        </p:spPr>
        <p:txBody>
          <a:bodyPr wrap="square">
            <a:spAutoFit/>
          </a:bodyPr>
          <a:lstStyle/>
          <a:p>
            <a:pPr algn="ctr" defTabSz="128565">
              <a:lnSpc>
                <a:spcPct val="89000"/>
              </a:lnSpc>
            </a:pPr>
            <a:r>
              <a:rPr lang="mn-MN" sz="1400" b="1" dirty="0">
                <a:solidFill>
                  <a:srgbClr val="002060"/>
                </a:solidFill>
                <a:latin typeface="Arial" panose="020B0604020202020204" pitchFamily="34" charset="0"/>
                <a:cs typeface="Arial" panose="020B0604020202020204" pitchFamily="34" charset="0"/>
              </a:rPr>
              <a:t>2007-2012</a:t>
            </a:r>
            <a:r>
              <a:rPr lang="mn-MN" sz="1400" dirty="0">
                <a:solidFill>
                  <a:srgbClr val="002060"/>
                </a:solidFill>
                <a:latin typeface="Arial" panose="020B0604020202020204" pitchFamily="34" charset="0"/>
                <a:cs typeface="Arial" panose="020B0604020202020204" pitchFamily="34" charset="0"/>
              </a:rPr>
              <a:t> онд хэрэгжүүлсэн бодлого, хөтөлбөрийн </a:t>
            </a:r>
          </a:p>
          <a:p>
            <a:pPr algn="ctr" defTabSz="128565">
              <a:lnSpc>
                <a:spcPct val="89000"/>
              </a:lnSpc>
            </a:pPr>
            <a:r>
              <a:rPr lang="mn-MN" sz="1400" dirty="0">
                <a:solidFill>
                  <a:srgbClr val="002060"/>
                </a:solidFill>
                <a:latin typeface="Arial" panose="020B0604020202020204" pitchFamily="34" charset="0"/>
                <a:cs typeface="Arial" panose="020B0604020202020204" pitchFamily="34" charset="0"/>
              </a:rPr>
              <a:t>хүрсэн үр дүн </a:t>
            </a:r>
            <a:endParaRPr lang="en-US" sz="1400" dirty="0">
              <a:solidFill>
                <a:srgbClr val="002060"/>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BEA5609A-E2DB-2E33-C4DA-0CCF36733AD1}"/>
              </a:ext>
            </a:extLst>
          </p:cNvPr>
          <p:cNvCxnSpPr>
            <a:cxnSpLocks/>
          </p:cNvCxnSpPr>
          <p:nvPr/>
        </p:nvCxnSpPr>
        <p:spPr>
          <a:xfrm flipV="1">
            <a:off x="939800" y="622300"/>
            <a:ext cx="5581444" cy="12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712D557-2CA5-947B-FD0C-E27C7F2DC18B}"/>
              </a:ext>
            </a:extLst>
          </p:cNvPr>
          <p:cNvCxnSpPr>
            <a:cxnSpLocks/>
          </p:cNvCxnSpPr>
          <p:nvPr/>
        </p:nvCxnSpPr>
        <p:spPr>
          <a:xfrm flipH="1" flipV="1">
            <a:off x="990601" y="865932"/>
            <a:ext cx="5530643" cy="485"/>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529F9AF9-FDE0-0B1D-E368-9C7CC8AA9891}"/>
              </a:ext>
            </a:extLst>
          </p:cNvPr>
          <p:cNvCxnSpPr>
            <a:cxnSpLocks/>
          </p:cNvCxnSpPr>
          <p:nvPr/>
        </p:nvCxnSpPr>
        <p:spPr>
          <a:xfrm flipH="1">
            <a:off x="522516" y="1543977"/>
            <a:ext cx="5998728" cy="27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grpSp>
        <p:nvGrpSpPr>
          <p:cNvPr id="8" name="Group 1133">
            <a:extLst>
              <a:ext uri="{FF2B5EF4-FFF2-40B4-BE49-F238E27FC236}">
                <a16:creationId xmlns:a16="http://schemas.microsoft.com/office/drawing/2014/main" id="{C90B7FB5-0D00-C587-77A2-1E8C3C02659B}"/>
              </a:ext>
            </a:extLst>
          </p:cNvPr>
          <p:cNvGrpSpPr>
            <a:grpSpLocks noChangeAspect="1"/>
          </p:cNvGrpSpPr>
          <p:nvPr/>
        </p:nvGrpSpPr>
        <p:grpSpPr bwMode="auto">
          <a:xfrm>
            <a:off x="843677" y="967311"/>
            <a:ext cx="530737" cy="475772"/>
            <a:chOff x="-2797" y="-3650"/>
            <a:chExt cx="3066" cy="3006"/>
          </a:xfrm>
          <a:solidFill>
            <a:schemeClr val="accent2">
              <a:lumMod val="60000"/>
              <a:lumOff val="40000"/>
            </a:schemeClr>
          </a:solidFill>
          <a:effectLst>
            <a:outerShdw blurRad="50800" dist="38100" dir="5400000" algn="t" rotWithShape="0">
              <a:prstClr val="black">
                <a:alpha val="40000"/>
              </a:prstClr>
            </a:outerShdw>
          </a:effectLst>
        </p:grpSpPr>
        <p:sp>
          <p:nvSpPr>
            <p:cNvPr id="9" name="Freeform 1135">
              <a:extLst>
                <a:ext uri="{FF2B5EF4-FFF2-40B4-BE49-F238E27FC236}">
                  <a16:creationId xmlns:a16="http://schemas.microsoft.com/office/drawing/2014/main" id="{AAC1D09C-6103-3FDF-7188-0B9695D36A21}"/>
                </a:ext>
              </a:extLst>
            </p:cNvPr>
            <p:cNvSpPr>
              <a:spLocks noEditPoints="1"/>
            </p:cNvSpPr>
            <p:nvPr/>
          </p:nvSpPr>
          <p:spPr bwMode="auto">
            <a:xfrm>
              <a:off x="-2797" y="-2969"/>
              <a:ext cx="3066" cy="2325"/>
            </a:xfrm>
            <a:custGeom>
              <a:avLst/>
              <a:gdLst>
                <a:gd name="T0" fmla="*/ 4595 w 6133"/>
                <a:gd name="T1" fmla="*/ 4316 h 4649"/>
                <a:gd name="T2" fmla="*/ 4602 w 6133"/>
                <a:gd name="T3" fmla="*/ 4332 h 4649"/>
                <a:gd name="T4" fmla="*/ 4714 w 6133"/>
                <a:gd name="T5" fmla="*/ 4338 h 4649"/>
                <a:gd name="T6" fmla="*/ 4733 w 6133"/>
                <a:gd name="T7" fmla="*/ 4329 h 4649"/>
                <a:gd name="T8" fmla="*/ 4735 w 6133"/>
                <a:gd name="T9" fmla="*/ 4312 h 4649"/>
                <a:gd name="T10" fmla="*/ 2458 w 6133"/>
                <a:gd name="T11" fmla="*/ 0 h 4649"/>
                <a:gd name="T12" fmla="*/ 2592 w 6133"/>
                <a:gd name="T13" fmla="*/ 72 h 4649"/>
                <a:gd name="T14" fmla="*/ 3312 w 6133"/>
                <a:gd name="T15" fmla="*/ 1066 h 4649"/>
                <a:gd name="T16" fmla="*/ 3295 w 6133"/>
                <a:gd name="T17" fmla="*/ 1131 h 4649"/>
                <a:gd name="T18" fmla="*/ 3234 w 6133"/>
                <a:gd name="T19" fmla="*/ 1174 h 4649"/>
                <a:gd name="T20" fmla="*/ 2901 w 6133"/>
                <a:gd name="T21" fmla="*/ 4338 h 4649"/>
                <a:gd name="T22" fmla="*/ 3928 w 6133"/>
                <a:gd name="T23" fmla="*/ 4332 h 4649"/>
                <a:gd name="T24" fmla="*/ 3938 w 6133"/>
                <a:gd name="T25" fmla="*/ 4319 h 4649"/>
                <a:gd name="T26" fmla="*/ 3936 w 6133"/>
                <a:gd name="T27" fmla="*/ 1750 h 4649"/>
                <a:gd name="T28" fmla="*/ 3735 w 6133"/>
                <a:gd name="T29" fmla="*/ 2124 h 4649"/>
                <a:gd name="T30" fmla="*/ 3550 w 6133"/>
                <a:gd name="T31" fmla="*/ 2187 h 4649"/>
                <a:gd name="T32" fmla="*/ 3390 w 6133"/>
                <a:gd name="T33" fmla="*/ 2141 h 4649"/>
                <a:gd name="T34" fmla="*/ 3273 w 6133"/>
                <a:gd name="T35" fmla="*/ 1999 h 4649"/>
                <a:gd name="T36" fmla="*/ 3277 w 6133"/>
                <a:gd name="T37" fmla="*/ 1770 h 4649"/>
                <a:gd name="T38" fmla="*/ 3928 w 6133"/>
                <a:gd name="T39" fmla="*/ 326 h 4649"/>
                <a:gd name="T40" fmla="*/ 4089 w 6133"/>
                <a:gd name="T41" fmla="*/ 259 h 4649"/>
                <a:gd name="T42" fmla="*/ 4189 w 6133"/>
                <a:gd name="T43" fmla="*/ 259 h 4649"/>
                <a:gd name="T44" fmla="*/ 4427 w 6133"/>
                <a:gd name="T45" fmla="*/ 257 h 4649"/>
                <a:gd name="T46" fmla="*/ 4725 w 6133"/>
                <a:gd name="T47" fmla="*/ 257 h 4649"/>
                <a:gd name="T48" fmla="*/ 5003 w 6133"/>
                <a:gd name="T49" fmla="*/ 257 h 4649"/>
                <a:gd name="T50" fmla="*/ 5181 w 6133"/>
                <a:gd name="T51" fmla="*/ 255 h 4649"/>
                <a:gd name="T52" fmla="*/ 5306 w 6133"/>
                <a:gd name="T53" fmla="*/ 272 h 4649"/>
                <a:gd name="T54" fmla="*/ 5463 w 6133"/>
                <a:gd name="T55" fmla="*/ 391 h 4649"/>
                <a:gd name="T56" fmla="*/ 6086 w 6133"/>
                <a:gd name="T57" fmla="*/ 1884 h 4649"/>
                <a:gd name="T58" fmla="*/ 6017 w 6133"/>
                <a:gd name="T59" fmla="*/ 2079 h 4649"/>
                <a:gd name="T60" fmla="*/ 5868 w 6133"/>
                <a:gd name="T61" fmla="*/ 2176 h 4649"/>
                <a:gd name="T62" fmla="*/ 5690 w 6133"/>
                <a:gd name="T63" fmla="*/ 2171 h 4649"/>
                <a:gd name="T64" fmla="*/ 5537 w 6133"/>
                <a:gd name="T65" fmla="*/ 2051 h 4649"/>
                <a:gd name="T66" fmla="*/ 5394 w 6133"/>
                <a:gd name="T67" fmla="*/ 4316 h 4649"/>
                <a:gd name="T68" fmla="*/ 5431 w 6133"/>
                <a:gd name="T69" fmla="*/ 4338 h 4649"/>
                <a:gd name="T70" fmla="*/ 6086 w 6133"/>
                <a:gd name="T71" fmla="*/ 4383 h 4649"/>
                <a:gd name="T72" fmla="*/ 6127 w 6133"/>
                <a:gd name="T73" fmla="*/ 4536 h 4649"/>
                <a:gd name="T74" fmla="*/ 6017 w 6133"/>
                <a:gd name="T75" fmla="*/ 4644 h 4649"/>
                <a:gd name="T76" fmla="*/ 76 w 6133"/>
                <a:gd name="T77" fmla="*/ 4629 h 4649"/>
                <a:gd name="T78" fmla="*/ 0 w 6133"/>
                <a:gd name="T79" fmla="*/ 4495 h 4649"/>
                <a:gd name="T80" fmla="*/ 76 w 6133"/>
                <a:gd name="T81" fmla="*/ 4359 h 4649"/>
                <a:gd name="T82" fmla="*/ 514 w 6133"/>
                <a:gd name="T83" fmla="*/ 2387 h 4649"/>
                <a:gd name="T84" fmla="*/ 158 w 6133"/>
                <a:gd name="T85" fmla="*/ 2370 h 4649"/>
                <a:gd name="T86" fmla="*/ 114 w 6133"/>
                <a:gd name="T87" fmla="*/ 2324 h 4649"/>
                <a:gd name="T88" fmla="*/ 108 w 6133"/>
                <a:gd name="T89" fmla="*/ 2245 h 4649"/>
                <a:gd name="T90" fmla="*/ 851 w 6133"/>
                <a:gd name="T91" fmla="*/ 1246 h 4649"/>
                <a:gd name="T92" fmla="*/ 994 w 6133"/>
                <a:gd name="T93" fmla="*/ 1211 h 4649"/>
                <a:gd name="T94" fmla="*/ 1774 w 6133"/>
                <a:gd name="T95" fmla="*/ 2186 h 4649"/>
                <a:gd name="T96" fmla="*/ 1810 w 6133"/>
                <a:gd name="T97" fmla="*/ 2292 h 4649"/>
                <a:gd name="T98" fmla="*/ 1785 w 6133"/>
                <a:gd name="T99" fmla="*/ 2346 h 4649"/>
                <a:gd name="T100" fmla="*/ 1707 w 6133"/>
                <a:gd name="T101" fmla="*/ 2385 h 4649"/>
                <a:gd name="T102" fmla="*/ 2014 w 6133"/>
                <a:gd name="T103" fmla="*/ 4338 h 4649"/>
                <a:gd name="T104" fmla="*/ 1681 w 6133"/>
                <a:gd name="T105" fmla="*/ 1174 h 4649"/>
                <a:gd name="T106" fmla="*/ 1620 w 6133"/>
                <a:gd name="T107" fmla="*/ 1131 h 4649"/>
                <a:gd name="T108" fmla="*/ 1603 w 6133"/>
                <a:gd name="T109" fmla="*/ 1066 h 4649"/>
                <a:gd name="T110" fmla="*/ 2324 w 6133"/>
                <a:gd name="T111" fmla="*/ 72 h 4649"/>
                <a:gd name="T112" fmla="*/ 2458 w 6133"/>
                <a:gd name="T113" fmla="*/ 0 h 4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33" h="4649">
                  <a:moveTo>
                    <a:pt x="4595" y="2562"/>
                  </a:moveTo>
                  <a:lnTo>
                    <a:pt x="4595" y="4308"/>
                  </a:lnTo>
                  <a:lnTo>
                    <a:pt x="4595" y="4312"/>
                  </a:lnTo>
                  <a:lnTo>
                    <a:pt x="4595" y="4316"/>
                  </a:lnTo>
                  <a:lnTo>
                    <a:pt x="4595" y="4321"/>
                  </a:lnTo>
                  <a:lnTo>
                    <a:pt x="4597" y="4325"/>
                  </a:lnTo>
                  <a:lnTo>
                    <a:pt x="4599" y="4329"/>
                  </a:lnTo>
                  <a:lnTo>
                    <a:pt x="4602" y="4332"/>
                  </a:lnTo>
                  <a:lnTo>
                    <a:pt x="4606" y="4336"/>
                  </a:lnTo>
                  <a:lnTo>
                    <a:pt x="4614" y="4338"/>
                  </a:lnTo>
                  <a:lnTo>
                    <a:pt x="4621" y="4338"/>
                  </a:lnTo>
                  <a:lnTo>
                    <a:pt x="4714" y="4338"/>
                  </a:lnTo>
                  <a:lnTo>
                    <a:pt x="4722" y="4338"/>
                  </a:lnTo>
                  <a:lnTo>
                    <a:pt x="4727" y="4336"/>
                  </a:lnTo>
                  <a:lnTo>
                    <a:pt x="4731" y="4332"/>
                  </a:lnTo>
                  <a:lnTo>
                    <a:pt x="4733" y="4329"/>
                  </a:lnTo>
                  <a:lnTo>
                    <a:pt x="4735" y="4325"/>
                  </a:lnTo>
                  <a:lnTo>
                    <a:pt x="4735" y="4321"/>
                  </a:lnTo>
                  <a:lnTo>
                    <a:pt x="4735" y="4316"/>
                  </a:lnTo>
                  <a:lnTo>
                    <a:pt x="4735" y="4312"/>
                  </a:lnTo>
                  <a:lnTo>
                    <a:pt x="4735" y="4308"/>
                  </a:lnTo>
                  <a:lnTo>
                    <a:pt x="4735" y="2562"/>
                  </a:lnTo>
                  <a:lnTo>
                    <a:pt x="4595" y="2562"/>
                  </a:lnTo>
                  <a:close/>
                  <a:moveTo>
                    <a:pt x="2458" y="0"/>
                  </a:moveTo>
                  <a:lnTo>
                    <a:pt x="2495" y="5"/>
                  </a:lnTo>
                  <a:lnTo>
                    <a:pt x="2530" y="20"/>
                  </a:lnTo>
                  <a:lnTo>
                    <a:pt x="2564" y="43"/>
                  </a:lnTo>
                  <a:lnTo>
                    <a:pt x="2592" y="72"/>
                  </a:lnTo>
                  <a:lnTo>
                    <a:pt x="3275" y="980"/>
                  </a:lnTo>
                  <a:lnTo>
                    <a:pt x="3295" y="1012"/>
                  </a:lnTo>
                  <a:lnTo>
                    <a:pt x="3307" y="1040"/>
                  </a:lnTo>
                  <a:lnTo>
                    <a:pt x="3312" y="1066"/>
                  </a:lnTo>
                  <a:lnTo>
                    <a:pt x="3310" y="1088"/>
                  </a:lnTo>
                  <a:lnTo>
                    <a:pt x="3307" y="1105"/>
                  </a:lnTo>
                  <a:lnTo>
                    <a:pt x="3301" y="1120"/>
                  </a:lnTo>
                  <a:lnTo>
                    <a:pt x="3295" y="1131"/>
                  </a:lnTo>
                  <a:lnTo>
                    <a:pt x="3286" y="1142"/>
                  </a:lnTo>
                  <a:lnTo>
                    <a:pt x="3273" y="1153"/>
                  </a:lnTo>
                  <a:lnTo>
                    <a:pt x="3256" y="1164"/>
                  </a:lnTo>
                  <a:lnTo>
                    <a:pt x="3234" y="1174"/>
                  </a:lnTo>
                  <a:lnTo>
                    <a:pt x="3208" y="1179"/>
                  </a:lnTo>
                  <a:lnTo>
                    <a:pt x="3174" y="1181"/>
                  </a:lnTo>
                  <a:lnTo>
                    <a:pt x="2901" y="1181"/>
                  </a:lnTo>
                  <a:lnTo>
                    <a:pt x="2901" y="4338"/>
                  </a:lnTo>
                  <a:lnTo>
                    <a:pt x="3908" y="4338"/>
                  </a:lnTo>
                  <a:lnTo>
                    <a:pt x="3917" y="4338"/>
                  </a:lnTo>
                  <a:lnTo>
                    <a:pt x="3925" y="4336"/>
                  </a:lnTo>
                  <a:lnTo>
                    <a:pt x="3928" y="4332"/>
                  </a:lnTo>
                  <a:lnTo>
                    <a:pt x="3932" y="4331"/>
                  </a:lnTo>
                  <a:lnTo>
                    <a:pt x="3936" y="4327"/>
                  </a:lnTo>
                  <a:lnTo>
                    <a:pt x="3936" y="4323"/>
                  </a:lnTo>
                  <a:lnTo>
                    <a:pt x="3938" y="4319"/>
                  </a:lnTo>
                  <a:lnTo>
                    <a:pt x="3938" y="4316"/>
                  </a:lnTo>
                  <a:lnTo>
                    <a:pt x="3936" y="4312"/>
                  </a:lnTo>
                  <a:lnTo>
                    <a:pt x="3936" y="4308"/>
                  </a:lnTo>
                  <a:lnTo>
                    <a:pt x="3936" y="1750"/>
                  </a:lnTo>
                  <a:lnTo>
                    <a:pt x="3826" y="2007"/>
                  </a:lnTo>
                  <a:lnTo>
                    <a:pt x="3802" y="2051"/>
                  </a:lnTo>
                  <a:lnTo>
                    <a:pt x="3770" y="2091"/>
                  </a:lnTo>
                  <a:lnTo>
                    <a:pt x="3735" y="2124"/>
                  </a:lnTo>
                  <a:lnTo>
                    <a:pt x="3694" y="2150"/>
                  </a:lnTo>
                  <a:lnTo>
                    <a:pt x="3649" y="2171"/>
                  </a:lnTo>
                  <a:lnTo>
                    <a:pt x="3601" y="2184"/>
                  </a:lnTo>
                  <a:lnTo>
                    <a:pt x="3550" y="2187"/>
                  </a:lnTo>
                  <a:lnTo>
                    <a:pt x="3511" y="2184"/>
                  </a:lnTo>
                  <a:lnTo>
                    <a:pt x="3470" y="2176"/>
                  </a:lnTo>
                  <a:lnTo>
                    <a:pt x="3433" y="2163"/>
                  </a:lnTo>
                  <a:lnTo>
                    <a:pt x="3390" y="2141"/>
                  </a:lnTo>
                  <a:lnTo>
                    <a:pt x="3353" y="2113"/>
                  </a:lnTo>
                  <a:lnTo>
                    <a:pt x="3321" y="2079"/>
                  </a:lnTo>
                  <a:lnTo>
                    <a:pt x="3294" y="2040"/>
                  </a:lnTo>
                  <a:lnTo>
                    <a:pt x="3273" y="1999"/>
                  </a:lnTo>
                  <a:lnTo>
                    <a:pt x="3256" y="1942"/>
                  </a:lnTo>
                  <a:lnTo>
                    <a:pt x="3253" y="1884"/>
                  </a:lnTo>
                  <a:lnTo>
                    <a:pt x="3258" y="1826"/>
                  </a:lnTo>
                  <a:lnTo>
                    <a:pt x="3277" y="1770"/>
                  </a:lnTo>
                  <a:lnTo>
                    <a:pt x="3852" y="436"/>
                  </a:lnTo>
                  <a:lnTo>
                    <a:pt x="3873" y="397"/>
                  </a:lnTo>
                  <a:lnTo>
                    <a:pt x="3899" y="357"/>
                  </a:lnTo>
                  <a:lnTo>
                    <a:pt x="3928" y="326"/>
                  </a:lnTo>
                  <a:lnTo>
                    <a:pt x="3962" y="298"/>
                  </a:lnTo>
                  <a:lnTo>
                    <a:pt x="4001" y="277"/>
                  </a:lnTo>
                  <a:lnTo>
                    <a:pt x="4042" y="262"/>
                  </a:lnTo>
                  <a:lnTo>
                    <a:pt x="4089" y="259"/>
                  </a:lnTo>
                  <a:lnTo>
                    <a:pt x="4096" y="259"/>
                  </a:lnTo>
                  <a:lnTo>
                    <a:pt x="4116" y="259"/>
                  </a:lnTo>
                  <a:lnTo>
                    <a:pt x="4146" y="259"/>
                  </a:lnTo>
                  <a:lnTo>
                    <a:pt x="4189" y="259"/>
                  </a:lnTo>
                  <a:lnTo>
                    <a:pt x="4237" y="259"/>
                  </a:lnTo>
                  <a:lnTo>
                    <a:pt x="4295" y="259"/>
                  </a:lnTo>
                  <a:lnTo>
                    <a:pt x="4359" y="259"/>
                  </a:lnTo>
                  <a:lnTo>
                    <a:pt x="4427" y="257"/>
                  </a:lnTo>
                  <a:lnTo>
                    <a:pt x="4500" y="257"/>
                  </a:lnTo>
                  <a:lnTo>
                    <a:pt x="4574" y="257"/>
                  </a:lnTo>
                  <a:lnTo>
                    <a:pt x="4649" y="257"/>
                  </a:lnTo>
                  <a:lnTo>
                    <a:pt x="4725" y="257"/>
                  </a:lnTo>
                  <a:lnTo>
                    <a:pt x="4800" y="257"/>
                  </a:lnTo>
                  <a:lnTo>
                    <a:pt x="4872" y="257"/>
                  </a:lnTo>
                  <a:lnTo>
                    <a:pt x="4939" y="257"/>
                  </a:lnTo>
                  <a:lnTo>
                    <a:pt x="5003" y="257"/>
                  </a:lnTo>
                  <a:lnTo>
                    <a:pt x="5060" y="257"/>
                  </a:lnTo>
                  <a:lnTo>
                    <a:pt x="5109" y="257"/>
                  </a:lnTo>
                  <a:lnTo>
                    <a:pt x="5150" y="255"/>
                  </a:lnTo>
                  <a:lnTo>
                    <a:pt x="5181" y="255"/>
                  </a:lnTo>
                  <a:lnTo>
                    <a:pt x="5200" y="255"/>
                  </a:lnTo>
                  <a:lnTo>
                    <a:pt x="5208" y="255"/>
                  </a:lnTo>
                  <a:lnTo>
                    <a:pt x="5258" y="261"/>
                  </a:lnTo>
                  <a:lnTo>
                    <a:pt x="5306" y="272"/>
                  </a:lnTo>
                  <a:lnTo>
                    <a:pt x="5353" y="292"/>
                  </a:lnTo>
                  <a:lnTo>
                    <a:pt x="5394" y="318"/>
                  </a:lnTo>
                  <a:lnTo>
                    <a:pt x="5431" y="352"/>
                  </a:lnTo>
                  <a:lnTo>
                    <a:pt x="5463" y="391"/>
                  </a:lnTo>
                  <a:lnTo>
                    <a:pt x="5487" y="436"/>
                  </a:lnTo>
                  <a:lnTo>
                    <a:pt x="6062" y="1770"/>
                  </a:lnTo>
                  <a:lnTo>
                    <a:pt x="6081" y="1826"/>
                  </a:lnTo>
                  <a:lnTo>
                    <a:pt x="6086" y="1884"/>
                  </a:lnTo>
                  <a:lnTo>
                    <a:pt x="6083" y="1942"/>
                  </a:lnTo>
                  <a:lnTo>
                    <a:pt x="6066" y="1999"/>
                  </a:lnTo>
                  <a:lnTo>
                    <a:pt x="6045" y="2040"/>
                  </a:lnTo>
                  <a:lnTo>
                    <a:pt x="6017" y="2079"/>
                  </a:lnTo>
                  <a:lnTo>
                    <a:pt x="5986" y="2113"/>
                  </a:lnTo>
                  <a:lnTo>
                    <a:pt x="5949" y="2141"/>
                  </a:lnTo>
                  <a:lnTo>
                    <a:pt x="5906" y="2163"/>
                  </a:lnTo>
                  <a:lnTo>
                    <a:pt x="5868" y="2176"/>
                  </a:lnTo>
                  <a:lnTo>
                    <a:pt x="5829" y="2184"/>
                  </a:lnTo>
                  <a:lnTo>
                    <a:pt x="5788" y="2187"/>
                  </a:lnTo>
                  <a:lnTo>
                    <a:pt x="5738" y="2184"/>
                  </a:lnTo>
                  <a:lnTo>
                    <a:pt x="5690" y="2171"/>
                  </a:lnTo>
                  <a:lnTo>
                    <a:pt x="5645" y="2150"/>
                  </a:lnTo>
                  <a:lnTo>
                    <a:pt x="5604" y="2124"/>
                  </a:lnTo>
                  <a:lnTo>
                    <a:pt x="5569" y="2091"/>
                  </a:lnTo>
                  <a:lnTo>
                    <a:pt x="5537" y="2051"/>
                  </a:lnTo>
                  <a:lnTo>
                    <a:pt x="5513" y="2007"/>
                  </a:lnTo>
                  <a:lnTo>
                    <a:pt x="5392" y="1727"/>
                  </a:lnTo>
                  <a:lnTo>
                    <a:pt x="5392" y="4308"/>
                  </a:lnTo>
                  <a:lnTo>
                    <a:pt x="5394" y="4316"/>
                  </a:lnTo>
                  <a:lnTo>
                    <a:pt x="5396" y="4323"/>
                  </a:lnTo>
                  <a:lnTo>
                    <a:pt x="5401" y="4331"/>
                  </a:lnTo>
                  <a:lnTo>
                    <a:pt x="5414" y="4336"/>
                  </a:lnTo>
                  <a:lnTo>
                    <a:pt x="5431" y="4338"/>
                  </a:lnTo>
                  <a:lnTo>
                    <a:pt x="5976" y="4338"/>
                  </a:lnTo>
                  <a:lnTo>
                    <a:pt x="6017" y="4344"/>
                  </a:lnTo>
                  <a:lnTo>
                    <a:pt x="6055" y="4359"/>
                  </a:lnTo>
                  <a:lnTo>
                    <a:pt x="6086" y="4383"/>
                  </a:lnTo>
                  <a:lnTo>
                    <a:pt x="6110" y="4414"/>
                  </a:lnTo>
                  <a:lnTo>
                    <a:pt x="6127" y="4452"/>
                  </a:lnTo>
                  <a:lnTo>
                    <a:pt x="6133" y="4495"/>
                  </a:lnTo>
                  <a:lnTo>
                    <a:pt x="6127" y="4536"/>
                  </a:lnTo>
                  <a:lnTo>
                    <a:pt x="6110" y="4573"/>
                  </a:lnTo>
                  <a:lnTo>
                    <a:pt x="6086" y="4605"/>
                  </a:lnTo>
                  <a:lnTo>
                    <a:pt x="6055" y="4629"/>
                  </a:lnTo>
                  <a:lnTo>
                    <a:pt x="6017" y="4644"/>
                  </a:lnTo>
                  <a:lnTo>
                    <a:pt x="5976" y="4649"/>
                  </a:lnTo>
                  <a:lnTo>
                    <a:pt x="156" y="4649"/>
                  </a:lnTo>
                  <a:lnTo>
                    <a:pt x="114" y="4644"/>
                  </a:lnTo>
                  <a:lnTo>
                    <a:pt x="76" y="4629"/>
                  </a:lnTo>
                  <a:lnTo>
                    <a:pt x="47" y="4605"/>
                  </a:lnTo>
                  <a:lnTo>
                    <a:pt x="20" y="4573"/>
                  </a:lnTo>
                  <a:lnTo>
                    <a:pt x="6" y="4536"/>
                  </a:lnTo>
                  <a:lnTo>
                    <a:pt x="0" y="4495"/>
                  </a:lnTo>
                  <a:lnTo>
                    <a:pt x="6" y="4452"/>
                  </a:lnTo>
                  <a:lnTo>
                    <a:pt x="20" y="4414"/>
                  </a:lnTo>
                  <a:lnTo>
                    <a:pt x="47" y="4383"/>
                  </a:lnTo>
                  <a:lnTo>
                    <a:pt x="76" y="4359"/>
                  </a:lnTo>
                  <a:lnTo>
                    <a:pt x="114" y="4344"/>
                  </a:lnTo>
                  <a:lnTo>
                    <a:pt x="156" y="4338"/>
                  </a:lnTo>
                  <a:lnTo>
                    <a:pt x="514" y="4338"/>
                  </a:lnTo>
                  <a:lnTo>
                    <a:pt x="514" y="2387"/>
                  </a:lnTo>
                  <a:lnTo>
                    <a:pt x="240" y="2387"/>
                  </a:lnTo>
                  <a:lnTo>
                    <a:pt x="207" y="2385"/>
                  </a:lnTo>
                  <a:lnTo>
                    <a:pt x="181" y="2379"/>
                  </a:lnTo>
                  <a:lnTo>
                    <a:pt x="158" y="2370"/>
                  </a:lnTo>
                  <a:lnTo>
                    <a:pt x="141" y="2359"/>
                  </a:lnTo>
                  <a:lnTo>
                    <a:pt x="128" y="2346"/>
                  </a:lnTo>
                  <a:lnTo>
                    <a:pt x="119" y="2335"/>
                  </a:lnTo>
                  <a:lnTo>
                    <a:pt x="114" y="2324"/>
                  </a:lnTo>
                  <a:lnTo>
                    <a:pt x="108" y="2310"/>
                  </a:lnTo>
                  <a:lnTo>
                    <a:pt x="102" y="2292"/>
                  </a:lnTo>
                  <a:lnTo>
                    <a:pt x="102" y="2271"/>
                  </a:lnTo>
                  <a:lnTo>
                    <a:pt x="108" y="2245"/>
                  </a:lnTo>
                  <a:lnTo>
                    <a:pt x="119" y="2217"/>
                  </a:lnTo>
                  <a:lnTo>
                    <a:pt x="140" y="2186"/>
                  </a:lnTo>
                  <a:lnTo>
                    <a:pt x="823" y="1278"/>
                  </a:lnTo>
                  <a:lnTo>
                    <a:pt x="851" y="1246"/>
                  </a:lnTo>
                  <a:lnTo>
                    <a:pt x="883" y="1224"/>
                  </a:lnTo>
                  <a:lnTo>
                    <a:pt x="920" y="1211"/>
                  </a:lnTo>
                  <a:lnTo>
                    <a:pt x="957" y="1205"/>
                  </a:lnTo>
                  <a:lnTo>
                    <a:pt x="994" y="1211"/>
                  </a:lnTo>
                  <a:lnTo>
                    <a:pt x="1030" y="1224"/>
                  </a:lnTo>
                  <a:lnTo>
                    <a:pt x="1063" y="1246"/>
                  </a:lnTo>
                  <a:lnTo>
                    <a:pt x="1091" y="1278"/>
                  </a:lnTo>
                  <a:lnTo>
                    <a:pt x="1774" y="2186"/>
                  </a:lnTo>
                  <a:lnTo>
                    <a:pt x="1795" y="2217"/>
                  </a:lnTo>
                  <a:lnTo>
                    <a:pt x="1806" y="2245"/>
                  </a:lnTo>
                  <a:lnTo>
                    <a:pt x="1812" y="2271"/>
                  </a:lnTo>
                  <a:lnTo>
                    <a:pt x="1810" y="2292"/>
                  </a:lnTo>
                  <a:lnTo>
                    <a:pt x="1806" y="2310"/>
                  </a:lnTo>
                  <a:lnTo>
                    <a:pt x="1800" y="2324"/>
                  </a:lnTo>
                  <a:lnTo>
                    <a:pt x="1795" y="2335"/>
                  </a:lnTo>
                  <a:lnTo>
                    <a:pt x="1785" y="2346"/>
                  </a:lnTo>
                  <a:lnTo>
                    <a:pt x="1772" y="2359"/>
                  </a:lnTo>
                  <a:lnTo>
                    <a:pt x="1756" y="2370"/>
                  </a:lnTo>
                  <a:lnTo>
                    <a:pt x="1733" y="2379"/>
                  </a:lnTo>
                  <a:lnTo>
                    <a:pt x="1707" y="2385"/>
                  </a:lnTo>
                  <a:lnTo>
                    <a:pt x="1674" y="2387"/>
                  </a:lnTo>
                  <a:lnTo>
                    <a:pt x="1400" y="2387"/>
                  </a:lnTo>
                  <a:lnTo>
                    <a:pt x="1400" y="4338"/>
                  </a:lnTo>
                  <a:lnTo>
                    <a:pt x="2014" y="4338"/>
                  </a:lnTo>
                  <a:lnTo>
                    <a:pt x="2014" y="1181"/>
                  </a:lnTo>
                  <a:lnTo>
                    <a:pt x="1741" y="1181"/>
                  </a:lnTo>
                  <a:lnTo>
                    <a:pt x="1707" y="1179"/>
                  </a:lnTo>
                  <a:lnTo>
                    <a:pt x="1681" y="1174"/>
                  </a:lnTo>
                  <a:lnTo>
                    <a:pt x="1659" y="1164"/>
                  </a:lnTo>
                  <a:lnTo>
                    <a:pt x="1642" y="1153"/>
                  </a:lnTo>
                  <a:lnTo>
                    <a:pt x="1629" y="1142"/>
                  </a:lnTo>
                  <a:lnTo>
                    <a:pt x="1620" y="1131"/>
                  </a:lnTo>
                  <a:lnTo>
                    <a:pt x="1614" y="1120"/>
                  </a:lnTo>
                  <a:lnTo>
                    <a:pt x="1609" y="1105"/>
                  </a:lnTo>
                  <a:lnTo>
                    <a:pt x="1603" y="1088"/>
                  </a:lnTo>
                  <a:lnTo>
                    <a:pt x="1603" y="1066"/>
                  </a:lnTo>
                  <a:lnTo>
                    <a:pt x="1609" y="1040"/>
                  </a:lnTo>
                  <a:lnTo>
                    <a:pt x="1620" y="1012"/>
                  </a:lnTo>
                  <a:lnTo>
                    <a:pt x="1640" y="980"/>
                  </a:lnTo>
                  <a:lnTo>
                    <a:pt x="2324" y="72"/>
                  </a:lnTo>
                  <a:lnTo>
                    <a:pt x="2351" y="43"/>
                  </a:lnTo>
                  <a:lnTo>
                    <a:pt x="2383" y="20"/>
                  </a:lnTo>
                  <a:lnTo>
                    <a:pt x="2420" y="5"/>
                  </a:lnTo>
                  <a:lnTo>
                    <a:pt x="2458" y="0"/>
                  </a:lnTo>
                  <a:close/>
                </a:path>
              </a:pathLst>
            </a:custGeom>
            <a:solidFill>
              <a:schemeClr val="accent1">
                <a:lumMod val="40000"/>
                <a:lumOff val="60000"/>
              </a:schemeClr>
            </a:solidFill>
            <a:ln w="0">
              <a:noFill/>
              <a:prstDash val="solid"/>
              <a:round/>
              <a:headEnd/>
              <a:tailEnd/>
            </a:ln>
          </p:spPr>
          <p:txBody>
            <a:bodyPr/>
            <a:lstStyle/>
            <a:p>
              <a:pPr eaLnBrk="1" fontAlgn="auto" hangingPunct="1">
                <a:spcBef>
                  <a:spcPts val="0"/>
                </a:spcBef>
                <a:spcAft>
                  <a:spcPts val="0"/>
                </a:spcAft>
                <a:defRPr/>
              </a:pPr>
              <a:endParaRPr lang="en-US">
                <a:latin typeface="+mn-lt"/>
              </a:endParaRPr>
            </a:p>
          </p:txBody>
        </p:sp>
        <p:sp>
          <p:nvSpPr>
            <p:cNvPr id="10" name="Freeform 1136">
              <a:extLst>
                <a:ext uri="{FF2B5EF4-FFF2-40B4-BE49-F238E27FC236}">
                  <a16:creationId xmlns:a16="http://schemas.microsoft.com/office/drawing/2014/main" id="{BEA3DD04-10A7-041B-0F1E-499D25BCF674}"/>
                </a:ext>
              </a:extLst>
            </p:cNvPr>
            <p:cNvSpPr>
              <a:spLocks/>
            </p:cNvSpPr>
            <p:nvPr/>
          </p:nvSpPr>
          <p:spPr bwMode="auto">
            <a:xfrm>
              <a:off x="-856" y="-3650"/>
              <a:ext cx="753" cy="754"/>
            </a:xfrm>
            <a:custGeom>
              <a:avLst/>
              <a:gdLst>
                <a:gd name="T0" fmla="*/ 754 w 1506"/>
                <a:gd name="T1" fmla="*/ 0 h 1510"/>
                <a:gd name="T2" fmla="*/ 847 w 1506"/>
                <a:gd name="T3" fmla="*/ 8 h 1510"/>
                <a:gd name="T4" fmla="*/ 938 w 1506"/>
                <a:gd name="T5" fmla="*/ 25 h 1510"/>
                <a:gd name="T6" fmla="*/ 1026 w 1506"/>
                <a:gd name="T7" fmla="*/ 53 h 1510"/>
                <a:gd name="T8" fmla="*/ 1108 w 1506"/>
                <a:gd name="T9" fmla="*/ 90 h 1510"/>
                <a:gd name="T10" fmla="*/ 1184 w 1506"/>
                <a:gd name="T11" fmla="*/ 136 h 1510"/>
                <a:gd name="T12" fmla="*/ 1253 w 1506"/>
                <a:gd name="T13" fmla="*/ 192 h 1510"/>
                <a:gd name="T14" fmla="*/ 1316 w 1506"/>
                <a:gd name="T15" fmla="*/ 254 h 1510"/>
                <a:gd name="T16" fmla="*/ 1372 w 1506"/>
                <a:gd name="T17" fmla="*/ 325 h 1510"/>
                <a:gd name="T18" fmla="*/ 1419 w 1506"/>
                <a:gd name="T19" fmla="*/ 401 h 1510"/>
                <a:gd name="T20" fmla="*/ 1456 w 1506"/>
                <a:gd name="T21" fmla="*/ 483 h 1510"/>
                <a:gd name="T22" fmla="*/ 1484 w 1506"/>
                <a:gd name="T23" fmla="*/ 571 h 1510"/>
                <a:gd name="T24" fmla="*/ 1501 w 1506"/>
                <a:gd name="T25" fmla="*/ 660 h 1510"/>
                <a:gd name="T26" fmla="*/ 1506 w 1506"/>
                <a:gd name="T27" fmla="*/ 755 h 1510"/>
                <a:gd name="T28" fmla="*/ 1501 w 1506"/>
                <a:gd name="T29" fmla="*/ 850 h 1510"/>
                <a:gd name="T30" fmla="*/ 1484 w 1506"/>
                <a:gd name="T31" fmla="*/ 942 h 1510"/>
                <a:gd name="T32" fmla="*/ 1456 w 1506"/>
                <a:gd name="T33" fmla="*/ 1027 h 1510"/>
                <a:gd name="T34" fmla="*/ 1419 w 1506"/>
                <a:gd name="T35" fmla="*/ 1109 h 1510"/>
                <a:gd name="T36" fmla="*/ 1372 w 1506"/>
                <a:gd name="T37" fmla="*/ 1186 h 1510"/>
                <a:gd name="T38" fmla="*/ 1316 w 1506"/>
                <a:gd name="T39" fmla="*/ 1256 h 1510"/>
                <a:gd name="T40" fmla="*/ 1253 w 1506"/>
                <a:gd name="T41" fmla="*/ 1318 h 1510"/>
                <a:gd name="T42" fmla="*/ 1184 w 1506"/>
                <a:gd name="T43" fmla="*/ 1374 h 1510"/>
                <a:gd name="T44" fmla="*/ 1108 w 1506"/>
                <a:gd name="T45" fmla="*/ 1420 h 1510"/>
                <a:gd name="T46" fmla="*/ 1026 w 1506"/>
                <a:gd name="T47" fmla="*/ 1458 h 1510"/>
                <a:gd name="T48" fmla="*/ 938 w 1506"/>
                <a:gd name="T49" fmla="*/ 1486 h 1510"/>
                <a:gd name="T50" fmla="*/ 847 w 1506"/>
                <a:gd name="T51" fmla="*/ 1502 h 1510"/>
                <a:gd name="T52" fmla="*/ 754 w 1506"/>
                <a:gd name="T53" fmla="*/ 1510 h 1510"/>
                <a:gd name="T54" fmla="*/ 659 w 1506"/>
                <a:gd name="T55" fmla="*/ 1502 h 1510"/>
                <a:gd name="T56" fmla="*/ 568 w 1506"/>
                <a:gd name="T57" fmla="*/ 1486 h 1510"/>
                <a:gd name="T58" fmla="*/ 482 w 1506"/>
                <a:gd name="T59" fmla="*/ 1458 h 1510"/>
                <a:gd name="T60" fmla="*/ 400 w 1506"/>
                <a:gd name="T61" fmla="*/ 1420 h 1510"/>
                <a:gd name="T62" fmla="*/ 324 w 1506"/>
                <a:gd name="T63" fmla="*/ 1374 h 1510"/>
                <a:gd name="T64" fmla="*/ 253 w 1506"/>
                <a:gd name="T65" fmla="*/ 1318 h 1510"/>
                <a:gd name="T66" fmla="*/ 190 w 1506"/>
                <a:gd name="T67" fmla="*/ 1256 h 1510"/>
                <a:gd name="T68" fmla="*/ 136 w 1506"/>
                <a:gd name="T69" fmla="*/ 1186 h 1510"/>
                <a:gd name="T70" fmla="*/ 89 w 1506"/>
                <a:gd name="T71" fmla="*/ 1109 h 1510"/>
                <a:gd name="T72" fmla="*/ 50 w 1506"/>
                <a:gd name="T73" fmla="*/ 1027 h 1510"/>
                <a:gd name="T74" fmla="*/ 22 w 1506"/>
                <a:gd name="T75" fmla="*/ 942 h 1510"/>
                <a:gd name="T76" fmla="*/ 5 w 1506"/>
                <a:gd name="T77" fmla="*/ 850 h 1510"/>
                <a:gd name="T78" fmla="*/ 0 w 1506"/>
                <a:gd name="T79" fmla="*/ 755 h 1510"/>
                <a:gd name="T80" fmla="*/ 5 w 1506"/>
                <a:gd name="T81" fmla="*/ 660 h 1510"/>
                <a:gd name="T82" fmla="*/ 22 w 1506"/>
                <a:gd name="T83" fmla="*/ 571 h 1510"/>
                <a:gd name="T84" fmla="*/ 50 w 1506"/>
                <a:gd name="T85" fmla="*/ 483 h 1510"/>
                <a:gd name="T86" fmla="*/ 89 w 1506"/>
                <a:gd name="T87" fmla="*/ 401 h 1510"/>
                <a:gd name="T88" fmla="*/ 136 w 1506"/>
                <a:gd name="T89" fmla="*/ 325 h 1510"/>
                <a:gd name="T90" fmla="*/ 190 w 1506"/>
                <a:gd name="T91" fmla="*/ 254 h 1510"/>
                <a:gd name="T92" fmla="*/ 253 w 1506"/>
                <a:gd name="T93" fmla="*/ 192 h 1510"/>
                <a:gd name="T94" fmla="*/ 324 w 1506"/>
                <a:gd name="T95" fmla="*/ 136 h 1510"/>
                <a:gd name="T96" fmla="*/ 400 w 1506"/>
                <a:gd name="T97" fmla="*/ 90 h 1510"/>
                <a:gd name="T98" fmla="*/ 482 w 1506"/>
                <a:gd name="T99" fmla="*/ 53 h 1510"/>
                <a:gd name="T100" fmla="*/ 568 w 1506"/>
                <a:gd name="T101" fmla="*/ 25 h 1510"/>
                <a:gd name="T102" fmla="*/ 659 w 1506"/>
                <a:gd name="T103" fmla="*/ 8 h 1510"/>
                <a:gd name="T104" fmla="*/ 754 w 1506"/>
                <a:gd name="T105"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6" h="1510">
                  <a:moveTo>
                    <a:pt x="754" y="0"/>
                  </a:moveTo>
                  <a:lnTo>
                    <a:pt x="847" y="8"/>
                  </a:lnTo>
                  <a:lnTo>
                    <a:pt x="938" y="25"/>
                  </a:lnTo>
                  <a:lnTo>
                    <a:pt x="1026" y="53"/>
                  </a:lnTo>
                  <a:lnTo>
                    <a:pt x="1108" y="90"/>
                  </a:lnTo>
                  <a:lnTo>
                    <a:pt x="1184" y="136"/>
                  </a:lnTo>
                  <a:lnTo>
                    <a:pt x="1253" y="192"/>
                  </a:lnTo>
                  <a:lnTo>
                    <a:pt x="1316" y="254"/>
                  </a:lnTo>
                  <a:lnTo>
                    <a:pt x="1372" y="325"/>
                  </a:lnTo>
                  <a:lnTo>
                    <a:pt x="1419" y="401"/>
                  </a:lnTo>
                  <a:lnTo>
                    <a:pt x="1456" y="483"/>
                  </a:lnTo>
                  <a:lnTo>
                    <a:pt x="1484" y="571"/>
                  </a:lnTo>
                  <a:lnTo>
                    <a:pt x="1501" y="660"/>
                  </a:lnTo>
                  <a:lnTo>
                    <a:pt x="1506" y="755"/>
                  </a:lnTo>
                  <a:lnTo>
                    <a:pt x="1501" y="850"/>
                  </a:lnTo>
                  <a:lnTo>
                    <a:pt x="1484" y="942"/>
                  </a:lnTo>
                  <a:lnTo>
                    <a:pt x="1456" y="1027"/>
                  </a:lnTo>
                  <a:lnTo>
                    <a:pt x="1419" y="1109"/>
                  </a:lnTo>
                  <a:lnTo>
                    <a:pt x="1372" y="1186"/>
                  </a:lnTo>
                  <a:lnTo>
                    <a:pt x="1316" y="1256"/>
                  </a:lnTo>
                  <a:lnTo>
                    <a:pt x="1253" y="1318"/>
                  </a:lnTo>
                  <a:lnTo>
                    <a:pt x="1184" y="1374"/>
                  </a:lnTo>
                  <a:lnTo>
                    <a:pt x="1108" y="1420"/>
                  </a:lnTo>
                  <a:lnTo>
                    <a:pt x="1026" y="1458"/>
                  </a:lnTo>
                  <a:lnTo>
                    <a:pt x="938" y="1486"/>
                  </a:lnTo>
                  <a:lnTo>
                    <a:pt x="847" y="1502"/>
                  </a:lnTo>
                  <a:lnTo>
                    <a:pt x="754" y="1510"/>
                  </a:lnTo>
                  <a:lnTo>
                    <a:pt x="659" y="1502"/>
                  </a:lnTo>
                  <a:lnTo>
                    <a:pt x="568" y="1486"/>
                  </a:lnTo>
                  <a:lnTo>
                    <a:pt x="482" y="1458"/>
                  </a:lnTo>
                  <a:lnTo>
                    <a:pt x="400" y="1420"/>
                  </a:lnTo>
                  <a:lnTo>
                    <a:pt x="324" y="1374"/>
                  </a:lnTo>
                  <a:lnTo>
                    <a:pt x="253" y="1318"/>
                  </a:lnTo>
                  <a:lnTo>
                    <a:pt x="190" y="1256"/>
                  </a:lnTo>
                  <a:lnTo>
                    <a:pt x="136" y="1186"/>
                  </a:lnTo>
                  <a:lnTo>
                    <a:pt x="89" y="1109"/>
                  </a:lnTo>
                  <a:lnTo>
                    <a:pt x="50" y="1027"/>
                  </a:lnTo>
                  <a:lnTo>
                    <a:pt x="22" y="942"/>
                  </a:lnTo>
                  <a:lnTo>
                    <a:pt x="5" y="850"/>
                  </a:lnTo>
                  <a:lnTo>
                    <a:pt x="0" y="755"/>
                  </a:lnTo>
                  <a:lnTo>
                    <a:pt x="5" y="660"/>
                  </a:lnTo>
                  <a:lnTo>
                    <a:pt x="22" y="571"/>
                  </a:lnTo>
                  <a:lnTo>
                    <a:pt x="50" y="483"/>
                  </a:lnTo>
                  <a:lnTo>
                    <a:pt x="89" y="401"/>
                  </a:lnTo>
                  <a:lnTo>
                    <a:pt x="136" y="325"/>
                  </a:lnTo>
                  <a:lnTo>
                    <a:pt x="190" y="254"/>
                  </a:lnTo>
                  <a:lnTo>
                    <a:pt x="253" y="192"/>
                  </a:lnTo>
                  <a:lnTo>
                    <a:pt x="324" y="136"/>
                  </a:lnTo>
                  <a:lnTo>
                    <a:pt x="400" y="90"/>
                  </a:lnTo>
                  <a:lnTo>
                    <a:pt x="482" y="53"/>
                  </a:lnTo>
                  <a:lnTo>
                    <a:pt x="568" y="25"/>
                  </a:lnTo>
                  <a:lnTo>
                    <a:pt x="659" y="8"/>
                  </a:lnTo>
                  <a:lnTo>
                    <a:pt x="754" y="0"/>
                  </a:lnTo>
                  <a:close/>
                </a:path>
              </a:pathLst>
            </a:custGeom>
            <a:solidFill>
              <a:schemeClr val="accent1">
                <a:lumMod val="40000"/>
                <a:lumOff val="60000"/>
              </a:schemeClr>
            </a:solidFill>
            <a:ln w="0">
              <a:noFill/>
              <a:prstDash val="solid"/>
              <a:round/>
              <a:headEnd/>
              <a:tailEnd/>
            </a:ln>
          </p:spPr>
          <p:txBody>
            <a:bodyPr/>
            <a:lstStyle/>
            <a:p>
              <a:pPr eaLnBrk="1" fontAlgn="auto" hangingPunct="1">
                <a:spcBef>
                  <a:spcPts val="0"/>
                </a:spcBef>
                <a:spcAft>
                  <a:spcPts val="0"/>
                </a:spcAft>
                <a:defRPr/>
              </a:pPr>
              <a:endParaRPr lang="en-US">
                <a:latin typeface="+mn-lt"/>
              </a:endParaRPr>
            </a:p>
          </p:txBody>
        </p:sp>
      </p:grpSp>
      <p:sp>
        <p:nvSpPr>
          <p:cNvPr id="148" name="TextBox 15">
            <a:extLst>
              <a:ext uri="{FF2B5EF4-FFF2-40B4-BE49-F238E27FC236}">
                <a16:creationId xmlns:a16="http://schemas.microsoft.com/office/drawing/2014/main" id="{58E22325-362B-B286-602C-AA2844699201}"/>
              </a:ext>
            </a:extLst>
          </p:cNvPr>
          <p:cNvSpPr txBox="1">
            <a:spLocks noChangeArrowheads="1"/>
          </p:cNvSpPr>
          <p:nvPr/>
        </p:nvSpPr>
        <p:spPr bwMode="auto">
          <a:xfrm>
            <a:off x="4764272" y="4192191"/>
            <a:ext cx="332142"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algn="ctr" eaLnBrk="1" hangingPunct="1">
              <a:lnSpc>
                <a:spcPct val="100000"/>
              </a:lnSpc>
              <a:spcBef>
                <a:spcPct val="0"/>
              </a:spcBef>
              <a:buFontTx/>
              <a:buNone/>
            </a:pPr>
            <a:r>
              <a:rPr lang="en-US" altLang="en-US" sz="1013" b="1" dirty="0">
                <a:solidFill>
                  <a:schemeClr val="bg1"/>
                </a:solidFill>
                <a:cs typeface="Open Sans" panose="020B0606030504020204" pitchFamily="34" charset="0"/>
              </a:rPr>
              <a:t>70</a:t>
            </a:r>
          </a:p>
        </p:txBody>
      </p:sp>
      <p:sp>
        <p:nvSpPr>
          <p:cNvPr id="150" name="TextBox 18">
            <a:extLst>
              <a:ext uri="{FF2B5EF4-FFF2-40B4-BE49-F238E27FC236}">
                <a16:creationId xmlns:a16="http://schemas.microsoft.com/office/drawing/2014/main" id="{1E36F8CD-7C9D-EDA4-07AA-98FDACE75EAC}"/>
              </a:ext>
            </a:extLst>
          </p:cNvPr>
          <p:cNvSpPr txBox="1">
            <a:spLocks noChangeArrowheads="1"/>
          </p:cNvSpPr>
          <p:nvPr/>
        </p:nvSpPr>
        <p:spPr bwMode="auto">
          <a:xfrm>
            <a:off x="5323696" y="4201121"/>
            <a:ext cx="449162"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algn="ctr" eaLnBrk="1" hangingPunct="1">
              <a:lnSpc>
                <a:spcPct val="100000"/>
              </a:lnSpc>
              <a:spcBef>
                <a:spcPct val="0"/>
              </a:spcBef>
              <a:buFontTx/>
              <a:buNone/>
            </a:pPr>
            <a:r>
              <a:rPr lang="en-US" altLang="en-US" sz="1013" b="1">
                <a:solidFill>
                  <a:schemeClr val="bg1"/>
                </a:solidFill>
                <a:cs typeface="Open Sans" panose="020B0606030504020204" pitchFamily="34" charset="0"/>
              </a:rPr>
              <a:t>90%</a:t>
            </a:r>
          </a:p>
        </p:txBody>
      </p:sp>
      <p:grpSp>
        <p:nvGrpSpPr>
          <p:cNvPr id="154" name="Group 24">
            <a:extLst>
              <a:ext uri="{FF2B5EF4-FFF2-40B4-BE49-F238E27FC236}">
                <a16:creationId xmlns:a16="http://schemas.microsoft.com/office/drawing/2014/main" id="{165EC17D-90C7-37D9-CA23-98DBC124CF54}"/>
              </a:ext>
            </a:extLst>
          </p:cNvPr>
          <p:cNvGrpSpPr>
            <a:grpSpLocks/>
          </p:cNvGrpSpPr>
          <p:nvPr/>
        </p:nvGrpSpPr>
        <p:grpSpPr bwMode="auto">
          <a:xfrm>
            <a:off x="706078" y="3266628"/>
            <a:ext cx="341114" cy="341114"/>
            <a:chOff x="3908267" y="3970686"/>
            <a:chExt cx="951401" cy="951401"/>
          </a:xfrm>
          <a:solidFill>
            <a:schemeClr val="accent1">
              <a:lumMod val="60000"/>
              <a:lumOff val="40000"/>
            </a:schemeClr>
          </a:solidFill>
        </p:grpSpPr>
        <p:sp>
          <p:nvSpPr>
            <p:cNvPr id="155" name="Oval 154">
              <a:extLst>
                <a:ext uri="{FF2B5EF4-FFF2-40B4-BE49-F238E27FC236}">
                  <a16:creationId xmlns:a16="http://schemas.microsoft.com/office/drawing/2014/main" id="{03AADC6D-60B9-B128-D274-91C317AF9352}"/>
                </a:ext>
              </a:extLst>
            </p:cNvPr>
            <p:cNvSpPr/>
            <p:nvPr/>
          </p:nvSpPr>
          <p:spPr>
            <a:xfrm>
              <a:off x="3908267" y="3970686"/>
              <a:ext cx="951401" cy="951401"/>
            </a:xfrm>
            <a:prstGeom prst="ellipse">
              <a:avLst/>
            </a:pr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75"/>
            </a:p>
          </p:txBody>
        </p:sp>
        <p:sp>
          <p:nvSpPr>
            <p:cNvPr id="156" name="TextBox 26">
              <a:extLst>
                <a:ext uri="{FF2B5EF4-FFF2-40B4-BE49-F238E27FC236}">
                  <a16:creationId xmlns:a16="http://schemas.microsoft.com/office/drawing/2014/main" id="{AA0F44EE-5571-B7E7-69F9-93D4BC7BA356}"/>
                </a:ext>
              </a:extLst>
            </p:cNvPr>
            <p:cNvSpPr txBox="1">
              <a:spLocks noChangeArrowheads="1"/>
            </p:cNvSpPr>
            <p:nvPr/>
          </p:nvSpPr>
          <p:spPr bwMode="auto">
            <a:xfrm>
              <a:off x="4054815" y="4108373"/>
              <a:ext cx="676005" cy="6008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algn="ctr" eaLnBrk="1" hangingPunct="1">
                <a:lnSpc>
                  <a:spcPct val="100000"/>
                </a:lnSpc>
                <a:spcBef>
                  <a:spcPct val="0"/>
                </a:spcBef>
                <a:buFontTx/>
                <a:buNone/>
              </a:pPr>
              <a:r>
                <a:rPr lang="mn-MN" altLang="en-US" sz="800" b="1" dirty="0">
                  <a:solidFill>
                    <a:schemeClr val="bg1"/>
                  </a:solidFill>
                  <a:latin typeface="Arial" panose="020B0604020202020204" pitchFamily="34" charset="0"/>
                  <a:cs typeface="Arial" panose="020B0604020202020204" pitchFamily="34" charset="0"/>
                </a:rPr>
                <a:t>3</a:t>
              </a:r>
              <a:endParaRPr lang="en-US" altLang="en-US" sz="800" b="1" dirty="0">
                <a:solidFill>
                  <a:schemeClr val="bg1"/>
                </a:solidFill>
                <a:latin typeface="Arial" panose="020B0604020202020204" pitchFamily="34" charset="0"/>
                <a:cs typeface="Arial" panose="020B0604020202020204" pitchFamily="34" charset="0"/>
              </a:endParaRPr>
            </a:p>
          </p:txBody>
        </p:sp>
      </p:grpSp>
      <p:grpSp>
        <p:nvGrpSpPr>
          <p:cNvPr id="157" name="Group 27">
            <a:extLst>
              <a:ext uri="{FF2B5EF4-FFF2-40B4-BE49-F238E27FC236}">
                <a16:creationId xmlns:a16="http://schemas.microsoft.com/office/drawing/2014/main" id="{161ABBD2-2F9F-FA6B-C21C-9D792F2571B6}"/>
              </a:ext>
            </a:extLst>
          </p:cNvPr>
          <p:cNvGrpSpPr>
            <a:grpSpLocks/>
          </p:cNvGrpSpPr>
          <p:nvPr/>
        </p:nvGrpSpPr>
        <p:grpSpPr bwMode="auto">
          <a:xfrm>
            <a:off x="690712" y="1894416"/>
            <a:ext cx="341114" cy="341114"/>
            <a:chOff x="3908267" y="3970686"/>
            <a:chExt cx="951401" cy="951401"/>
          </a:xfrm>
          <a:solidFill>
            <a:schemeClr val="accent2">
              <a:lumMod val="60000"/>
              <a:lumOff val="40000"/>
            </a:schemeClr>
          </a:solidFill>
        </p:grpSpPr>
        <p:sp>
          <p:nvSpPr>
            <p:cNvPr id="158" name="Oval 157">
              <a:extLst>
                <a:ext uri="{FF2B5EF4-FFF2-40B4-BE49-F238E27FC236}">
                  <a16:creationId xmlns:a16="http://schemas.microsoft.com/office/drawing/2014/main" id="{26EF36B9-680C-2D83-E5CE-386D17A0C800}"/>
                </a:ext>
              </a:extLst>
            </p:cNvPr>
            <p:cNvSpPr/>
            <p:nvPr/>
          </p:nvSpPr>
          <p:spPr>
            <a:xfrm>
              <a:off x="3908267" y="3970686"/>
              <a:ext cx="951401" cy="951401"/>
            </a:xfrm>
            <a:prstGeom prst="ellipse">
              <a:avLst/>
            </a:pr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75"/>
            </a:p>
          </p:txBody>
        </p:sp>
        <p:sp>
          <p:nvSpPr>
            <p:cNvPr id="159" name="TextBox 29">
              <a:extLst>
                <a:ext uri="{FF2B5EF4-FFF2-40B4-BE49-F238E27FC236}">
                  <a16:creationId xmlns:a16="http://schemas.microsoft.com/office/drawing/2014/main" id="{6A21E95D-9023-8014-B7E3-275531DEC41E}"/>
                </a:ext>
              </a:extLst>
            </p:cNvPr>
            <p:cNvSpPr txBox="1">
              <a:spLocks noChangeArrowheads="1"/>
            </p:cNvSpPr>
            <p:nvPr/>
          </p:nvSpPr>
          <p:spPr bwMode="auto">
            <a:xfrm>
              <a:off x="4046152" y="4082498"/>
              <a:ext cx="680479" cy="6008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algn="ctr" eaLnBrk="1" hangingPunct="1">
                <a:lnSpc>
                  <a:spcPct val="100000"/>
                </a:lnSpc>
                <a:spcBef>
                  <a:spcPct val="0"/>
                </a:spcBef>
                <a:buFontTx/>
                <a:buNone/>
              </a:pPr>
              <a:r>
                <a:rPr lang="mn-MN" altLang="en-US" sz="800" b="1" dirty="0">
                  <a:solidFill>
                    <a:schemeClr val="bg1"/>
                  </a:solidFill>
                  <a:cs typeface="Open Sans" panose="020B0606030504020204" pitchFamily="34" charset="0"/>
                </a:rPr>
                <a:t>1</a:t>
              </a:r>
              <a:endParaRPr lang="en-US" altLang="en-US" sz="800" b="1" dirty="0">
                <a:solidFill>
                  <a:schemeClr val="bg1"/>
                </a:solidFill>
                <a:cs typeface="Open Sans" panose="020B0606030504020204" pitchFamily="34" charset="0"/>
              </a:endParaRPr>
            </a:p>
          </p:txBody>
        </p:sp>
      </p:grpSp>
      <p:sp>
        <p:nvSpPr>
          <p:cNvPr id="163" name="Rectangle 162">
            <a:extLst>
              <a:ext uri="{FF2B5EF4-FFF2-40B4-BE49-F238E27FC236}">
                <a16:creationId xmlns:a16="http://schemas.microsoft.com/office/drawing/2014/main" id="{41D638B1-27DE-4E8D-1A70-400A2B151620}"/>
              </a:ext>
            </a:extLst>
          </p:cNvPr>
          <p:cNvSpPr/>
          <p:nvPr/>
        </p:nvSpPr>
        <p:spPr>
          <a:xfrm>
            <a:off x="5148569" y="1775393"/>
            <a:ext cx="461402" cy="2125475"/>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p>
        </p:txBody>
      </p:sp>
      <p:sp>
        <p:nvSpPr>
          <p:cNvPr id="164" name="Rectangle 163">
            <a:extLst>
              <a:ext uri="{FF2B5EF4-FFF2-40B4-BE49-F238E27FC236}">
                <a16:creationId xmlns:a16="http://schemas.microsoft.com/office/drawing/2014/main" id="{C3C8BEA8-2282-8292-439F-A25938F50F59}"/>
              </a:ext>
            </a:extLst>
          </p:cNvPr>
          <p:cNvSpPr/>
          <p:nvPr/>
        </p:nvSpPr>
        <p:spPr>
          <a:xfrm>
            <a:off x="5181121" y="1807839"/>
            <a:ext cx="403622" cy="184123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p>
        </p:txBody>
      </p:sp>
      <p:sp>
        <p:nvSpPr>
          <p:cNvPr id="165" name="Rectangle 164">
            <a:extLst>
              <a:ext uri="{FF2B5EF4-FFF2-40B4-BE49-F238E27FC236}">
                <a16:creationId xmlns:a16="http://schemas.microsoft.com/office/drawing/2014/main" id="{6852DFBF-4BE8-406E-B9C8-670F8EA2609A}"/>
              </a:ext>
            </a:extLst>
          </p:cNvPr>
          <p:cNvSpPr/>
          <p:nvPr/>
        </p:nvSpPr>
        <p:spPr>
          <a:xfrm>
            <a:off x="4062045" y="1783929"/>
            <a:ext cx="461402" cy="2125475"/>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p>
        </p:txBody>
      </p:sp>
      <p:sp>
        <p:nvSpPr>
          <p:cNvPr id="166" name="Rectangle 165">
            <a:extLst>
              <a:ext uri="{FF2B5EF4-FFF2-40B4-BE49-F238E27FC236}">
                <a16:creationId xmlns:a16="http://schemas.microsoft.com/office/drawing/2014/main" id="{8837E79A-87D4-8895-B241-400186289360}"/>
              </a:ext>
            </a:extLst>
          </p:cNvPr>
          <p:cNvSpPr/>
          <p:nvPr/>
        </p:nvSpPr>
        <p:spPr>
          <a:xfrm>
            <a:off x="4102506" y="1816375"/>
            <a:ext cx="404515" cy="130373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p>
        </p:txBody>
      </p:sp>
      <p:sp>
        <p:nvSpPr>
          <p:cNvPr id="167" name="Rectangle 166">
            <a:extLst>
              <a:ext uri="{FF2B5EF4-FFF2-40B4-BE49-F238E27FC236}">
                <a16:creationId xmlns:a16="http://schemas.microsoft.com/office/drawing/2014/main" id="{D12BA5BC-3894-FAF3-7A74-5458BD86B536}"/>
              </a:ext>
            </a:extLst>
          </p:cNvPr>
          <p:cNvSpPr/>
          <p:nvPr/>
        </p:nvSpPr>
        <p:spPr>
          <a:xfrm>
            <a:off x="5666806" y="1783928"/>
            <a:ext cx="578489" cy="2116939"/>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dirty="0"/>
          </a:p>
        </p:txBody>
      </p:sp>
      <p:sp>
        <p:nvSpPr>
          <p:cNvPr id="168" name="Rectangle 167">
            <a:extLst>
              <a:ext uri="{FF2B5EF4-FFF2-40B4-BE49-F238E27FC236}">
                <a16:creationId xmlns:a16="http://schemas.microsoft.com/office/drawing/2014/main" id="{2E11DB03-48E4-9DC6-B8A5-7F41AFFEE5BD}"/>
              </a:ext>
            </a:extLst>
          </p:cNvPr>
          <p:cNvSpPr/>
          <p:nvPr/>
        </p:nvSpPr>
        <p:spPr>
          <a:xfrm>
            <a:off x="5699104" y="1816375"/>
            <a:ext cx="518670" cy="19090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p>
        </p:txBody>
      </p:sp>
      <p:sp>
        <p:nvSpPr>
          <p:cNvPr id="169" name="Rectangle 168">
            <a:extLst>
              <a:ext uri="{FF2B5EF4-FFF2-40B4-BE49-F238E27FC236}">
                <a16:creationId xmlns:a16="http://schemas.microsoft.com/office/drawing/2014/main" id="{EF69F885-34A3-FC1C-6E19-0642CFC46E45}"/>
              </a:ext>
            </a:extLst>
          </p:cNvPr>
          <p:cNvSpPr/>
          <p:nvPr/>
        </p:nvSpPr>
        <p:spPr>
          <a:xfrm>
            <a:off x="4611411" y="1783929"/>
            <a:ext cx="461402" cy="2125475"/>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p>
        </p:txBody>
      </p:sp>
      <p:sp>
        <p:nvSpPr>
          <p:cNvPr id="170" name="Rectangle 169">
            <a:extLst>
              <a:ext uri="{FF2B5EF4-FFF2-40B4-BE49-F238E27FC236}">
                <a16:creationId xmlns:a16="http://schemas.microsoft.com/office/drawing/2014/main" id="{4E0B8E23-E481-917F-9C84-85295FB7A638}"/>
              </a:ext>
            </a:extLst>
          </p:cNvPr>
          <p:cNvSpPr/>
          <p:nvPr/>
        </p:nvSpPr>
        <p:spPr>
          <a:xfrm>
            <a:off x="4644474" y="1816375"/>
            <a:ext cx="403622" cy="157996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p>
        </p:txBody>
      </p:sp>
      <p:sp>
        <p:nvSpPr>
          <p:cNvPr id="180" name="TextBox 16">
            <a:extLst>
              <a:ext uri="{FF2B5EF4-FFF2-40B4-BE49-F238E27FC236}">
                <a16:creationId xmlns:a16="http://schemas.microsoft.com/office/drawing/2014/main" id="{B6E1E4CF-55B0-8246-00E7-2FA0EDD090C7}"/>
              </a:ext>
            </a:extLst>
          </p:cNvPr>
          <p:cNvSpPr txBox="1">
            <a:spLocks noChangeArrowheads="1"/>
          </p:cNvSpPr>
          <p:nvPr/>
        </p:nvSpPr>
        <p:spPr bwMode="auto">
          <a:xfrm>
            <a:off x="5154924" y="4077337"/>
            <a:ext cx="475359" cy="248209"/>
          </a:xfrm>
          <a:prstGeom prst="rect">
            <a:avLst/>
          </a:prstGeom>
          <a:solidFill>
            <a:schemeClr val="accent5">
              <a:lumMod val="60000"/>
              <a:lumOff val="4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algn="ctr" eaLnBrk="1" hangingPunct="1">
              <a:lnSpc>
                <a:spcPct val="100000"/>
              </a:lnSpc>
              <a:spcBef>
                <a:spcPct val="0"/>
              </a:spcBef>
              <a:buFontTx/>
              <a:buNone/>
            </a:pPr>
            <a:r>
              <a:rPr lang="mn-MN" altLang="en-US" sz="1013" b="1" dirty="0">
                <a:solidFill>
                  <a:srgbClr val="002060"/>
                </a:solidFill>
                <a:cs typeface="Open Sans" panose="020B0606030504020204" pitchFamily="34" charset="0"/>
              </a:rPr>
              <a:t>4338</a:t>
            </a:r>
            <a:endParaRPr lang="en-US" altLang="en-US" sz="1013" b="1" dirty="0">
              <a:solidFill>
                <a:srgbClr val="002060"/>
              </a:solidFill>
              <a:cs typeface="Open Sans" panose="020B0606030504020204" pitchFamily="34" charset="0"/>
            </a:endParaRPr>
          </a:p>
        </p:txBody>
      </p:sp>
      <p:sp>
        <p:nvSpPr>
          <p:cNvPr id="187" name="TextBox 16">
            <a:extLst>
              <a:ext uri="{FF2B5EF4-FFF2-40B4-BE49-F238E27FC236}">
                <a16:creationId xmlns:a16="http://schemas.microsoft.com/office/drawing/2014/main" id="{C19D2D49-AA3B-A546-3E4E-26DC3F05201F}"/>
              </a:ext>
            </a:extLst>
          </p:cNvPr>
          <p:cNvSpPr txBox="1">
            <a:spLocks noChangeArrowheads="1"/>
          </p:cNvSpPr>
          <p:nvPr/>
        </p:nvSpPr>
        <p:spPr bwMode="auto">
          <a:xfrm>
            <a:off x="4055066" y="4093457"/>
            <a:ext cx="475359" cy="248209"/>
          </a:xfrm>
          <a:prstGeom prst="rect">
            <a:avLst/>
          </a:prstGeom>
          <a:solidFill>
            <a:schemeClr val="accent2">
              <a:lumMod val="60000"/>
              <a:lumOff val="4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algn="ctr" eaLnBrk="1" hangingPunct="1">
              <a:lnSpc>
                <a:spcPct val="100000"/>
              </a:lnSpc>
              <a:spcBef>
                <a:spcPct val="0"/>
              </a:spcBef>
              <a:buFontTx/>
              <a:buNone/>
            </a:pPr>
            <a:r>
              <a:rPr lang="mn-MN" altLang="en-US" sz="1013" b="1" dirty="0">
                <a:solidFill>
                  <a:srgbClr val="002060"/>
                </a:solidFill>
                <a:cs typeface="Open Sans" panose="020B0606030504020204" pitchFamily="34" charset="0"/>
              </a:rPr>
              <a:t>428</a:t>
            </a:r>
            <a:endParaRPr lang="en-US" altLang="en-US" sz="1013" b="1" dirty="0">
              <a:solidFill>
                <a:srgbClr val="002060"/>
              </a:solidFill>
              <a:cs typeface="Open Sans" panose="020B0606030504020204" pitchFamily="34" charset="0"/>
            </a:endParaRPr>
          </a:p>
        </p:txBody>
      </p:sp>
      <p:sp>
        <p:nvSpPr>
          <p:cNvPr id="188" name="TextBox 16">
            <a:extLst>
              <a:ext uri="{FF2B5EF4-FFF2-40B4-BE49-F238E27FC236}">
                <a16:creationId xmlns:a16="http://schemas.microsoft.com/office/drawing/2014/main" id="{681FCE33-1833-9C79-28F0-F769032113BE}"/>
              </a:ext>
            </a:extLst>
          </p:cNvPr>
          <p:cNvSpPr txBox="1">
            <a:spLocks noChangeArrowheads="1"/>
          </p:cNvSpPr>
          <p:nvPr/>
        </p:nvSpPr>
        <p:spPr bwMode="auto">
          <a:xfrm>
            <a:off x="5707798" y="4066305"/>
            <a:ext cx="559663" cy="248209"/>
          </a:xfrm>
          <a:prstGeom prst="rect">
            <a:avLst/>
          </a:prstGeom>
          <a:solidFill>
            <a:schemeClr val="bg1">
              <a:lumMod val="65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algn="ctr" eaLnBrk="1" hangingPunct="1">
              <a:lnSpc>
                <a:spcPct val="100000"/>
              </a:lnSpc>
              <a:spcBef>
                <a:spcPct val="0"/>
              </a:spcBef>
              <a:buFontTx/>
              <a:buNone/>
            </a:pPr>
            <a:r>
              <a:rPr lang="mn-MN" altLang="en-US" sz="1013" b="1" dirty="0">
                <a:solidFill>
                  <a:srgbClr val="002060"/>
                </a:solidFill>
                <a:cs typeface="Open Sans" panose="020B0606030504020204" pitchFamily="34" charset="0"/>
              </a:rPr>
              <a:t>12218</a:t>
            </a:r>
            <a:endParaRPr lang="en-US" altLang="en-US" sz="1013" b="1" dirty="0">
              <a:solidFill>
                <a:srgbClr val="002060"/>
              </a:solidFill>
              <a:cs typeface="Open Sans" panose="020B0606030504020204" pitchFamily="34" charset="0"/>
            </a:endParaRPr>
          </a:p>
        </p:txBody>
      </p:sp>
      <p:sp>
        <p:nvSpPr>
          <p:cNvPr id="189" name="TextBox 16">
            <a:extLst>
              <a:ext uri="{FF2B5EF4-FFF2-40B4-BE49-F238E27FC236}">
                <a16:creationId xmlns:a16="http://schemas.microsoft.com/office/drawing/2014/main" id="{9BA49195-F8CD-34F1-7597-CCF07B68C651}"/>
              </a:ext>
            </a:extLst>
          </p:cNvPr>
          <p:cNvSpPr txBox="1">
            <a:spLocks noChangeArrowheads="1"/>
          </p:cNvSpPr>
          <p:nvPr/>
        </p:nvSpPr>
        <p:spPr bwMode="auto">
          <a:xfrm>
            <a:off x="4620929" y="4085866"/>
            <a:ext cx="475359" cy="248209"/>
          </a:xfrm>
          <a:prstGeom prst="rect">
            <a:avLst/>
          </a:prstGeom>
          <a:solidFill>
            <a:schemeClr val="accent4">
              <a:lumMod val="60000"/>
              <a:lumOff val="4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algn="ctr" eaLnBrk="1" hangingPunct="1">
              <a:lnSpc>
                <a:spcPct val="100000"/>
              </a:lnSpc>
              <a:spcBef>
                <a:spcPct val="0"/>
              </a:spcBef>
              <a:buFontTx/>
              <a:buNone/>
            </a:pPr>
            <a:r>
              <a:rPr lang="mn-MN" altLang="en-US" sz="1013" b="1" dirty="0">
                <a:solidFill>
                  <a:srgbClr val="002060"/>
                </a:solidFill>
                <a:cs typeface="Open Sans" panose="020B0606030504020204" pitchFamily="34" charset="0"/>
              </a:rPr>
              <a:t>762</a:t>
            </a:r>
            <a:endParaRPr lang="en-US" altLang="en-US" sz="1013" b="1" dirty="0">
              <a:solidFill>
                <a:srgbClr val="002060"/>
              </a:solidFill>
              <a:cs typeface="Open Sans" panose="020B0606030504020204" pitchFamily="34" charset="0"/>
            </a:endParaRPr>
          </a:p>
        </p:txBody>
      </p:sp>
      <p:grpSp>
        <p:nvGrpSpPr>
          <p:cNvPr id="190" name="Group 27">
            <a:extLst>
              <a:ext uri="{FF2B5EF4-FFF2-40B4-BE49-F238E27FC236}">
                <a16:creationId xmlns:a16="http://schemas.microsoft.com/office/drawing/2014/main" id="{89ABC8BB-24CA-F1A3-50DC-17CE6EF02781}"/>
              </a:ext>
            </a:extLst>
          </p:cNvPr>
          <p:cNvGrpSpPr>
            <a:grpSpLocks/>
          </p:cNvGrpSpPr>
          <p:nvPr/>
        </p:nvGrpSpPr>
        <p:grpSpPr bwMode="auto">
          <a:xfrm>
            <a:off x="688481" y="3924750"/>
            <a:ext cx="341114" cy="341114"/>
            <a:chOff x="3908267" y="3970686"/>
            <a:chExt cx="951401" cy="951401"/>
          </a:xfrm>
          <a:solidFill>
            <a:schemeClr val="bg1">
              <a:lumMod val="65000"/>
            </a:schemeClr>
          </a:solidFill>
        </p:grpSpPr>
        <p:sp>
          <p:nvSpPr>
            <p:cNvPr id="191" name="Oval 190">
              <a:extLst>
                <a:ext uri="{FF2B5EF4-FFF2-40B4-BE49-F238E27FC236}">
                  <a16:creationId xmlns:a16="http://schemas.microsoft.com/office/drawing/2014/main" id="{715E03A3-6C06-1809-C0AF-22B03B13D3BE}"/>
                </a:ext>
              </a:extLst>
            </p:cNvPr>
            <p:cNvSpPr/>
            <p:nvPr/>
          </p:nvSpPr>
          <p:spPr>
            <a:xfrm>
              <a:off x="3908267" y="3970686"/>
              <a:ext cx="951401" cy="951401"/>
            </a:xfrm>
            <a:prstGeom prst="ellipse">
              <a:avLst/>
            </a:pr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75"/>
            </a:p>
          </p:txBody>
        </p:sp>
        <p:sp>
          <p:nvSpPr>
            <p:cNvPr id="192" name="TextBox 29">
              <a:extLst>
                <a:ext uri="{FF2B5EF4-FFF2-40B4-BE49-F238E27FC236}">
                  <a16:creationId xmlns:a16="http://schemas.microsoft.com/office/drawing/2014/main" id="{905943F8-0CCD-D712-1075-BF0496C7585B}"/>
                </a:ext>
              </a:extLst>
            </p:cNvPr>
            <p:cNvSpPr txBox="1">
              <a:spLocks noChangeArrowheads="1"/>
            </p:cNvSpPr>
            <p:nvPr/>
          </p:nvSpPr>
          <p:spPr bwMode="auto">
            <a:xfrm>
              <a:off x="4056357" y="4145939"/>
              <a:ext cx="676005" cy="6008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algn="ctr" eaLnBrk="1" hangingPunct="1">
                <a:lnSpc>
                  <a:spcPct val="100000"/>
                </a:lnSpc>
                <a:spcBef>
                  <a:spcPct val="0"/>
                </a:spcBef>
                <a:buFontTx/>
                <a:buNone/>
              </a:pPr>
              <a:r>
                <a:rPr lang="mn-MN" altLang="en-US" sz="800" b="1" dirty="0">
                  <a:solidFill>
                    <a:schemeClr val="bg1"/>
                  </a:solidFill>
                  <a:latin typeface="Arial" panose="020B0604020202020204" pitchFamily="34" charset="0"/>
                  <a:cs typeface="Arial" panose="020B0604020202020204" pitchFamily="34" charset="0"/>
                </a:rPr>
                <a:t>4</a:t>
              </a:r>
              <a:endParaRPr lang="en-US" altLang="en-US" sz="800" b="1" dirty="0">
                <a:solidFill>
                  <a:schemeClr val="bg1"/>
                </a:solidFill>
                <a:latin typeface="Arial" panose="020B0604020202020204" pitchFamily="34" charset="0"/>
                <a:cs typeface="Arial" panose="020B0604020202020204" pitchFamily="34" charset="0"/>
              </a:endParaRPr>
            </a:p>
          </p:txBody>
        </p:sp>
      </p:grpSp>
      <p:grpSp>
        <p:nvGrpSpPr>
          <p:cNvPr id="193" name="Group 27">
            <a:extLst>
              <a:ext uri="{FF2B5EF4-FFF2-40B4-BE49-F238E27FC236}">
                <a16:creationId xmlns:a16="http://schemas.microsoft.com/office/drawing/2014/main" id="{BFA6C9CF-DA3E-9D20-8636-E9B8CFA38BF6}"/>
              </a:ext>
            </a:extLst>
          </p:cNvPr>
          <p:cNvGrpSpPr>
            <a:grpSpLocks/>
          </p:cNvGrpSpPr>
          <p:nvPr/>
        </p:nvGrpSpPr>
        <p:grpSpPr bwMode="auto">
          <a:xfrm>
            <a:off x="688481" y="2565299"/>
            <a:ext cx="341114" cy="341114"/>
            <a:chOff x="3908267" y="3970686"/>
            <a:chExt cx="951401" cy="951401"/>
          </a:xfrm>
          <a:solidFill>
            <a:schemeClr val="accent4">
              <a:lumMod val="60000"/>
              <a:lumOff val="40000"/>
            </a:schemeClr>
          </a:solidFill>
        </p:grpSpPr>
        <p:sp>
          <p:nvSpPr>
            <p:cNvPr id="194" name="Oval 193">
              <a:extLst>
                <a:ext uri="{FF2B5EF4-FFF2-40B4-BE49-F238E27FC236}">
                  <a16:creationId xmlns:a16="http://schemas.microsoft.com/office/drawing/2014/main" id="{6354EC9F-F280-A9EE-E21C-F6E6AC542D12}"/>
                </a:ext>
              </a:extLst>
            </p:cNvPr>
            <p:cNvSpPr/>
            <p:nvPr/>
          </p:nvSpPr>
          <p:spPr>
            <a:xfrm>
              <a:off x="3908267" y="3970686"/>
              <a:ext cx="951401" cy="951401"/>
            </a:xfrm>
            <a:prstGeom prst="ellipse">
              <a:avLst/>
            </a:pr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75"/>
            </a:p>
          </p:txBody>
        </p:sp>
        <p:sp>
          <p:nvSpPr>
            <p:cNvPr id="195" name="TextBox 29">
              <a:extLst>
                <a:ext uri="{FF2B5EF4-FFF2-40B4-BE49-F238E27FC236}">
                  <a16:creationId xmlns:a16="http://schemas.microsoft.com/office/drawing/2014/main" id="{D5959B1F-A796-2CBB-9731-49BACF12D2E0}"/>
                </a:ext>
              </a:extLst>
            </p:cNvPr>
            <p:cNvSpPr txBox="1">
              <a:spLocks noChangeArrowheads="1"/>
            </p:cNvSpPr>
            <p:nvPr/>
          </p:nvSpPr>
          <p:spPr bwMode="auto">
            <a:xfrm>
              <a:off x="4052374" y="4159843"/>
              <a:ext cx="676005" cy="6008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algn="ctr" eaLnBrk="1" hangingPunct="1">
                <a:lnSpc>
                  <a:spcPct val="100000"/>
                </a:lnSpc>
                <a:spcBef>
                  <a:spcPct val="0"/>
                </a:spcBef>
                <a:buFontTx/>
                <a:buNone/>
              </a:pPr>
              <a:r>
                <a:rPr lang="mn-MN" altLang="en-US" sz="800" b="1" dirty="0">
                  <a:solidFill>
                    <a:schemeClr val="bg1"/>
                  </a:solidFill>
                  <a:latin typeface="Arial" panose="020B0604020202020204" pitchFamily="34" charset="0"/>
                  <a:cs typeface="Arial" panose="020B0604020202020204" pitchFamily="34" charset="0"/>
                </a:rPr>
                <a:t>2</a:t>
              </a:r>
              <a:endParaRPr lang="en-US" altLang="en-US" sz="800" b="1" dirty="0">
                <a:solidFill>
                  <a:schemeClr val="bg1"/>
                </a:solidFill>
                <a:latin typeface="Arial" panose="020B0604020202020204" pitchFamily="34" charset="0"/>
                <a:cs typeface="Arial" panose="020B0604020202020204" pitchFamily="34" charset="0"/>
              </a:endParaRPr>
            </a:p>
          </p:txBody>
        </p:sp>
      </p:grpSp>
      <p:sp>
        <p:nvSpPr>
          <p:cNvPr id="197" name="TextBox 196">
            <a:extLst>
              <a:ext uri="{FF2B5EF4-FFF2-40B4-BE49-F238E27FC236}">
                <a16:creationId xmlns:a16="http://schemas.microsoft.com/office/drawing/2014/main" id="{53C388E8-1213-20F2-2867-413265BC1A22}"/>
              </a:ext>
            </a:extLst>
          </p:cNvPr>
          <p:cNvSpPr txBox="1"/>
          <p:nvPr/>
        </p:nvSpPr>
        <p:spPr>
          <a:xfrm>
            <a:off x="1091156" y="2268952"/>
            <a:ext cx="2835652" cy="954107"/>
          </a:xfrm>
          <a:prstGeom prst="rect">
            <a:avLst/>
          </a:prstGeom>
          <a:noFill/>
        </p:spPr>
        <p:txBody>
          <a:bodyPr wrap="square">
            <a:spAutoFit/>
          </a:bodyPr>
          <a:lstStyle/>
          <a:p>
            <a:pPr algn="just"/>
            <a:r>
              <a:rPr lang="mn-MN" sz="1400" kern="0" dirty="0">
                <a:solidFill>
                  <a:srgbClr val="002060"/>
                </a:solidFill>
                <a:effectLst/>
                <a:latin typeface="Arial" panose="020B0604020202020204" pitchFamily="34" charset="0"/>
                <a:ea typeface="Calibri" panose="020F0502020204030204" pitchFamily="34" charset="0"/>
              </a:rPr>
              <a:t>Нийгмийн сэргээн засалт (сургалт, нөлөөллийн ажил, зөвлөгөө мэдээлэл)-ийн үйлчилгээ</a:t>
            </a:r>
            <a:endParaRPr lang="en-US" sz="1400" dirty="0">
              <a:solidFill>
                <a:srgbClr val="002060"/>
              </a:solidFill>
            </a:endParaRPr>
          </a:p>
        </p:txBody>
      </p:sp>
      <p:sp>
        <p:nvSpPr>
          <p:cNvPr id="198" name="TextBox 197">
            <a:extLst>
              <a:ext uri="{FF2B5EF4-FFF2-40B4-BE49-F238E27FC236}">
                <a16:creationId xmlns:a16="http://schemas.microsoft.com/office/drawing/2014/main" id="{7E971649-8769-1A57-715F-4D81C34977E3}"/>
              </a:ext>
            </a:extLst>
          </p:cNvPr>
          <p:cNvSpPr txBox="1"/>
          <p:nvPr/>
        </p:nvSpPr>
        <p:spPr>
          <a:xfrm>
            <a:off x="1065928" y="3220321"/>
            <a:ext cx="2748335" cy="523220"/>
          </a:xfrm>
          <a:prstGeom prst="rect">
            <a:avLst/>
          </a:prstGeom>
          <a:noFill/>
        </p:spPr>
        <p:txBody>
          <a:bodyPr wrap="square">
            <a:spAutoFit/>
          </a:bodyPr>
          <a:lstStyle/>
          <a:p>
            <a:pPr algn="just"/>
            <a:r>
              <a:rPr lang="mn-MN" sz="1400" kern="0" dirty="0">
                <a:solidFill>
                  <a:srgbClr val="002060"/>
                </a:solidFill>
                <a:effectLst/>
                <a:latin typeface="Arial" panose="020B0604020202020204" pitchFamily="34" charset="0"/>
                <a:ea typeface="Calibri" panose="020F0502020204030204" pitchFamily="34" charset="0"/>
              </a:rPr>
              <a:t>Эрүүл мэндийн сэргээн засах тусламж үйлчилгээ</a:t>
            </a:r>
            <a:endParaRPr lang="en-US" sz="1400" dirty="0">
              <a:solidFill>
                <a:srgbClr val="002060"/>
              </a:solidFill>
            </a:endParaRPr>
          </a:p>
        </p:txBody>
      </p:sp>
      <p:sp>
        <p:nvSpPr>
          <p:cNvPr id="199" name="TextBox 198">
            <a:extLst>
              <a:ext uri="{FF2B5EF4-FFF2-40B4-BE49-F238E27FC236}">
                <a16:creationId xmlns:a16="http://schemas.microsoft.com/office/drawing/2014/main" id="{5BD52EC3-8A46-B027-5B3D-FB0BBAFC4125}"/>
              </a:ext>
            </a:extLst>
          </p:cNvPr>
          <p:cNvSpPr txBox="1"/>
          <p:nvPr/>
        </p:nvSpPr>
        <p:spPr>
          <a:xfrm>
            <a:off x="1068784" y="3893015"/>
            <a:ext cx="2792928" cy="307777"/>
          </a:xfrm>
          <a:prstGeom prst="rect">
            <a:avLst/>
          </a:prstGeom>
          <a:noFill/>
        </p:spPr>
        <p:txBody>
          <a:bodyPr wrap="square">
            <a:spAutoFit/>
          </a:bodyPr>
          <a:lstStyle/>
          <a:p>
            <a:pPr algn="just"/>
            <a:r>
              <a:rPr lang="mn-MN" sz="1400" kern="0" dirty="0">
                <a:solidFill>
                  <a:srgbClr val="002060"/>
                </a:solidFill>
                <a:effectLst/>
                <a:latin typeface="Arial" panose="020B0604020202020204" pitchFamily="34" charset="0"/>
                <a:ea typeface="Calibri" panose="020F0502020204030204" pitchFamily="34" charset="0"/>
              </a:rPr>
              <a:t>Протез, ортопедийн үйлчилгээ</a:t>
            </a:r>
            <a:endParaRPr lang="en-US" sz="1400" dirty="0">
              <a:solidFill>
                <a:srgbClr val="002060"/>
              </a:solidFill>
            </a:endParaRPr>
          </a:p>
        </p:txBody>
      </p:sp>
      <p:sp>
        <p:nvSpPr>
          <p:cNvPr id="200" name="TextBox 199">
            <a:extLst>
              <a:ext uri="{FF2B5EF4-FFF2-40B4-BE49-F238E27FC236}">
                <a16:creationId xmlns:a16="http://schemas.microsoft.com/office/drawing/2014/main" id="{9A686FB5-6A59-B2D0-DB84-49B2B0CD6980}"/>
              </a:ext>
            </a:extLst>
          </p:cNvPr>
          <p:cNvSpPr txBox="1"/>
          <p:nvPr/>
        </p:nvSpPr>
        <p:spPr>
          <a:xfrm>
            <a:off x="1107582" y="1785167"/>
            <a:ext cx="2689121" cy="523220"/>
          </a:xfrm>
          <a:prstGeom prst="rect">
            <a:avLst/>
          </a:prstGeom>
          <a:noFill/>
        </p:spPr>
        <p:txBody>
          <a:bodyPr wrap="square">
            <a:spAutoFit/>
          </a:bodyPr>
          <a:lstStyle/>
          <a:p>
            <a:pPr algn="just"/>
            <a:r>
              <a:rPr lang="mn-MN" sz="1400" kern="0" dirty="0">
                <a:solidFill>
                  <a:srgbClr val="002060"/>
                </a:solidFill>
                <a:effectLst/>
                <a:latin typeface="Arial" panose="020B0604020202020204" pitchFamily="34" charset="0"/>
                <a:ea typeface="Calibri" panose="020F0502020204030204" pitchFamily="34" charset="0"/>
              </a:rPr>
              <a:t>Боловсролын сэргээн засах тусламж үйлчилгээ</a:t>
            </a:r>
            <a:endParaRPr lang="en-US" sz="1400" dirty="0">
              <a:solidFill>
                <a:srgbClr val="002060"/>
              </a:solidFill>
            </a:endParaRPr>
          </a:p>
        </p:txBody>
      </p:sp>
      <p:sp>
        <p:nvSpPr>
          <p:cNvPr id="202" name="TextBox 201">
            <a:extLst>
              <a:ext uri="{FF2B5EF4-FFF2-40B4-BE49-F238E27FC236}">
                <a16:creationId xmlns:a16="http://schemas.microsoft.com/office/drawing/2014/main" id="{565E251D-C2C1-2B06-419D-FE32479F3D2A}"/>
              </a:ext>
            </a:extLst>
          </p:cNvPr>
          <p:cNvSpPr txBox="1"/>
          <p:nvPr/>
        </p:nvSpPr>
        <p:spPr>
          <a:xfrm>
            <a:off x="599362" y="4525681"/>
            <a:ext cx="5850014" cy="1169551"/>
          </a:xfrm>
          <a:prstGeom prst="rect">
            <a:avLst/>
          </a:prstGeom>
          <a:noFill/>
        </p:spPr>
        <p:txBody>
          <a:bodyPr wrap="square">
            <a:spAutoFit/>
          </a:bodyPr>
          <a:lstStyle/>
          <a:p>
            <a:pPr algn="just"/>
            <a:r>
              <a:rPr lang="mn-MN" sz="1400" kern="0" dirty="0">
                <a:solidFill>
                  <a:srgbClr val="002060"/>
                </a:solidFill>
                <a:latin typeface="Arial" panose="020B0604020202020204" pitchFamily="34" charset="0"/>
                <a:ea typeface="Calibri" panose="020F0502020204030204" pitchFamily="34" charset="0"/>
              </a:rPr>
              <a:t>2007-2012 онуудад </a:t>
            </a:r>
            <a:r>
              <a:rPr lang="mn-MN" sz="1400" kern="0" dirty="0">
                <a:solidFill>
                  <a:srgbClr val="002060"/>
                </a:solidFill>
                <a:effectLst/>
                <a:latin typeface="Arial" panose="020B0604020202020204" pitchFamily="34" charset="0"/>
                <a:ea typeface="Calibri" panose="020F0502020204030204" pitchFamily="34" charset="0"/>
              </a:rPr>
              <a:t>сэргээн засах тусламж үйлчилгээг нийт </a:t>
            </a:r>
            <a:r>
              <a:rPr lang="mn-MN" sz="1400" b="1" kern="0" dirty="0">
                <a:solidFill>
                  <a:srgbClr val="002060"/>
                </a:solidFill>
                <a:effectLst/>
                <a:latin typeface="Arial" panose="020B0604020202020204" pitchFamily="34" charset="0"/>
                <a:ea typeface="Calibri" panose="020F0502020204030204" pitchFamily="34" charset="0"/>
              </a:rPr>
              <a:t>17,746</a:t>
            </a:r>
            <a:r>
              <a:rPr lang="mn-MN" sz="1400" kern="0" dirty="0">
                <a:solidFill>
                  <a:srgbClr val="002060"/>
                </a:solidFill>
                <a:effectLst/>
                <a:latin typeface="Arial" panose="020B0604020202020204" pitchFamily="34" charset="0"/>
                <a:ea typeface="Calibri" panose="020F0502020204030204" pitchFamily="34" charset="0"/>
              </a:rPr>
              <a:t> хөгжлийн бэрхшээлтэй хүнд хүргэж ажилласан нь нийт хөгжлийн бэрхшээлтэй иргэдийн </a:t>
            </a:r>
            <a:r>
              <a:rPr lang="mn-MN" sz="1400" b="1" kern="0" dirty="0">
                <a:solidFill>
                  <a:srgbClr val="002060"/>
                </a:solidFill>
                <a:effectLst/>
                <a:latin typeface="Arial" panose="020B0604020202020204" pitchFamily="34" charset="0"/>
                <a:ea typeface="Calibri" panose="020F0502020204030204" pitchFamily="34" charset="0"/>
              </a:rPr>
              <a:t>19,2%</a:t>
            </a:r>
            <a:r>
              <a:rPr lang="mn-MN" sz="1400" kern="0" dirty="0">
                <a:solidFill>
                  <a:srgbClr val="002060"/>
                </a:solidFill>
                <a:effectLst/>
                <a:latin typeface="Arial" panose="020B0604020202020204" pitchFamily="34" charset="0"/>
                <a:ea typeface="Calibri" panose="020F0502020204030204" pitchFamily="34" charset="0"/>
              </a:rPr>
              <a:t> нь үйлчилгээнд хамрагдсан үзүүлэлттэй байгаа нь өмнөх  10 жилийн үзүүлэлтээс </a:t>
            </a:r>
            <a:r>
              <a:rPr lang="mn-MN" sz="1400" b="1" kern="0" dirty="0">
                <a:solidFill>
                  <a:srgbClr val="002060"/>
                </a:solidFill>
                <a:effectLst/>
                <a:latin typeface="Arial" panose="020B0604020202020204" pitchFamily="34" charset="0"/>
                <a:ea typeface="Calibri" panose="020F0502020204030204" pitchFamily="34" charset="0"/>
              </a:rPr>
              <a:t>8,2%</a:t>
            </a:r>
            <a:r>
              <a:rPr lang="mn-MN" sz="1400" kern="0" dirty="0">
                <a:solidFill>
                  <a:srgbClr val="002060"/>
                </a:solidFill>
                <a:effectLst/>
                <a:latin typeface="Arial" panose="020B0604020202020204" pitchFamily="34" charset="0"/>
                <a:ea typeface="Calibri" panose="020F0502020204030204" pitchFamily="34" charset="0"/>
              </a:rPr>
              <a:t>-иар өссөн үзүүлэлттэй байна.</a:t>
            </a:r>
            <a:endParaRPr lang="en-US" sz="1400" dirty="0"/>
          </a:p>
        </p:txBody>
      </p:sp>
      <p:cxnSp>
        <p:nvCxnSpPr>
          <p:cNvPr id="203" name="Straight Connector 202">
            <a:extLst>
              <a:ext uri="{FF2B5EF4-FFF2-40B4-BE49-F238E27FC236}">
                <a16:creationId xmlns:a16="http://schemas.microsoft.com/office/drawing/2014/main" id="{54C43A68-6B36-84AF-D2EC-FA59B4A4BA33}"/>
              </a:ext>
            </a:extLst>
          </p:cNvPr>
          <p:cNvCxnSpPr>
            <a:cxnSpLocks/>
          </p:cNvCxnSpPr>
          <p:nvPr/>
        </p:nvCxnSpPr>
        <p:spPr>
          <a:xfrm flipH="1">
            <a:off x="695374" y="4483683"/>
            <a:ext cx="5644030" cy="14269"/>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04" name="Straight Connector 203">
            <a:extLst>
              <a:ext uri="{FF2B5EF4-FFF2-40B4-BE49-F238E27FC236}">
                <a16:creationId xmlns:a16="http://schemas.microsoft.com/office/drawing/2014/main" id="{5C41A6E1-AF12-A06D-086A-BECED4BF5922}"/>
              </a:ext>
            </a:extLst>
          </p:cNvPr>
          <p:cNvCxnSpPr>
            <a:cxnSpLocks/>
          </p:cNvCxnSpPr>
          <p:nvPr/>
        </p:nvCxnSpPr>
        <p:spPr>
          <a:xfrm flipH="1">
            <a:off x="695374" y="5679071"/>
            <a:ext cx="5766758" cy="24884"/>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209" name="TextBox 208">
            <a:extLst>
              <a:ext uri="{FF2B5EF4-FFF2-40B4-BE49-F238E27FC236}">
                <a16:creationId xmlns:a16="http://schemas.microsoft.com/office/drawing/2014/main" id="{B9EBCE8B-9F15-D4DB-05AB-6D177A1D1B23}"/>
              </a:ext>
            </a:extLst>
          </p:cNvPr>
          <p:cNvSpPr txBox="1"/>
          <p:nvPr/>
        </p:nvSpPr>
        <p:spPr>
          <a:xfrm>
            <a:off x="842987" y="5730859"/>
            <a:ext cx="5471531" cy="475771"/>
          </a:xfrm>
          <a:prstGeom prst="rect">
            <a:avLst/>
          </a:prstGeom>
          <a:noFill/>
        </p:spPr>
        <p:txBody>
          <a:bodyPr wrap="square">
            <a:spAutoFit/>
          </a:bodyPr>
          <a:lstStyle/>
          <a:p>
            <a:pPr algn="ctr" defTabSz="128565">
              <a:lnSpc>
                <a:spcPct val="89000"/>
              </a:lnSpc>
            </a:pPr>
            <a:r>
              <a:rPr lang="mn-MN" sz="1400" b="1" dirty="0">
                <a:solidFill>
                  <a:srgbClr val="002060"/>
                </a:solidFill>
                <a:latin typeface="Arial" panose="020B0604020202020204" pitchFamily="34" charset="0"/>
                <a:cs typeface="Arial" panose="020B0604020202020204" pitchFamily="34" charset="0"/>
              </a:rPr>
              <a:t>2013-2018</a:t>
            </a:r>
            <a:r>
              <a:rPr lang="mn-MN" sz="1400" dirty="0">
                <a:solidFill>
                  <a:srgbClr val="002060"/>
                </a:solidFill>
                <a:latin typeface="Arial" panose="020B0604020202020204" pitchFamily="34" charset="0"/>
                <a:cs typeface="Arial" panose="020B0604020202020204" pitchFamily="34" charset="0"/>
              </a:rPr>
              <a:t> онд хэрэгжүүлсэн бодлого, хөтөлбөрийн </a:t>
            </a:r>
          </a:p>
          <a:p>
            <a:pPr algn="ctr" defTabSz="128565">
              <a:lnSpc>
                <a:spcPct val="89000"/>
              </a:lnSpc>
            </a:pPr>
            <a:r>
              <a:rPr lang="mn-MN" sz="1400" dirty="0">
                <a:solidFill>
                  <a:srgbClr val="002060"/>
                </a:solidFill>
                <a:latin typeface="Arial" panose="020B0604020202020204" pitchFamily="34" charset="0"/>
                <a:cs typeface="Arial" panose="020B0604020202020204" pitchFamily="34" charset="0"/>
              </a:rPr>
              <a:t>хүрсэн үр дүн </a:t>
            </a:r>
            <a:endParaRPr lang="en-US" sz="1400" dirty="0">
              <a:solidFill>
                <a:srgbClr val="002060"/>
              </a:solidFill>
              <a:latin typeface="Arial" panose="020B0604020202020204" pitchFamily="34" charset="0"/>
              <a:cs typeface="Arial" panose="020B0604020202020204" pitchFamily="34" charset="0"/>
            </a:endParaRPr>
          </a:p>
        </p:txBody>
      </p:sp>
      <p:grpSp>
        <p:nvGrpSpPr>
          <p:cNvPr id="210" name="Group 1">
            <a:extLst>
              <a:ext uri="{FF2B5EF4-FFF2-40B4-BE49-F238E27FC236}">
                <a16:creationId xmlns:a16="http://schemas.microsoft.com/office/drawing/2014/main" id="{7D3BF107-F5F1-9CD0-ED28-A8E55F8C06B4}"/>
              </a:ext>
            </a:extLst>
          </p:cNvPr>
          <p:cNvGrpSpPr>
            <a:grpSpLocks/>
          </p:cNvGrpSpPr>
          <p:nvPr/>
        </p:nvGrpSpPr>
        <p:grpSpPr bwMode="auto">
          <a:xfrm flipH="1">
            <a:off x="2168368" y="8178950"/>
            <a:ext cx="648579" cy="1290340"/>
            <a:chOff x="4128407" y="1140685"/>
            <a:chExt cx="2025498" cy="4837217"/>
          </a:xfrm>
        </p:grpSpPr>
        <p:sp>
          <p:nvSpPr>
            <p:cNvPr id="211" name="Freeform 25">
              <a:extLst>
                <a:ext uri="{FF2B5EF4-FFF2-40B4-BE49-F238E27FC236}">
                  <a16:creationId xmlns:a16="http://schemas.microsoft.com/office/drawing/2014/main" id="{7B50BD3B-B2A5-137D-C3DA-89B9E70BE462}"/>
                </a:ext>
              </a:extLst>
            </p:cNvPr>
            <p:cNvSpPr>
              <a:spLocks/>
            </p:cNvSpPr>
            <p:nvPr/>
          </p:nvSpPr>
          <p:spPr bwMode="auto">
            <a:xfrm>
              <a:off x="4128407" y="1140685"/>
              <a:ext cx="2025498" cy="4837217"/>
            </a:xfrm>
            <a:custGeom>
              <a:avLst/>
              <a:gdLst>
                <a:gd name="T0" fmla="*/ 684 w 1757"/>
                <a:gd name="T1" fmla="*/ 0 h 4196"/>
                <a:gd name="T2" fmla="*/ 0 w 1757"/>
                <a:gd name="T3" fmla="*/ 265 h 4196"/>
                <a:gd name="T4" fmla="*/ 0 w 1757"/>
                <a:gd name="T5" fmla="*/ 3778 h 4196"/>
                <a:gd name="T6" fmla="*/ 1060 w 1757"/>
                <a:gd name="T7" fmla="*/ 4196 h 4196"/>
                <a:gd name="T8" fmla="*/ 1757 w 1757"/>
                <a:gd name="T9" fmla="*/ 3917 h 4196"/>
                <a:gd name="T10" fmla="*/ 1757 w 1757"/>
                <a:gd name="T11" fmla="*/ 404 h 4196"/>
                <a:gd name="T12" fmla="*/ 684 w 1757"/>
                <a:gd name="T13" fmla="*/ 0 h 4196"/>
              </a:gdLst>
              <a:ahLst/>
              <a:cxnLst>
                <a:cxn ang="0">
                  <a:pos x="T0" y="T1"/>
                </a:cxn>
                <a:cxn ang="0">
                  <a:pos x="T2" y="T3"/>
                </a:cxn>
                <a:cxn ang="0">
                  <a:pos x="T4" y="T5"/>
                </a:cxn>
                <a:cxn ang="0">
                  <a:pos x="T6" y="T7"/>
                </a:cxn>
                <a:cxn ang="0">
                  <a:pos x="T8" y="T9"/>
                </a:cxn>
                <a:cxn ang="0">
                  <a:pos x="T10" y="T11"/>
                </a:cxn>
                <a:cxn ang="0">
                  <a:pos x="T12" y="T13"/>
                </a:cxn>
              </a:cxnLst>
              <a:rect l="0" t="0" r="r" b="b"/>
              <a:pathLst>
                <a:path w="1757" h="4196">
                  <a:moveTo>
                    <a:pt x="684" y="0"/>
                  </a:moveTo>
                  <a:lnTo>
                    <a:pt x="0" y="265"/>
                  </a:lnTo>
                  <a:lnTo>
                    <a:pt x="0" y="3778"/>
                  </a:lnTo>
                  <a:lnTo>
                    <a:pt x="1060" y="4196"/>
                  </a:lnTo>
                  <a:lnTo>
                    <a:pt x="1757" y="3917"/>
                  </a:lnTo>
                  <a:lnTo>
                    <a:pt x="1757" y="404"/>
                  </a:lnTo>
                  <a:lnTo>
                    <a:pt x="684" y="0"/>
                  </a:lnTo>
                  <a:close/>
                </a:path>
              </a:pathLst>
            </a:custGeom>
            <a:solidFill>
              <a:schemeClr val="accent1">
                <a:lumMod val="60000"/>
                <a:lumOff val="40000"/>
              </a:schemeClr>
            </a:solidFill>
            <a:ln>
              <a:noFill/>
            </a:ln>
          </p:spPr>
          <p:txBody>
            <a:bodyPr lIns="25718" tIns="12859" rIns="25718" bIns="12859"/>
            <a:lstStyle/>
            <a:p>
              <a:pPr>
                <a:defRPr/>
              </a:pPr>
              <a:endParaRPr lang="th-TH" sz="506"/>
            </a:p>
          </p:txBody>
        </p:sp>
        <p:sp>
          <p:nvSpPr>
            <p:cNvPr id="212" name="Freeform 27">
              <a:extLst>
                <a:ext uri="{FF2B5EF4-FFF2-40B4-BE49-F238E27FC236}">
                  <a16:creationId xmlns:a16="http://schemas.microsoft.com/office/drawing/2014/main" id="{2F2885EC-7F5D-D009-ADE7-A8592CDF13EA}"/>
                </a:ext>
              </a:extLst>
            </p:cNvPr>
            <p:cNvSpPr>
              <a:spLocks/>
            </p:cNvSpPr>
            <p:nvPr/>
          </p:nvSpPr>
          <p:spPr bwMode="auto">
            <a:xfrm>
              <a:off x="5350392" y="1606423"/>
              <a:ext cx="803513" cy="4371479"/>
            </a:xfrm>
            <a:custGeom>
              <a:avLst/>
              <a:gdLst>
                <a:gd name="T0" fmla="*/ 926302929 w 697"/>
                <a:gd name="T1" fmla="*/ 0 h 3792"/>
                <a:gd name="T2" fmla="*/ 0 w 697"/>
                <a:gd name="T3" fmla="*/ 352180735 h 3792"/>
                <a:gd name="T4" fmla="*/ 0 w 697"/>
                <a:gd name="T5" fmla="*/ 2147483646 h 3792"/>
                <a:gd name="T6" fmla="*/ 926302929 w 697"/>
                <a:gd name="T7" fmla="*/ 2147483646 h 3792"/>
                <a:gd name="T8" fmla="*/ 926302929 w 697"/>
                <a:gd name="T9" fmla="*/ 0 h 3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7" h="3792">
                  <a:moveTo>
                    <a:pt x="697" y="0"/>
                  </a:moveTo>
                  <a:lnTo>
                    <a:pt x="0" y="265"/>
                  </a:lnTo>
                  <a:lnTo>
                    <a:pt x="0" y="3792"/>
                  </a:lnTo>
                  <a:lnTo>
                    <a:pt x="697" y="3513"/>
                  </a:lnTo>
                  <a:lnTo>
                    <a:pt x="697" y="0"/>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25718" tIns="12859" rIns="25718" bIns="12859"/>
            <a:lstStyle/>
            <a:p>
              <a:endParaRPr lang="en-US" sz="1013"/>
            </a:p>
          </p:txBody>
        </p:sp>
        <p:sp>
          <p:nvSpPr>
            <p:cNvPr id="213" name="Freeform 29">
              <a:extLst>
                <a:ext uri="{FF2B5EF4-FFF2-40B4-BE49-F238E27FC236}">
                  <a16:creationId xmlns:a16="http://schemas.microsoft.com/office/drawing/2014/main" id="{36C4C3B6-6E3B-87B8-B42C-21DA28CD4A19}"/>
                </a:ext>
              </a:extLst>
            </p:cNvPr>
            <p:cNvSpPr>
              <a:spLocks/>
            </p:cNvSpPr>
            <p:nvPr/>
          </p:nvSpPr>
          <p:spPr bwMode="auto">
            <a:xfrm>
              <a:off x="4128407" y="1445312"/>
              <a:ext cx="1221484" cy="4532590"/>
            </a:xfrm>
            <a:custGeom>
              <a:avLst/>
              <a:gdLst>
                <a:gd name="T0" fmla="*/ 0 w 1060"/>
                <a:gd name="T1" fmla="*/ 0 h 3931"/>
                <a:gd name="T2" fmla="*/ 0 w 1060"/>
                <a:gd name="T3" fmla="*/ 0 h 3931"/>
                <a:gd name="T4" fmla="*/ 0 w 1060"/>
                <a:gd name="T5" fmla="*/ 3513 h 3931"/>
                <a:gd name="T6" fmla="*/ 1060 w 1060"/>
                <a:gd name="T7" fmla="*/ 3931 h 3931"/>
                <a:gd name="T8" fmla="*/ 1060 w 1060"/>
                <a:gd name="T9" fmla="*/ 404 h 3931"/>
                <a:gd name="T10" fmla="*/ 0 w 1060"/>
                <a:gd name="T11" fmla="*/ 0 h 3931"/>
              </a:gdLst>
              <a:ahLst/>
              <a:cxnLst>
                <a:cxn ang="0">
                  <a:pos x="T0" y="T1"/>
                </a:cxn>
                <a:cxn ang="0">
                  <a:pos x="T2" y="T3"/>
                </a:cxn>
                <a:cxn ang="0">
                  <a:pos x="T4" y="T5"/>
                </a:cxn>
                <a:cxn ang="0">
                  <a:pos x="T6" y="T7"/>
                </a:cxn>
                <a:cxn ang="0">
                  <a:pos x="T8" y="T9"/>
                </a:cxn>
                <a:cxn ang="0">
                  <a:pos x="T10" y="T11"/>
                </a:cxn>
              </a:cxnLst>
              <a:rect l="0" t="0" r="r" b="b"/>
              <a:pathLst>
                <a:path w="1060" h="3931">
                  <a:moveTo>
                    <a:pt x="0" y="0"/>
                  </a:moveTo>
                  <a:lnTo>
                    <a:pt x="0" y="0"/>
                  </a:lnTo>
                  <a:lnTo>
                    <a:pt x="0" y="3513"/>
                  </a:lnTo>
                  <a:lnTo>
                    <a:pt x="1060" y="3931"/>
                  </a:lnTo>
                  <a:lnTo>
                    <a:pt x="1060" y="404"/>
                  </a:lnTo>
                  <a:lnTo>
                    <a:pt x="0" y="0"/>
                  </a:lnTo>
                  <a:close/>
                </a:path>
              </a:pathLst>
            </a:custGeom>
            <a:solidFill>
              <a:schemeClr val="accent5">
                <a:lumMod val="20000"/>
                <a:lumOff val="80000"/>
              </a:schemeClr>
            </a:solidFill>
            <a:ln>
              <a:noFill/>
            </a:ln>
          </p:spPr>
          <p:txBody>
            <a:bodyPr lIns="25718" tIns="12859" rIns="25718" bIns="12859"/>
            <a:lstStyle/>
            <a:p>
              <a:pPr>
                <a:defRPr/>
              </a:pPr>
              <a:endParaRPr lang="th-TH" sz="506"/>
            </a:p>
          </p:txBody>
        </p:sp>
      </p:grpSp>
      <p:grpSp>
        <p:nvGrpSpPr>
          <p:cNvPr id="214" name="Group 5">
            <a:extLst>
              <a:ext uri="{FF2B5EF4-FFF2-40B4-BE49-F238E27FC236}">
                <a16:creationId xmlns:a16="http://schemas.microsoft.com/office/drawing/2014/main" id="{191DBFAA-FA0C-8323-AACE-EEDB84916650}"/>
              </a:ext>
            </a:extLst>
          </p:cNvPr>
          <p:cNvGrpSpPr>
            <a:grpSpLocks/>
          </p:cNvGrpSpPr>
          <p:nvPr/>
        </p:nvGrpSpPr>
        <p:grpSpPr bwMode="auto">
          <a:xfrm flipH="1">
            <a:off x="626767" y="7595576"/>
            <a:ext cx="714694" cy="2029718"/>
            <a:chOff x="4128407" y="1140685"/>
            <a:chExt cx="2025498" cy="4837217"/>
          </a:xfrm>
        </p:grpSpPr>
        <p:sp>
          <p:nvSpPr>
            <p:cNvPr id="215" name="Freeform 25">
              <a:extLst>
                <a:ext uri="{FF2B5EF4-FFF2-40B4-BE49-F238E27FC236}">
                  <a16:creationId xmlns:a16="http://schemas.microsoft.com/office/drawing/2014/main" id="{08E86711-0F73-01D0-7A15-160E30DE3621}"/>
                </a:ext>
              </a:extLst>
            </p:cNvPr>
            <p:cNvSpPr>
              <a:spLocks/>
            </p:cNvSpPr>
            <p:nvPr/>
          </p:nvSpPr>
          <p:spPr bwMode="auto">
            <a:xfrm>
              <a:off x="4128407" y="1140685"/>
              <a:ext cx="2025498" cy="4837217"/>
            </a:xfrm>
            <a:custGeom>
              <a:avLst/>
              <a:gdLst>
                <a:gd name="T0" fmla="*/ 684 w 1757"/>
                <a:gd name="T1" fmla="*/ 0 h 4196"/>
                <a:gd name="T2" fmla="*/ 0 w 1757"/>
                <a:gd name="T3" fmla="*/ 265 h 4196"/>
                <a:gd name="T4" fmla="*/ 0 w 1757"/>
                <a:gd name="T5" fmla="*/ 3778 h 4196"/>
                <a:gd name="T6" fmla="*/ 1060 w 1757"/>
                <a:gd name="T7" fmla="*/ 4196 h 4196"/>
                <a:gd name="T8" fmla="*/ 1757 w 1757"/>
                <a:gd name="T9" fmla="*/ 3917 h 4196"/>
                <a:gd name="T10" fmla="*/ 1757 w 1757"/>
                <a:gd name="T11" fmla="*/ 404 h 4196"/>
                <a:gd name="T12" fmla="*/ 684 w 1757"/>
                <a:gd name="T13" fmla="*/ 0 h 4196"/>
              </a:gdLst>
              <a:ahLst/>
              <a:cxnLst>
                <a:cxn ang="0">
                  <a:pos x="T0" y="T1"/>
                </a:cxn>
                <a:cxn ang="0">
                  <a:pos x="T2" y="T3"/>
                </a:cxn>
                <a:cxn ang="0">
                  <a:pos x="T4" y="T5"/>
                </a:cxn>
                <a:cxn ang="0">
                  <a:pos x="T6" y="T7"/>
                </a:cxn>
                <a:cxn ang="0">
                  <a:pos x="T8" y="T9"/>
                </a:cxn>
                <a:cxn ang="0">
                  <a:pos x="T10" y="T11"/>
                </a:cxn>
                <a:cxn ang="0">
                  <a:pos x="T12" y="T13"/>
                </a:cxn>
              </a:cxnLst>
              <a:rect l="0" t="0" r="r" b="b"/>
              <a:pathLst>
                <a:path w="1757" h="4196">
                  <a:moveTo>
                    <a:pt x="684" y="0"/>
                  </a:moveTo>
                  <a:lnTo>
                    <a:pt x="0" y="265"/>
                  </a:lnTo>
                  <a:lnTo>
                    <a:pt x="0" y="3778"/>
                  </a:lnTo>
                  <a:lnTo>
                    <a:pt x="1060" y="4196"/>
                  </a:lnTo>
                  <a:lnTo>
                    <a:pt x="1757" y="3917"/>
                  </a:lnTo>
                  <a:lnTo>
                    <a:pt x="1757" y="404"/>
                  </a:lnTo>
                  <a:lnTo>
                    <a:pt x="684" y="0"/>
                  </a:lnTo>
                  <a:close/>
                </a:path>
              </a:pathLst>
            </a:custGeom>
            <a:solidFill>
              <a:schemeClr val="accent4">
                <a:lumMod val="60000"/>
                <a:lumOff val="40000"/>
              </a:schemeClr>
            </a:solidFill>
            <a:ln>
              <a:noFill/>
            </a:ln>
          </p:spPr>
          <p:txBody>
            <a:bodyPr lIns="25718" tIns="12859" rIns="25718" bIns="12859"/>
            <a:lstStyle/>
            <a:p>
              <a:pPr>
                <a:defRPr/>
              </a:pPr>
              <a:endParaRPr lang="th-TH" sz="506"/>
            </a:p>
          </p:txBody>
        </p:sp>
        <p:sp>
          <p:nvSpPr>
            <p:cNvPr id="216" name="Freeform 27">
              <a:extLst>
                <a:ext uri="{FF2B5EF4-FFF2-40B4-BE49-F238E27FC236}">
                  <a16:creationId xmlns:a16="http://schemas.microsoft.com/office/drawing/2014/main" id="{D4B7615D-E40D-9561-8857-996B80B9E2F7}"/>
                </a:ext>
              </a:extLst>
            </p:cNvPr>
            <p:cNvSpPr>
              <a:spLocks/>
            </p:cNvSpPr>
            <p:nvPr/>
          </p:nvSpPr>
          <p:spPr bwMode="auto">
            <a:xfrm>
              <a:off x="5349890" y="1606744"/>
              <a:ext cx="804015" cy="4371158"/>
            </a:xfrm>
            <a:custGeom>
              <a:avLst/>
              <a:gdLst>
                <a:gd name="T0" fmla="*/ 697 w 697"/>
                <a:gd name="T1" fmla="*/ 0 h 3792"/>
                <a:gd name="T2" fmla="*/ 0 w 697"/>
                <a:gd name="T3" fmla="*/ 265 h 3792"/>
                <a:gd name="T4" fmla="*/ 0 w 697"/>
                <a:gd name="T5" fmla="*/ 3792 h 3792"/>
                <a:gd name="T6" fmla="*/ 697 w 697"/>
                <a:gd name="T7" fmla="*/ 3513 h 3792"/>
                <a:gd name="T8" fmla="*/ 697 w 697"/>
                <a:gd name="T9" fmla="*/ 0 h 3792"/>
              </a:gdLst>
              <a:ahLst/>
              <a:cxnLst>
                <a:cxn ang="0">
                  <a:pos x="T0" y="T1"/>
                </a:cxn>
                <a:cxn ang="0">
                  <a:pos x="T2" y="T3"/>
                </a:cxn>
                <a:cxn ang="0">
                  <a:pos x="T4" y="T5"/>
                </a:cxn>
                <a:cxn ang="0">
                  <a:pos x="T6" y="T7"/>
                </a:cxn>
                <a:cxn ang="0">
                  <a:pos x="T8" y="T9"/>
                </a:cxn>
              </a:cxnLst>
              <a:rect l="0" t="0" r="r" b="b"/>
              <a:pathLst>
                <a:path w="697" h="3792">
                  <a:moveTo>
                    <a:pt x="697" y="0"/>
                  </a:moveTo>
                  <a:lnTo>
                    <a:pt x="0" y="265"/>
                  </a:lnTo>
                  <a:lnTo>
                    <a:pt x="0" y="3792"/>
                  </a:lnTo>
                  <a:lnTo>
                    <a:pt x="697" y="3513"/>
                  </a:lnTo>
                  <a:lnTo>
                    <a:pt x="697" y="0"/>
                  </a:lnTo>
                  <a:close/>
                </a:path>
              </a:pathLst>
            </a:custGeom>
            <a:solidFill>
              <a:schemeClr val="accent4">
                <a:lumMod val="60000"/>
                <a:lumOff val="40000"/>
              </a:schemeClr>
            </a:solidFill>
            <a:ln>
              <a:noFill/>
            </a:ln>
          </p:spPr>
          <p:txBody>
            <a:bodyPr lIns="25718" tIns="12859" rIns="25718" bIns="12859"/>
            <a:lstStyle/>
            <a:p>
              <a:pPr>
                <a:defRPr/>
              </a:pPr>
              <a:endParaRPr lang="th-TH" sz="506"/>
            </a:p>
          </p:txBody>
        </p:sp>
        <p:sp>
          <p:nvSpPr>
            <p:cNvPr id="217" name="Freeform 29">
              <a:extLst>
                <a:ext uri="{FF2B5EF4-FFF2-40B4-BE49-F238E27FC236}">
                  <a16:creationId xmlns:a16="http://schemas.microsoft.com/office/drawing/2014/main" id="{E39A707B-DE57-63A1-39FC-48A537E23726}"/>
                </a:ext>
              </a:extLst>
            </p:cNvPr>
            <p:cNvSpPr>
              <a:spLocks/>
            </p:cNvSpPr>
            <p:nvPr/>
          </p:nvSpPr>
          <p:spPr bwMode="auto">
            <a:xfrm>
              <a:off x="4128407" y="1447134"/>
              <a:ext cx="1221483" cy="4530768"/>
            </a:xfrm>
            <a:custGeom>
              <a:avLst/>
              <a:gdLst>
                <a:gd name="T0" fmla="*/ 0 w 1060"/>
                <a:gd name="T1" fmla="*/ 0 h 3931"/>
                <a:gd name="T2" fmla="*/ 0 w 1060"/>
                <a:gd name="T3" fmla="*/ 0 h 3931"/>
                <a:gd name="T4" fmla="*/ 0 w 1060"/>
                <a:gd name="T5" fmla="*/ 3513 h 3931"/>
                <a:gd name="T6" fmla="*/ 1060 w 1060"/>
                <a:gd name="T7" fmla="*/ 3931 h 3931"/>
                <a:gd name="T8" fmla="*/ 1060 w 1060"/>
                <a:gd name="T9" fmla="*/ 404 h 3931"/>
                <a:gd name="T10" fmla="*/ 0 w 1060"/>
                <a:gd name="T11" fmla="*/ 0 h 3931"/>
              </a:gdLst>
              <a:ahLst/>
              <a:cxnLst>
                <a:cxn ang="0">
                  <a:pos x="T0" y="T1"/>
                </a:cxn>
                <a:cxn ang="0">
                  <a:pos x="T2" y="T3"/>
                </a:cxn>
                <a:cxn ang="0">
                  <a:pos x="T4" y="T5"/>
                </a:cxn>
                <a:cxn ang="0">
                  <a:pos x="T6" y="T7"/>
                </a:cxn>
                <a:cxn ang="0">
                  <a:pos x="T8" y="T9"/>
                </a:cxn>
                <a:cxn ang="0">
                  <a:pos x="T10" y="T11"/>
                </a:cxn>
              </a:cxnLst>
              <a:rect l="0" t="0" r="r" b="b"/>
              <a:pathLst>
                <a:path w="1060" h="3931">
                  <a:moveTo>
                    <a:pt x="0" y="0"/>
                  </a:moveTo>
                  <a:lnTo>
                    <a:pt x="0" y="0"/>
                  </a:lnTo>
                  <a:lnTo>
                    <a:pt x="0" y="3513"/>
                  </a:lnTo>
                  <a:lnTo>
                    <a:pt x="1060" y="3931"/>
                  </a:lnTo>
                  <a:lnTo>
                    <a:pt x="1060" y="404"/>
                  </a:lnTo>
                  <a:lnTo>
                    <a:pt x="0" y="0"/>
                  </a:lnTo>
                  <a:close/>
                </a:path>
              </a:pathLst>
            </a:custGeom>
            <a:solidFill>
              <a:schemeClr val="accent4">
                <a:lumMod val="40000"/>
                <a:lumOff val="60000"/>
              </a:schemeClr>
            </a:solidFill>
            <a:ln>
              <a:noFill/>
            </a:ln>
          </p:spPr>
          <p:txBody>
            <a:bodyPr lIns="25718" tIns="12859" rIns="25718" bIns="12859"/>
            <a:lstStyle/>
            <a:p>
              <a:pPr>
                <a:defRPr/>
              </a:pPr>
              <a:endParaRPr lang="th-TH" sz="506"/>
            </a:p>
          </p:txBody>
        </p:sp>
      </p:grpSp>
      <p:grpSp>
        <p:nvGrpSpPr>
          <p:cNvPr id="218" name="Group 9">
            <a:extLst>
              <a:ext uri="{FF2B5EF4-FFF2-40B4-BE49-F238E27FC236}">
                <a16:creationId xmlns:a16="http://schemas.microsoft.com/office/drawing/2014/main" id="{DC862AEE-F298-3F1E-4E06-41C3D1BA8D72}"/>
              </a:ext>
            </a:extLst>
          </p:cNvPr>
          <p:cNvGrpSpPr>
            <a:grpSpLocks/>
          </p:cNvGrpSpPr>
          <p:nvPr/>
        </p:nvGrpSpPr>
        <p:grpSpPr bwMode="auto">
          <a:xfrm flipH="1">
            <a:off x="1433924" y="7847973"/>
            <a:ext cx="664272" cy="1684139"/>
            <a:chOff x="4128407" y="1140685"/>
            <a:chExt cx="2025498" cy="4837217"/>
          </a:xfrm>
        </p:grpSpPr>
        <p:sp>
          <p:nvSpPr>
            <p:cNvPr id="219" name="Freeform 10">
              <a:extLst>
                <a:ext uri="{FF2B5EF4-FFF2-40B4-BE49-F238E27FC236}">
                  <a16:creationId xmlns:a16="http://schemas.microsoft.com/office/drawing/2014/main" id="{11F5DD5C-C790-407B-F2A6-AABAF19AF53F}"/>
                </a:ext>
              </a:extLst>
            </p:cNvPr>
            <p:cNvSpPr>
              <a:spLocks/>
            </p:cNvSpPr>
            <p:nvPr/>
          </p:nvSpPr>
          <p:spPr bwMode="auto">
            <a:xfrm>
              <a:off x="4128407" y="1140685"/>
              <a:ext cx="2025498" cy="4837217"/>
            </a:xfrm>
            <a:custGeom>
              <a:avLst/>
              <a:gdLst>
                <a:gd name="T0" fmla="*/ 684 w 1757"/>
                <a:gd name="T1" fmla="*/ 0 h 4196"/>
                <a:gd name="T2" fmla="*/ 0 w 1757"/>
                <a:gd name="T3" fmla="*/ 265 h 4196"/>
                <a:gd name="T4" fmla="*/ 0 w 1757"/>
                <a:gd name="T5" fmla="*/ 3778 h 4196"/>
                <a:gd name="T6" fmla="*/ 1060 w 1757"/>
                <a:gd name="T7" fmla="*/ 4196 h 4196"/>
                <a:gd name="T8" fmla="*/ 1757 w 1757"/>
                <a:gd name="T9" fmla="*/ 3917 h 4196"/>
                <a:gd name="T10" fmla="*/ 1757 w 1757"/>
                <a:gd name="T11" fmla="*/ 404 h 4196"/>
                <a:gd name="T12" fmla="*/ 684 w 1757"/>
                <a:gd name="T13" fmla="*/ 0 h 4196"/>
              </a:gdLst>
              <a:ahLst/>
              <a:cxnLst>
                <a:cxn ang="0">
                  <a:pos x="T0" y="T1"/>
                </a:cxn>
                <a:cxn ang="0">
                  <a:pos x="T2" y="T3"/>
                </a:cxn>
                <a:cxn ang="0">
                  <a:pos x="T4" y="T5"/>
                </a:cxn>
                <a:cxn ang="0">
                  <a:pos x="T6" y="T7"/>
                </a:cxn>
                <a:cxn ang="0">
                  <a:pos x="T8" y="T9"/>
                </a:cxn>
                <a:cxn ang="0">
                  <a:pos x="T10" y="T11"/>
                </a:cxn>
                <a:cxn ang="0">
                  <a:pos x="T12" y="T13"/>
                </a:cxn>
              </a:cxnLst>
              <a:rect l="0" t="0" r="r" b="b"/>
              <a:pathLst>
                <a:path w="1757" h="4196">
                  <a:moveTo>
                    <a:pt x="684" y="0"/>
                  </a:moveTo>
                  <a:lnTo>
                    <a:pt x="0" y="265"/>
                  </a:lnTo>
                  <a:lnTo>
                    <a:pt x="0" y="3778"/>
                  </a:lnTo>
                  <a:lnTo>
                    <a:pt x="1060" y="4196"/>
                  </a:lnTo>
                  <a:lnTo>
                    <a:pt x="1757" y="3917"/>
                  </a:lnTo>
                  <a:lnTo>
                    <a:pt x="1757" y="404"/>
                  </a:lnTo>
                  <a:lnTo>
                    <a:pt x="684" y="0"/>
                  </a:lnTo>
                  <a:close/>
                </a:path>
              </a:pathLst>
            </a:custGeom>
            <a:solidFill>
              <a:schemeClr val="accent2">
                <a:lumMod val="60000"/>
                <a:lumOff val="40000"/>
              </a:schemeClr>
            </a:solidFill>
            <a:ln>
              <a:noFill/>
            </a:ln>
          </p:spPr>
          <p:txBody>
            <a:bodyPr lIns="25718" tIns="12859" rIns="25718" bIns="12859"/>
            <a:lstStyle/>
            <a:p>
              <a:pPr>
                <a:defRPr/>
              </a:pPr>
              <a:endParaRPr lang="th-TH" sz="506"/>
            </a:p>
          </p:txBody>
        </p:sp>
        <p:sp>
          <p:nvSpPr>
            <p:cNvPr id="220" name="Freeform 27">
              <a:extLst>
                <a:ext uri="{FF2B5EF4-FFF2-40B4-BE49-F238E27FC236}">
                  <a16:creationId xmlns:a16="http://schemas.microsoft.com/office/drawing/2014/main" id="{58950288-ED96-194C-C580-677ECF2A529B}"/>
                </a:ext>
              </a:extLst>
            </p:cNvPr>
            <p:cNvSpPr>
              <a:spLocks/>
            </p:cNvSpPr>
            <p:nvPr/>
          </p:nvSpPr>
          <p:spPr bwMode="auto">
            <a:xfrm>
              <a:off x="5350392" y="1606423"/>
              <a:ext cx="803513" cy="4371479"/>
            </a:xfrm>
            <a:custGeom>
              <a:avLst/>
              <a:gdLst>
                <a:gd name="T0" fmla="*/ 926302929 w 697"/>
                <a:gd name="T1" fmla="*/ 0 h 3792"/>
                <a:gd name="T2" fmla="*/ 0 w 697"/>
                <a:gd name="T3" fmla="*/ 352180735 h 3792"/>
                <a:gd name="T4" fmla="*/ 0 w 697"/>
                <a:gd name="T5" fmla="*/ 2147483646 h 3792"/>
                <a:gd name="T6" fmla="*/ 926302929 w 697"/>
                <a:gd name="T7" fmla="*/ 2147483646 h 3792"/>
                <a:gd name="T8" fmla="*/ 926302929 w 697"/>
                <a:gd name="T9" fmla="*/ 0 h 3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7" h="3792">
                  <a:moveTo>
                    <a:pt x="697" y="0"/>
                  </a:moveTo>
                  <a:lnTo>
                    <a:pt x="0" y="265"/>
                  </a:lnTo>
                  <a:lnTo>
                    <a:pt x="0" y="3792"/>
                  </a:lnTo>
                  <a:lnTo>
                    <a:pt x="697" y="3513"/>
                  </a:lnTo>
                  <a:lnTo>
                    <a:pt x="697" y="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25718" tIns="12859" rIns="25718" bIns="12859"/>
            <a:lstStyle/>
            <a:p>
              <a:endParaRPr lang="en-US" sz="1013"/>
            </a:p>
          </p:txBody>
        </p:sp>
        <p:sp>
          <p:nvSpPr>
            <p:cNvPr id="221" name="Freeform 29">
              <a:extLst>
                <a:ext uri="{FF2B5EF4-FFF2-40B4-BE49-F238E27FC236}">
                  <a16:creationId xmlns:a16="http://schemas.microsoft.com/office/drawing/2014/main" id="{B17A74AC-FC97-23C4-AFD3-D29A5AA4CEFB}"/>
                </a:ext>
              </a:extLst>
            </p:cNvPr>
            <p:cNvSpPr>
              <a:spLocks/>
            </p:cNvSpPr>
            <p:nvPr/>
          </p:nvSpPr>
          <p:spPr bwMode="auto">
            <a:xfrm>
              <a:off x="4128407" y="1445897"/>
              <a:ext cx="1222816" cy="4532005"/>
            </a:xfrm>
            <a:custGeom>
              <a:avLst/>
              <a:gdLst>
                <a:gd name="T0" fmla="*/ 0 w 1060"/>
                <a:gd name="T1" fmla="*/ 0 h 3931"/>
                <a:gd name="T2" fmla="*/ 0 w 1060"/>
                <a:gd name="T3" fmla="*/ 0 h 3931"/>
                <a:gd name="T4" fmla="*/ 0 w 1060"/>
                <a:gd name="T5" fmla="*/ 3513 h 3931"/>
                <a:gd name="T6" fmla="*/ 1060 w 1060"/>
                <a:gd name="T7" fmla="*/ 3931 h 3931"/>
                <a:gd name="T8" fmla="*/ 1060 w 1060"/>
                <a:gd name="T9" fmla="*/ 404 h 3931"/>
                <a:gd name="T10" fmla="*/ 0 w 1060"/>
                <a:gd name="T11" fmla="*/ 0 h 3931"/>
              </a:gdLst>
              <a:ahLst/>
              <a:cxnLst>
                <a:cxn ang="0">
                  <a:pos x="T0" y="T1"/>
                </a:cxn>
                <a:cxn ang="0">
                  <a:pos x="T2" y="T3"/>
                </a:cxn>
                <a:cxn ang="0">
                  <a:pos x="T4" y="T5"/>
                </a:cxn>
                <a:cxn ang="0">
                  <a:pos x="T6" y="T7"/>
                </a:cxn>
                <a:cxn ang="0">
                  <a:pos x="T8" y="T9"/>
                </a:cxn>
                <a:cxn ang="0">
                  <a:pos x="T10" y="T11"/>
                </a:cxn>
              </a:cxnLst>
              <a:rect l="0" t="0" r="r" b="b"/>
              <a:pathLst>
                <a:path w="1060" h="3931">
                  <a:moveTo>
                    <a:pt x="0" y="0"/>
                  </a:moveTo>
                  <a:lnTo>
                    <a:pt x="0" y="0"/>
                  </a:lnTo>
                  <a:lnTo>
                    <a:pt x="0" y="3513"/>
                  </a:lnTo>
                  <a:lnTo>
                    <a:pt x="1060" y="3931"/>
                  </a:lnTo>
                  <a:lnTo>
                    <a:pt x="1060" y="404"/>
                  </a:lnTo>
                  <a:lnTo>
                    <a:pt x="0" y="0"/>
                  </a:lnTo>
                  <a:close/>
                </a:path>
              </a:pathLst>
            </a:custGeom>
            <a:solidFill>
              <a:schemeClr val="accent2">
                <a:lumMod val="40000"/>
                <a:lumOff val="60000"/>
              </a:schemeClr>
            </a:solidFill>
            <a:ln>
              <a:noFill/>
            </a:ln>
          </p:spPr>
          <p:txBody>
            <a:bodyPr lIns="25718" tIns="12859" rIns="25718" bIns="12859"/>
            <a:lstStyle/>
            <a:p>
              <a:pPr>
                <a:defRPr/>
              </a:pPr>
              <a:endParaRPr lang="th-TH" sz="506"/>
            </a:p>
          </p:txBody>
        </p:sp>
      </p:grpSp>
      <p:cxnSp>
        <p:nvCxnSpPr>
          <p:cNvPr id="222" name="Straight Connector 221">
            <a:extLst>
              <a:ext uri="{FF2B5EF4-FFF2-40B4-BE49-F238E27FC236}">
                <a16:creationId xmlns:a16="http://schemas.microsoft.com/office/drawing/2014/main" id="{4C24925D-7329-694C-0A83-85AC62B62121}"/>
              </a:ext>
            </a:extLst>
          </p:cNvPr>
          <p:cNvCxnSpPr>
            <a:cxnSpLocks/>
          </p:cNvCxnSpPr>
          <p:nvPr/>
        </p:nvCxnSpPr>
        <p:spPr>
          <a:xfrm>
            <a:off x="2505420" y="7939634"/>
            <a:ext cx="0" cy="320576"/>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29A1D583-2063-C19A-5BBE-FF7C195B4394}"/>
              </a:ext>
            </a:extLst>
          </p:cNvPr>
          <p:cNvCxnSpPr>
            <a:cxnSpLocks/>
            <a:stCxn id="228" idx="2"/>
          </p:cNvCxnSpPr>
          <p:nvPr/>
        </p:nvCxnSpPr>
        <p:spPr>
          <a:xfrm>
            <a:off x="1787228" y="7631099"/>
            <a:ext cx="13401" cy="270993"/>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6A3C0AA0-8E2D-4276-E15D-6AE83BB8991B}"/>
              </a:ext>
            </a:extLst>
          </p:cNvPr>
          <p:cNvCxnSpPr>
            <a:cxnSpLocks/>
          </p:cNvCxnSpPr>
          <p:nvPr/>
        </p:nvCxnSpPr>
        <p:spPr>
          <a:xfrm>
            <a:off x="917939" y="7351423"/>
            <a:ext cx="0" cy="387548"/>
          </a:xfrm>
          <a:prstGeom prst="line">
            <a:avLst/>
          </a:prstGeom>
          <a:ln/>
        </p:spPr>
        <p:style>
          <a:lnRef idx="1">
            <a:schemeClr val="accent1"/>
          </a:lnRef>
          <a:fillRef idx="0">
            <a:schemeClr val="accent1"/>
          </a:fillRef>
          <a:effectRef idx="0">
            <a:schemeClr val="accent1"/>
          </a:effectRef>
          <a:fontRef idx="minor">
            <a:schemeClr val="tx1"/>
          </a:fontRef>
        </p:style>
      </p:cxnSp>
      <p:sp>
        <p:nvSpPr>
          <p:cNvPr id="227" name="TextBox 16">
            <a:extLst>
              <a:ext uri="{FF2B5EF4-FFF2-40B4-BE49-F238E27FC236}">
                <a16:creationId xmlns:a16="http://schemas.microsoft.com/office/drawing/2014/main" id="{BF707B5C-929C-E476-4080-FA58A7B4A0FD}"/>
              </a:ext>
            </a:extLst>
          </p:cNvPr>
          <p:cNvSpPr txBox="1">
            <a:spLocks noChangeArrowheads="1"/>
          </p:cNvSpPr>
          <p:nvPr/>
        </p:nvSpPr>
        <p:spPr bwMode="auto">
          <a:xfrm>
            <a:off x="599362" y="7129539"/>
            <a:ext cx="680875" cy="276999"/>
          </a:xfrm>
          <a:prstGeom prst="rect">
            <a:avLst/>
          </a:prstGeom>
          <a:solidFill>
            <a:schemeClr val="accent4">
              <a:lumMod val="40000"/>
              <a:lumOff val="6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algn="ctr" eaLnBrk="1" hangingPunct="1">
              <a:lnSpc>
                <a:spcPct val="100000"/>
              </a:lnSpc>
              <a:spcBef>
                <a:spcPct val="0"/>
              </a:spcBef>
              <a:buFontTx/>
              <a:buNone/>
            </a:pPr>
            <a:r>
              <a:rPr lang="mn-MN" altLang="en-US" sz="1200" b="1" dirty="0">
                <a:solidFill>
                  <a:srgbClr val="002060"/>
                </a:solidFill>
                <a:latin typeface="Arial" panose="020B0604020202020204" pitchFamily="34" charset="0"/>
                <a:cs typeface="Arial" panose="020B0604020202020204" pitchFamily="34" charset="0"/>
              </a:rPr>
              <a:t>10,082</a:t>
            </a:r>
            <a:endParaRPr lang="en-US" altLang="en-US" sz="1200" b="1" dirty="0">
              <a:solidFill>
                <a:srgbClr val="002060"/>
              </a:solidFill>
              <a:latin typeface="Arial" panose="020B0604020202020204" pitchFamily="34" charset="0"/>
              <a:cs typeface="Arial" panose="020B0604020202020204" pitchFamily="34" charset="0"/>
            </a:endParaRPr>
          </a:p>
        </p:txBody>
      </p:sp>
      <p:sp>
        <p:nvSpPr>
          <p:cNvPr id="228" name="TextBox 16">
            <a:extLst>
              <a:ext uri="{FF2B5EF4-FFF2-40B4-BE49-F238E27FC236}">
                <a16:creationId xmlns:a16="http://schemas.microsoft.com/office/drawing/2014/main" id="{EFF223C1-9D05-55AF-D9EC-BB9289F30403}"/>
              </a:ext>
            </a:extLst>
          </p:cNvPr>
          <p:cNvSpPr txBox="1">
            <a:spLocks noChangeArrowheads="1"/>
          </p:cNvSpPr>
          <p:nvPr/>
        </p:nvSpPr>
        <p:spPr bwMode="auto">
          <a:xfrm>
            <a:off x="1458546" y="7354100"/>
            <a:ext cx="657363" cy="276999"/>
          </a:xfrm>
          <a:prstGeom prst="rect">
            <a:avLst/>
          </a:prstGeom>
          <a:solidFill>
            <a:schemeClr val="accent2">
              <a:lumMod val="60000"/>
              <a:lumOff val="4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algn="ctr" eaLnBrk="1" hangingPunct="1">
              <a:lnSpc>
                <a:spcPct val="100000"/>
              </a:lnSpc>
              <a:spcBef>
                <a:spcPct val="0"/>
              </a:spcBef>
              <a:buFontTx/>
              <a:buNone/>
            </a:pPr>
            <a:r>
              <a:rPr lang="mn-MN" altLang="en-US" sz="1200" b="1" dirty="0">
                <a:solidFill>
                  <a:srgbClr val="002060"/>
                </a:solidFill>
                <a:latin typeface="Arial" panose="020B0604020202020204" pitchFamily="34" charset="0"/>
                <a:cs typeface="Arial" panose="020B0604020202020204" pitchFamily="34" charset="0"/>
              </a:rPr>
              <a:t>4,106</a:t>
            </a:r>
            <a:endParaRPr lang="en-US" altLang="en-US" sz="1200" b="1" dirty="0">
              <a:solidFill>
                <a:srgbClr val="002060"/>
              </a:solidFill>
              <a:latin typeface="Arial" panose="020B0604020202020204" pitchFamily="34" charset="0"/>
              <a:cs typeface="Arial" panose="020B0604020202020204" pitchFamily="34" charset="0"/>
            </a:endParaRPr>
          </a:p>
        </p:txBody>
      </p:sp>
      <p:sp>
        <p:nvSpPr>
          <p:cNvPr id="229" name="TextBox 16">
            <a:extLst>
              <a:ext uri="{FF2B5EF4-FFF2-40B4-BE49-F238E27FC236}">
                <a16:creationId xmlns:a16="http://schemas.microsoft.com/office/drawing/2014/main" id="{EB86396D-5E8B-A03A-237E-7C233E7217CE}"/>
              </a:ext>
            </a:extLst>
          </p:cNvPr>
          <p:cNvSpPr txBox="1">
            <a:spLocks noChangeArrowheads="1"/>
          </p:cNvSpPr>
          <p:nvPr/>
        </p:nvSpPr>
        <p:spPr bwMode="auto">
          <a:xfrm>
            <a:off x="2230174" y="7677237"/>
            <a:ext cx="648579" cy="276999"/>
          </a:xfrm>
          <a:prstGeom prst="rect">
            <a:avLst/>
          </a:prstGeom>
          <a:solidFill>
            <a:schemeClr val="accent1">
              <a:lumMod val="40000"/>
              <a:lumOff val="6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algn="ctr" eaLnBrk="1" hangingPunct="1">
              <a:lnSpc>
                <a:spcPct val="100000"/>
              </a:lnSpc>
              <a:spcBef>
                <a:spcPct val="0"/>
              </a:spcBef>
              <a:buFontTx/>
              <a:buNone/>
            </a:pPr>
            <a:r>
              <a:rPr lang="mn-MN" altLang="en-US" sz="1200" b="1" dirty="0">
                <a:solidFill>
                  <a:srgbClr val="002060"/>
                </a:solidFill>
                <a:latin typeface="Arial" panose="020B0604020202020204" pitchFamily="34" charset="0"/>
                <a:cs typeface="Arial" panose="020B0604020202020204" pitchFamily="34" charset="0"/>
              </a:rPr>
              <a:t>62</a:t>
            </a:r>
            <a:endParaRPr lang="en-US" altLang="en-US" sz="1200" b="1" dirty="0">
              <a:solidFill>
                <a:srgbClr val="002060"/>
              </a:solidFill>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8E8213FD-B916-41E4-C54E-7FF27E3B4EA6}"/>
              </a:ext>
            </a:extLst>
          </p:cNvPr>
          <p:cNvSpPr/>
          <p:nvPr/>
        </p:nvSpPr>
        <p:spPr>
          <a:xfrm>
            <a:off x="3097379" y="9618358"/>
            <a:ext cx="3423864"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50" b="1" dirty="0">
                <a:ea typeface="Open Sans" panose="020B0606030504020204" pitchFamily="34" charset="0"/>
                <a:cs typeface="Open Sans" panose="020B0606030504020204" pitchFamily="34" charset="0"/>
              </a:rPr>
              <a:t>M</a:t>
            </a:r>
          </a:p>
        </p:txBody>
      </p:sp>
      <p:sp>
        <p:nvSpPr>
          <p:cNvPr id="237" name="Rectangle 236">
            <a:extLst>
              <a:ext uri="{FF2B5EF4-FFF2-40B4-BE49-F238E27FC236}">
                <a16:creationId xmlns:a16="http://schemas.microsoft.com/office/drawing/2014/main" id="{B7F07DF8-33EB-20EE-43C6-59516FD62A3F}"/>
              </a:ext>
            </a:extLst>
          </p:cNvPr>
          <p:cNvSpPr/>
          <p:nvPr/>
        </p:nvSpPr>
        <p:spPr>
          <a:xfrm>
            <a:off x="3042412" y="8771119"/>
            <a:ext cx="3452621" cy="4571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50" b="1" dirty="0">
              <a:ea typeface="Open Sans" panose="020B0606030504020204" pitchFamily="34" charset="0"/>
              <a:cs typeface="Open Sans" panose="020B0606030504020204" pitchFamily="34" charset="0"/>
            </a:endParaRPr>
          </a:p>
        </p:txBody>
      </p:sp>
      <p:sp>
        <p:nvSpPr>
          <p:cNvPr id="238" name="Rectangle 237">
            <a:extLst>
              <a:ext uri="{FF2B5EF4-FFF2-40B4-BE49-F238E27FC236}">
                <a16:creationId xmlns:a16="http://schemas.microsoft.com/office/drawing/2014/main" id="{0B2A2E23-ECF6-9EDB-1241-53F23902BC9F}"/>
              </a:ext>
            </a:extLst>
          </p:cNvPr>
          <p:cNvSpPr/>
          <p:nvPr/>
        </p:nvSpPr>
        <p:spPr>
          <a:xfrm>
            <a:off x="3097377" y="8282580"/>
            <a:ext cx="3397655" cy="5495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50" b="1" dirty="0" err="1">
                <a:ea typeface="Open Sans" panose="020B0606030504020204" pitchFamily="34" charset="0"/>
                <a:cs typeface="Open Sans" panose="020B0606030504020204" pitchFamily="34" charset="0"/>
              </a:rPr>
              <a:t>Mor</a:t>
            </a:r>
            <a:endParaRPr lang="en-US" sz="450" b="1" dirty="0">
              <a:ea typeface="Open Sans" panose="020B0606030504020204" pitchFamily="34" charset="0"/>
              <a:cs typeface="Open Sans" panose="020B0606030504020204" pitchFamily="34" charset="0"/>
            </a:endParaRPr>
          </a:p>
        </p:txBody>
      </p:sp>
      <p:sp>
        <p:nvSpPr>
          <p:cNvPr id="239" name="TextBox 238">
            <a:extLst>
              <a:ext uri="{FF2B5EF4-FFF2-40B4-BE49-F238E27FC236}">
                <a16:creationId xmlns:a16="http://schemas.microsoft.com/office/drawing/2014/main" id="{6BF2EF2D-5A9E-04F7-A03B-1BABB19A8973}"/>
              </a:ext>
            </a:extLst>
          </p:cNvPr>
          <p:cNvSpPr txBox="1"/>
          <p:nvPr/>
        </p:nvSpPr>
        <p:spPr>
          <a:xfrm>
            <a:off x="3029004" y="7738493"/>
            <a:ext cx="3466028" cy="523220"/>
          </a:xfrm>
          <a:prstGeom prst="rect">
            <a:avLst/>
          </a:prstGeom>
          <a:noFill/>
        </p:spPr>
        <p:txBody>
          <a:bodyPr wrap="square">
            <a:spAutoFit/>
          </a:bodyPr>
          <a:lstStyle/>
          <a:p>
            <a:pPr algn="just"/>
            <a:r>
              <a:rPr lang="mn-MN" sz="1400" kern="0" dirty="0">
                <a:solidFill>
                  <a:srgbClr val="002060"/>
                </a:solidFill>
                <a:effectLst/>
                <a:latin typeface="Arial" panose="020B0604020202020204" pitchFamily="34" charset="0"/>
                <a:ea typeface="Calibri" panose="020F0502020204030204" pitchFamily="34" charset="0"/>
              </a:rPr>
              <a:t>Эрүүл мэндийн сэргээн засах тусламж үйлчилгээ</a:t>
            </a:r>
            <a:endParaRPr lang="en-US" sz="1400" dirty="0">
              <a:solidFill>
                <a:srgbClr val="002060"/>
              </a:solidFill>
            </a:endParaRPr>
          </a:p>
        </p:txBody>
      </p:sp>
      <p:sp>
        <p:nvSpPr>
          <p:cNvPr id="240" name="TextBox 239">
            <a:extLst>
              <a:ext uri="{FF2B5EF4-FFF2-40B4-BE49-F238E27FC236}">
                <a16:creationId xmlns:a16="http://schemas.microsoft.com/office/drawing/2014/main" id="{15B67E88-F974-211B-B334-5ACF33556347}"/>
              </a:ext>
            </a:extLst>
          </p:cNvPr>
          <p:cNvSpPr txBox="1"/>
          <p:nvPr/>
        </p:nvSpPr>
        <p:spPr>
          <a:xfrm>
            <a:off x="3023464" y="8362940"/>
            <a:ext cx="3523667" cy="307777"/>
          </a:xfrm>
          <a:prstGeom prst="rect">
            <a:avLst/>
          </a:prstGeom>
          <a:noFill/>
        </p:spPr>
        <p:txBody>
          <a:bodyPr wrap="square">
            <a:spAutoFit/>
          </a:bodyPr>
          <a:lstStyle/>
          <a:p>
            <a:pPr algn="just"/>
            <a:r>
              <a:rPr lang="mn-MN" sz="1400" kern="0" dirty="0">
                <a:solidFill>
                  <a:srgbClr val="002060"/>
                </a:solidFill>
                <a:effectLst/>
                <a:latin typeface="Arial" panose="020B0604020202020204" pitchFamily="34" charset="0"/>
                <a:ea typeface="Calibri" panose="020F0502020204030204" pitchFamily="34" charset="0"/>
              </a:rPr>
              <a:t>Протез, ортопедийн үйлчилгээ</a:t>
            </a:r>
            <a:endParaRPr lang="en-US" sz="1400" dirty="0">
              <a:solidFill>
                <a:srgbClr val="002060"/>
              </a:solidFill>
            </a:endParaRPr>
          </a:p>
        </p:txBody>
      </p:sp>
      <p:sp>
        <p:nvSpPr>
          <p:cNvPr id="241" name="TextBox 240">
            <a:extLst>
              <a:ext uri="{FF2B5EF4-FFF2-40B4-BE49-F238E27FC236}">
                <a16:creationId xmlns:a16="http://schemas.microsoft.com/office/drawing/2014/main" id="{CD8A32B6-6B3D-6BF8-720C-932CE6D2EDDB}"/>
              </a:ext>
            </a:extLst>
          </p:cNvPr>
          <p:cNvSpPr txBox="1"/>
          <p:nvPr/>
        </p:nvSpPr>
        <p:spPr>
          <a:xfrm>
            <a:off x="2997576" y="8864159"/>
            <a:ext cx="3523667" cy="738664"/>
          </a:xfrm>
          <a:prstGeom prst="rect">
            <a:avLst/>
          </a:prstGeom>
          <a:noFill/>
        </p:spPr>
        <p:txBody>
          <a:bodyPr wrap="square">
            <a:spAutoFit/>
          </a:bodyPr>
          <a:lstStyle/>
          <a:p>
            <a:pPr algn="just"/>
            <a:r>
              <a:rPr lang="mn-MN" sz="1400" kern="0" dirty="0">
                <a:solidFill>
                  <a:srgbClr val="002060"/>
                </a:solidFill>
                <a:effectLst/>
                <a:latin typeface="Arial" panose="020B0604020202020204" pitchFamily="34" charset="0"/>
                <a:ea typeface="Calibri" panose="020F0502020204030204" pitchFamily="34" charset="0"/>
              </a:rPr>
              <a:t>Нийгмийн сэргээн засалт (сургалт, нөлөөллийн ажил, зөвлөгөө мэдээлэл)-ийн үйлчилгээ</a:t>
            </a:r>
            <a:endParaRPr lang="en-US" sz="1400" dirty="0">
              <a:solidFill>
                <a:srgbClr val="002060"/>
              </a:solidFill>
            </a:endParaRPr>
          </a:p>
        </p:txBody>
      </p:sp>
      <p:cxnSp>
        <p:nvCxnSpPr>
          <p:cNvPr id="242" name="Straight Connector 241">
            <a:extLst>
              <a:ext uri="{FF2B5EF4-FFF2-40B4-BE49-F238E27FC236}">
                <a16:creationId xmlns:a16="http://schemas.microsoft.com/office/drawing/2014/main" id="{6EA9C080-03DB-6CAE-BAB2-9114C8943D89}"/>
              </a:ext>
            </a:extLst>
          </p:cNvPr>
          <p:cNvCxnSpPr>
            <a:cxnSpLocks/>
          </p:cNvCxnSpPr>
          <p:nvPr/>
        </p:nvCxnSpPr>
        <p:spPr>
          <a:xfrm flipH="1" flipV="1">
            <a:off x="688481" y="6212587"/>
            <a:ext cx="5760895" cy="7287"/>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247" name="TextBox 246">
            <a:extLst>
              <a:ext uri="{FF2B5EF4-FFF2-40B4-BE49-F238E27FC236}">
                <a16:creationId xmlns:a16="http://schemas.microsoft.com/office/drawing/2014/main" id="{16BB356F-0F2E-D15C-C85B-6B22CDBDAB2D}"/>
              </a:ext>
            </a:extLst>
          </p:cNvPr>
          <p:cNvSpPr txBox="1"/>
          <p:nvPr/>
        </p:nvSpPr>
        <p:spPr>
          <a:xfrm>
            <a:off x="2081221" y="6269536"/>
            <a:ext cx="4440022" cy="1384995"/>
          </a:xfrm>
          <a:prstGeom prst="rect">
            <a:avLst/>
          </a:prstGeom>
          <a:noFill/>
        </p:spPr>
        <p:txBody>
          <a:bodyPr wrap="square">
            <a:spAutoFit/>
          </a:bodyPr>
          <a:lstStyle/>
          <a:p>
            <a:pPr algn="just"/>
            <a:r>
              <a:rPr lang="mn-MN" sz="1400" kern="0" dirty="0">
                <a:solidFill>
                  <a:srgbClr val="002060"/>
                </a:solidFill>
                <a:latin typeface="Arial" panose="020B0604020202020204" pitchFamily="34" charset="0"/>
                <a:ea typeface="Calibri" panose="020F0502020204030204" pitchFamily="34" charset="0"/>
              </a:rPr>
              <a:t>Тус онуудад </a:t>
            </a:r>
            <a:r>
              <a:rPr lang="mn-MN" sz="1400" kern="0" dirty="0">
                <a:solidFill>
                  <a:srgbClr val="002060"/>
                </a:solidFill>
                <a:effectLst/>
                <a:latin typeface="Arial" panose="020B0604020202020204" pitchFamily="34" charset="0"/>
                <a:ea typeface="Calibri" panose="020F0502020204030204" pitchFamily="34" charset="0"/>
              </a:rPr>
              <a:t>сэргээн засах тусламж үйлчилгээг нийт </a:t>
            </a:r>
            <a:r>
              <a:rPr lang="mn-MN" sz="1400" b="1" kern="0" dirty="0">
                <a:solidFill>
                  <a:srgbClr val="002060"/>
                </a:solidFill>
                <a:effectLst/>
                <a:latin typeface="Arial" panose="020B0604020202020204" pitchFamily="34" charset="0"/>
                <a:ea typeface="Calibri" panose="020F0502020204030204" pitchFamily="34" charset="0"/>
              </a:rPr>
              <a:t>14,250</a:t>
            </a:r>
            <a:r>
              <a:rPr lang="mn-MN" sz="1400" kern="0" dirty="0">
                <a:solidFill>
                  <a:srgbClr val="002060"/>
                </a:solidFill>
                <a:effectLst/>
                <a:latin typeface="Arial" panose="020B0604020202020204" pitchFamily="34" charset="0"/>
                <a:ea typeface="Calibri" panose="020F0502020204030204" pitchFamily="34" charset="0"/>
              </a:rPr>
              <a:t> хөгжлийн бэрхшээлтэй хүнд хүргэж ажилласан нь нийт хөгжлийн бэрхшээлтэй иргэдийн </a:t>
            </a:r>
            <a:r>
              <a:rPr lang="mn-MN" sz="1400" b="1" kern="0" dirty="0">
                <a:solidFill>
                  <a:srgbClr val="002060"/>
                </a:solidFill>
                <a:effectLst/>
                <a:latin typeface="Arial" panose="020B0604020202020204" pitchFamily="34" charset="0"/>
                <a:ea typeface="Calibri" panose="020F0502020204030204" pitchFamily="34" charset="0"/>
              </a:rPr>
              <a:t>13,4%</a:t>
            </a:r>
            <a:r>
              <a:rPr lang="mn-MN" sz="1400" kern="0" dirty="0">
                <a:solidFill>
                  <a:srgbClr val="002060"/>
                </a:solidFill>
                <a:effectLst/>
                <a:latin typeface="Arial" panose="020B0604020202020204" pitchFamily="34" charset="0"/>
                <a:ea typeface="Calibri" panose="020F0502020204030204" pitchFamily="34" charset="0"/>
              </a:rPr>
              <a:t> нь үйлчилгээнд хамрагдсан гэсэн үзүүлэлттэй</a:t>
            </a:r>
            <a:r>
              <a:rPr lang="mn-MN" sz="1400" kern="0" dirty="0">
                <a:solidFill>
                  <a:srgbClr val="002060"/>
                </a:solidFill>
                <a:latin typeface="Arial" panose="020B0604020202020204" pitchFamily="34" charset="0"/>
                <a:ea typeface="Calibri" panose="020F0502020204030204" pitchFamily="34" charset="0"/>
              </a:rPr>
              <a:t> байгаа өмнөх  5 жилийн үзүүлэлтээс </a:t>
            </a:r>
            <a:r>
              <a:rPr lang="mn-MN" sz="1400" b="1" kern="0" dirty="0">
                <a:solidFill>
                  <a:srgbClr val="002060"/>
                </a:solidFill>
                <a:latin typeface="Arial" panose="020B0604020202020204" pitchFamily="34" charset="0"/>
                <a:ea typeface="Calibri" panose="020F0502020204030204" pitchFamily="34" charset="0"/>
              </a:rPr>
              <a:t>5,8%- </a:t>
            </a:r>
            <a:r>
              <a:rPr lang="mn-MN" sz="1400" kern="0" dirty="0">
                <a:solidFill>
                  <a:srgbClr val="002060"/>
                </a:solidFill>
                <a:latin typeface="Arial" panose="020B0604020202020204" pitchFamily="34" charset="0"/>
                <a:ea typeface="Calibri" panose="020F0502020204030204" pitchFamily="34" charset="0"/>
              </a:rPr>
              <a:t>иар буурсан байна.</a:t>
            </a:r>
            <a:endParaRPr lang="en-US" sz="1400" dirty="0"/>
          </a:p>
        </p:txBody>
      </p:sp>
      <p:sp>
        <p:nvSpPr>
          <p:cNvPr id="2" name="Rectangle 1">
            <a:extLst>
              <a:ext uri="{FF2B5EF4-FFF2-40B4-BE49-F238E27FC236}">
                <a16:creationId xmlns:a16="http://schemas.microsoft.com/office/drawing/2014/main" id="{C27FD97B-2407-2C91-F20D-0204D33427DA}"/>
              </a:ext>
            </a:extLst>
          </p:cNvPr>
          <p:cNvSpPr/>
          <p:nvPr/>
        </p:nvSpPr>
        <p:spPr>
          <a:xfrm>
            <a:off x="6267461" y="9373507"/>
            <a:ext cx="459940" cy="276999"/>
          </a:xfrm>
          <a:prstGeom prst="rect">
            <a:avLst/>
          </a:prstGeom>
        </p:spPr>
        <p:txBody>
          <a:bodyPr wrap="square">
            <a:spAutoFit/>
          </a:bodyPr>
          <a:lstStyle/>
          <a:p>
            <a:pPr algn="ctr" fontAlgn="ctr"/>
            <a:r>
              <a:rPr lang="mn-MN" sz="1200" b="1" dirty="0">
                <a:solidFill>
                  <a:schemeClr val="accent1">
                    <a:lumMod val="75000"/>
                  </a:schemeClr>
                </a:solidFill>
                <a:latin typeface="Times New Roman" panose="02020603050405020304" pitchFamily="18" charset="0"/>
                <a:cs typeface="Times New Roman" panose="02020603050405020304" pitchFamily="18" charset="0"/>
              </a:rPr>
              <a:t>24</a:t>
            </a:r>
          </a:p>
        </p:txBody>
      </p:sp>
    </p:spTree>
    <p:extLst>
      <p:ext uri="{BB962C8B-B14F-4D97-AF65-F5344CB8AC3E}">
        <p14:creationId xmlns:p14="http://schemas.microsoft.com/office/powerpoint/2010/main" val="3582208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51627E8D-F1C5-5F69-1E0A-2AAC5A3E6358}"/>
              </a:ext>
            </a:extLst>
          </p:cNvPr>
          <p:cNvSpPr txBox="1"/>
          <p:nvPr/>
        </p:nvSpPr>
        <p:spPr>
          <a:xfrm>
            <a:off x="449949" y="1745397"/>
            <a:ext cx="1832375" cy="338554"/>
          </a:xfrm>
          <a:prstGeom prst="rect">
            <a:avLst/>
          </a:prstGeom>
          <a:noFill/>
        </p:spPr>
        <p:txBody>
          <a:bodyPr wrap="square">
            <a:spAutoFit/>
          </a:bodyPr>
          <a:lstStyle/>
          <a:p>
            <a:pPr algn="ctr">
              <a:defRPr/>
            </a:pPr>
            <a:r>
              <a:rPr lang="mn-MN" sz="1600" b="1" dirty="0">
                <a:solidFill>
                  <a:srgbClr val="002060"/>
                </a:solidFill>
                <a:latin typeface="Arial" panose="020B0604020202020204" pitchFamily="34" charset="0"/>
                <a:cs typeface="Arial" panose="020B0604020202020204" pitchFamily="34" charset="0"/>
              </a:rPr>
              <a:t>2019-2024 он</a:t>
            </a:r>
            <a:endParaRPr lang="en-US" sz="1600" b="1" dirty="0">
              <a:solidFill>
                <a:srgbClr val="002060"/>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A68D4C68-463C-E1AF-E96C-749C89EFC820}"/>
              </a:ext>
            </a:extLst>
          </p:cNvPr>
          <p:cNvGrpSpPr>
            <a:grpSpLocks/>
          </p:cNvGrpSpPr>
          <p:nvPr/>
        </p:nvGrpSpPr>
        <p:grpSpPr bwMode="auto">
          <a:xfrm>
            <a:off x="257925" y="2839482"/>
            <a:ext cx="2652212" cy="2023170"/>
            <a:chOff x="460362" y="2256562"/>
            <a:chExt cx="5248511" cy="3830579"/>
          </a:xfrm>
        </p:grpSpPr>
        <p:grpSp>
          <p:nvGrpSpPr>
            <p:cNvPr id="13326" name="Group 52">
              <a:extLst>
                <a:ext uri="{FF2B5EF4-FFF2-40B4-BE49-F238E27FC236}">
                  <a16:creationId xmlns:a16="http://schemas.microsoft.com/office/drawing/2014/main" id="{471B5B9F-BF30-9732-C4F6-12F20513594E}"/>
                </a:ext>
              </a:extLst>
            </p:cNvPr>
            <p:cNvGrpSpPr>
              <a:grpSpLocks/>
            </p:cNvGrpSpPr>
            <p:nvPr/>
          </p:nvGrpSpPr>
          <p:grpSpPr bwMode="auto">
            <a:xfrm>
              <a:off x="1460945" y="2723280"/>
              <a:ext cx="3365055" cy="3363861"/>
              <a:chOff x="1460945" y="2723280"/>
              <a:chExt cx="3365055" cy="3363861"/>
            </a:xfrm>
          </p:grpSpPr>
          <p:grpSp>
            <p:nvGrpSpPr>
              <p:cNvPr id="13331" name="Group 33">
                <a:extLst>
                  <a:ext uri="{FF2B5EF4-FFF2-40B4-BE49-F238E27FC236}">
                    <a16:creationId xmlns:a16="http://schemas.microsoft.com/office/drawing/2014/main" id="{73229226-2C9A-C2DF-1BA8-1A91DF0D4F3D}"/>
                  </a:ext>
                </a:extLst>
              </p:cNvPr>
              <p:cNvGrpSpPr>
                <a:grpSpLocks/>
              </p:cNvGrpSpPr>
              <p:nvPr/>
            </p:nvGrpSpPr>
            <p:grpSpPr bwMode="auto">
              <a:xfrm>
                <a:off x="1460945" y="2723280"/>
                <a:ext cx="3365055" cy="3363861"/>
                <a:chOff x="800099" y="1904423"/>
                <a:chExt cx="2855913" cy="2854902"/>
              </a:xfrm>
            </p:grpSpPr>
            <p:sp>
              <p:nvSpPr>
                <p:cNvPr id="13333" name="Oval 5">
                  <a:extLst>
                    <a:ext uri="{FF2B5EF4-FFF2-40B4-BE49-F238E27FC236}">
                      <a16:creationId xmlns:a16="http://schemas.microsoft.com/office/drawing/2014/main" id="{A0D2B461-ED94-8954-96FF-125C9566A680}"/>
                    </a:ext>
                  </a:extLst>
                </p:cNvPr>
                <p:cNvSpPr>
                  <a:spLocks noChangeArrowheads="1"/>
                </p:cNvSpPr>
                <p:nvPr/>
              </p:nvSpPr>
              <p:spPr bwMode="auto">
                <a:xfrm>
                  <a:off x="1158874" y="2263774"/>
                  <a:ext cx="2138362" cy="2139950"/>
                </a:xfrm>
                <a:prstGeom prst="ellipse">
                  <a:avLst/>
                </a:pr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Poppins" panose="00000500000000000000" pitchFamily="2" charset="0"/>
                    </a:defRPr>
                  </a:lvl1pPr>
                  <a:lvl2pPr marL="742950" indent="-285750">
                    <a:defRPr>
                      <a:solidFill>
                        <a:schemeClr val="tx1"/>
                      </a:solidFill>
                      <a:latin typeface="Poppins" panose="00000500000000000000" pitchFamily="2" charset="0"/>
                    </a:defRPr>
                  </a:lvl2pPr>
                  <a:lvl3pPr marL="1143000" indent="-228600">
                    <a:defRPr>
                      <a:solidFill>
                        <a:schemeClr val="tx1"/>
                      </a:solidFill>
                      <a:latin typeface="Poppins" panose="00000500000000000000" pitchFamily="2" charset="0"/>
                    </a:defRPr>
                  </a:lvl3pPr>
                  <a:lvl4pPr marL="1600200" indent="-228600">
                    <a:defRPr>
                      <a:solidFill>
                        <a:schemeClr val="tx1"/>
                      </a:solidFill>
                      <a:latin typeface="Poppins" panose="00000500000000000000" pitchFamily="2" charset="0"/>
                    </a:defRPr>
                  </a:lvl4pPr>
                  <a:lvl5pPr marL="2057400" indent="-228600">
                    <a:defRPr>
                      <a:solidFill>
                        <a:schemeClr val="tx1"/>
                      </a:solidFill>
                      <a:latin typeface="Poppins" panose="00000500000000000000" pitchFamily="2" charset="0"/>
                    </a:defRPr>
                  </a:lvl5pPr>
                  <a:lvl6pPr marL="2514600" indent="-228600" eaLnBrk="0" fontAlgn="base" hangingPunct="0">
                    <a:spcBef>
                      <a:spcPct val="0"/>
                    </a:spcBef>
                    <a:spcAft>
                      <a:spcPct val="0"/>
                    </a:spcAft>
                    <a:defRPr>
                      <a:solidFill>
                        <a:schemeClr val="tx1"/>
                      </a:solidFill>
                      <a:latin typeface="Poppins" panose="00000500000000000000" pitchFamily="2" charset="0"/>
                    </a:defRPr>
                  </a:lvl6pPr>
                  <a:lvl7pPr marL="2971800" indent="-228600" eaLnBrk="0" fontAlgn="base" hangingPunct="0">
                    <a:spcBef>
                      <a:spcPct val="0"/>
                    </a:spcBef>
                    <a:spcAft>
                      <a:spcPct val="0"/>
                    </a:spcAft>
                    <a:defRPr>
                      <a:solidFill>
                        <a:schemeClr val="tx1"/>
                      </a:solidFill>
                      <a:latin typeface="Poppins" panose="00000500000000000000" pitchFamily="2" charset="0"/>
                    </a:defRPr>
                  </a:lvl7pPr>
                  <a:lvl8pPr marL="3429000" indent="-228600" eaLnBrk="0" fontAlgn="base" hangingPunct="0">
                    <a:spcBef>
                      <a:spcPct val="0"/>
                    </a:spcBef>
                    <a:spcAft>
                      <a:spcPct val="0"/>
                    </a:spcAft>
                    <a:defRPr>
                      <a:solidFill>
                        <a:schemeClr val="tx1"/>
                      </a:solidFill>
                      <a:latin typeface="Poppins" panose="00000500000000000000" pitchFamily="2" charset="0"/>
                    </a:defRPr>
                  </a:lvl8pPr>
                  <a:lvl9pPr marL="3886200" indent="-228600" eaLnBrk="0" fontAlgn="base" hangingPunct="0">
                    <a:spcBef>
                      <a:spcPct val="0"/>
                    </a:spcBef>
                    <a:spcAft>
                      <a:spcPct val="0"/>
                    </a:spcAft>
                    <a:defRPr>
                      <a:solidFill>
                        <a:schemeClr val="tx1"/>
                      </a:solidFill>
                      <a:latin typeface="Poppins" panose="00000500000000000000" pitchFamily="2" charset="0"/>
                    </a:defRPr>
                  </a:lvl9pPr>
                </a:lstStyle>
                <a:p>
                  <a:pPr eaLnBrk="1" hangingPunct="1"/>
                  <a:endParaRPr lang="en-US" altLang="en-US" sz="1013"/>
                </a:p>
              </p:txBody>
            </p:sp>
            <p:sp>
              <p:nvSpPr>
                <p:cNvPr id="13334" name="Freeform 6">
                  <a:extLst>
                    <a:ext uri="{FF2B5EF4-FFF2-40B4-BE49-F238E27FC236}">
                      <a16:creationId xmlns:a16="http://schemas.microsoft.com/office/drawing/2014/main" id="{9E062BA0-6F41-DD45-9B5A-CC3E7B7E4793}"/>
                    </a:ext>
                  </a:extLst>
                </p:cNvPr>
                <p:cNvSpPr>
                  <a:spLocks/>
                </p:cNvSpPr>
                <p:nvPr/>
              </p:nvSpPr>
              <p:spPr bwMode="auto">
                <a:xfrm>
                  <a:off x="1417637" y="1905000"/>
                  <a:ext cx="2238375" cy="2854325"/>
                </a:xfrm>
                <a:custGeom>
                  <a:avLst/>
                  <a:gdLst>
                    <a:gd name="T0" fmla="*/ 1968568269 w 922"/>
                    <a:gd name="T1" fmla="*/ 0 h 1176"/>
                    <a:gd name="T2" fmla="*/ 1968568269 w 922"/>
                    <a:gd name="T3" fmla="*/ 871874930 h 1176"/>
                    <a:gd name="T4" fmla="*/ 2147483646 w 922"/>
                    <a:gd name="T5" fmla="*/ 2147483646 h 1176"/>
                    <a:gd name="T6" fmla="*/ 1968568269 w 922"/>
                    <a:gd name="T7" fmla="*/ 2147483646 h 1176"/>
                    <a:gd name="T8" fmla="*/ 495088735 w 922"/>
                    <a:gd name="T9" fmla="*/ 2147483646 h 1176"/>
                    <a:gd name="T10" fmla="*/ 0 w 922"/>
                    <a:gd name="T11" fmla="*/ 2147483646 h 1176"/>
                    <a:gd name="T12" fmla="*/ 1968568269 w 922"/>
                    <a:gd name="T13" fmla="*/ 2147483646 h 1176"/>
                    <a:gd name="T14" fmla="*/ 2147483646 w 922"/>
                    <a:gd name="T15" fmla="*/ 2147483646 h 1176"/>
                    <a:gd name="T16" fmla="*/ 1968568269 w 922"/>
                    <a:gd name="T17" fmla="*/ 0 h 1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2" h="1176">
                      <a:moveTo>
                        <a:pt x="334" y="0"/>
                      </a:moveTo>
                      <a:cubicBezTo>
                        <a:pt x="334" y="148"/>
                        <a:pt x="334" y="148"/>
                        <a:pt x="334" y="148"/>
                      </a:cubicBezTo>
                      <a:cubicBezTo>
                        <a:pt x="577" y="148"/>
                        <a:pt x="774" y="345"/>
                        <a:pt x="774" y="588"/>
                      </a:cubicBezTo>
                      <a:cubicBezTo>
                        <a:pt x="774" y="831"/>
                        <a:pt x="577" y="1029"/>
                        <a:pt x="334" y="1029"/>
                      </a:cubicBezTo>
                      <a:cubicBezTo>
                        <a:pt x="241" y="1029"/>
                        <a:pt x="155" y="1000"/>
                        <a:pt x="84" y="951"/>
                      </a:cubicBezTo>
                      <a:cubicBezTo>
                        <a:pt x="0" y="1072"/>
                        <a:pt x="0" y="1072"/>
                        <a:pt x="0" y="1072"/>
                      </a:cubicBezTo>
                      <a:cubicBezTo>
                        <a:pt x="95" y="1137"/>
                        <a:pt x="210" y="1176"/>
                        <a:pt x="334" y="1176"/>
                      </a:cubicBezTo>
                      <a:cubicBezTo>
                        <a:pt x="658" y="1176"/>
                        <a:pt x="922" y="913"/>
                        <a:pt x="922" y="588"/>
                      </a:cubicBezTo>
                      <a:cubicBezTo>
                        <a:pt x="922" y="264"/>
                        <a:pt x="658" y="0"/>
                        <a:pt x="334"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13335" name="Freeform 7">
                  <a:extLst>
                    <a:ext uri="{FF2B5EF4-FFF2-40B4-BE49-F238E27FC236}">
                      <a16:creationId xmlns:a16="http://schemas.microsoft.com/office/drawing/2014/main" id="{7E1B91D4-097B-A55D-1018-3D8956334BC6}"/>
                    </a:ext>
                  </a:extLst>
                </p:cNvPr>
                <p:cNvSpPr>
                  <a:spLocks/>
                </p:cNvSpPr>
                <p:nvPr/>
              </p:nvSpPr>
              <p:spPr bwMode="auto">
                <a:xfrm>
                  <a:off x="800099" y="2919413"/>
                  <a:ext cx="820738" cy="1587500"/>
                </a:xfrm>
                <a:custGeom>
                  <a:avLst/>
                  <a:gdLst>
                    <a:gd name="T0" fmla="*/ 872643608 w 338"/>
                    <a:gd name="T1" fmla="*/ 1001661525 h 654"/>
                    <a:gd name="T2" fmla="*/ 978776201 w 338"/>
                    <a:gd name="T3" fmla="*/ 253361602 h 654"/>
                    <a:gd name="T4" fmla="*/ 147405030 w 338"/>
                    <a:gd name="T5" fmla="*/ 0 h 654"/>
                    <a:gd name="T6" fmla="*/ 0 w 338"/>
                    <a:gd name="T7" fmla="*/ 1001661525 h 654"/>
                    <a:gd name="T8" fmla="*/ 1497647736 w 338"/>
                    <a:gd name="T9" fmla="*/ 2147483646 h 654"/>
                    <a:gd name="T10" fmla="*/ 1992931552 w 338"/>
                    <a:gd name="T11" fmla="*/ 2147483646 h 654"/>
                    <a:gd name="T12" fmla="*/ 872643608 w 338"/>
                    <a:gd name="T13" fmla="*/ 1001661525 h 6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8" h="654">
                      <a:moveTo>
                        <a:pt x="148" y="170"/>
                      </a:moveTo>
                      <a:cubicBezTo>
                        <a:pt x="148" y="126"/>
                        <a:pt x="154" y="83"/>
                        <a:pt x="166" y="43"/>
                      </a:cubicBezTo>
                      <a:cubicBezTo>
                        <a:pt x="25" y="0"/>
                        <a:pt x="25" y="0"/>
                        <a:pt x="25" y="0"/>
                      </a:cubicBezTo>
                      <a:cubicBezTo>
                        <a:pt x="9" y="54"/>
                        <a:pt x="0" y="111"/>
                        <a:pt x="0" y="170"/>
                      </a:cubicBezTo>
                      <a:cubicBezTo>
                        <a:pt x="0" y="371"/>
                        <a:pt x="101" y="548"/>
                        <a:pt x="254" y="654"/>
                      </a:cubicBezTo>
                      <a:cubicBezTo>
                        <a:pt x="338" y="533"/>
                        <a:pt x="338" y="533"/>
                        <a:pt x="338" y="533"/>
                      </a:cubicBezTo>
                      <a:cubicBezTo>
                        <a:pt x="223" y="453"/>
                        <a:pt x="148" y="320"/>
                        <a:pt x="148" y="17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8" name="Freeform 8">
                  <a:extLst>
                    <a:ext uri="{FF2B5EF4-FFF2-40B4-BE49-F238E27FC236}">
                      <a16:creationId xmlns:a16="http://schemas.microsoft.com/office/drawing/2014/main" id="{30AA2EF6-0F0C-9434-B1C9-014044991B1F}"/>
                    </a:ext>
                  </a:extLst>
                </p:cNvPr>
                <p:cNvSpPr>
                  <a:spLocks/>
                </p:cNvSpPr>
                <p:nvPr/>
              </p:nvSpPr>
              <p:spPr bwMode="auto">
                <a:xfrm>
                  <a:off x="1543687" y="1904423"/>
                  <a:ext cx="685686" cy="490413"/>
                </a:xfrm>
                <a:custGeom>
                  <a:avLst/>
                  <a:gdLst>
                    <a:gd name="T0" fmla="*/ 282 w 282"/>
                    <a:gd name="T1" fmla="*/ 148 h 202"/>
                    <a:gd name="T2" fmla="*/ 282 w 282"/>
                    <a:gd name="T3" fmla="*/ 148 h 202"/>
                    <a:gd name="T4" fmla="*/ 282 w 282"/>
                    <a:gd name="T5" fmla="*/ 0 h 202"/>
                    <a:gd name="T6" fmla="*/ 0 w 282"/>
                    <a:gd name="T7" fmla="*/ 73 h 202"/>
                    <a:gd name="T8" fmla="*/ 71 w 282"/>
                    <a:gd name="T9" fmla="*/ 202 h 202"/>
                    <a:gd name="T10" fmla="*/ 282 w 282"/>
                    <a:gd name="T11" fmla="*/ 148 h 202"/>
                  </a:gdLst>
                  <a:ahLst/>
                  <a:cxnLst>
                    <a:cxn ang="0">
                      <a:pos x="T0" y="T1"/>
                    </a:cxn>
                    <a:cxn ang="0">
                      <a:pos x="T2" y="T3"/>
                    </a:cxn>
                    <a:cxn ang="0">
                      <a:pos x="T4" y="T5"/>
                    </a:cxn>
                    <a:cxn ang="0">
                      <a:pos x="T6" y="T7"/>
                    </a:cxn>
                    <a:cxn ang="0">
                      <a:pos x="T8" y="T9"/>
                    </a:cxn>
                    <a:cxn ang="0">
                      <a:pos x="T10" y="T11"/>
                    </a:cxn>
                  </a:cxnLst>
                  <a:rect l="0" t="0" r="r" b="b"/>
                  <a:pathLst>
                    <a:path w="282" h="202">
                      <a:moveTo>
                        <a:pt x="282" y="148"/>
                      </a:moveTo>
                      <a:cubicBezTo>
                        <a:pt x="282" y="148"/>
                        <a:pt x="282" y="148"/>
                        <a:pt x="282" y="148"/>
                      </a:cubicBezTo>
                      <a:cubicBezTo>
                        <a:pt x="282" y="0"/>
                        <a:pt x="282" y="0"/>
                        <a:pt x="282" y="0"/>
                      </a:cubicBezTo>
                      <a:cubicBezTo>
                        <a:pt x="180" y="0"/>
                        <a:pt x="84" y="27"/>
                        <a:pt x="0" y="73"/>
                      </a:cubicBezTo>
                      <a:cubicBezTo>
                        <a:pt x="71" y="202"/>
                        <a:pt x="71" y="202"/>
                        <a:pt x="71" y="202"/>
                      </a:cubicBezTo>
                      <a:cubicBezTo>
                        <a:pt x="133" y="167"/>
                        <a:pt x="205" y="148"/>
                        <a:pt x="282" y="148"/>
                      </a:cubicBezTo>
                      <a:close/>
                    </a:path>
                  </a:pathLst>
                </a:custGeom>
                <a:solidFill>
                  <a:schemeClr val="accent3"/>
                </a:solidFill>
                <a:ln>
                  <a:noFill/>
                </a:ln>
              </p:spPr>
              <p:txBody>
                <a:bodyPr/>
                <a:lstStyle/>
                <a:p>
                  <a:pPr>
                    <a:defRPr/>
                  </a:pPr>
                  <a:endParaRPr lang="en-US" sz="1013"/>
                </a:p>
              </p:txBody>
            </p:sp>
            <p:sp>
              <p:nvSpPr>
                <p:cNvPr id="9" name="Freeform 9">
                  <a:extLst>
                    <a:ext uri="{FF2B5EF4-FFF2-40B4-BE49-F238E27FC236}">
                      <a16:creationId xmlns:a16="http://schemas.microsoft.com/office/drawing/2014/main" id="{AC64C23D-28B7-1FCE-801E-394C50796970}"/>
                    </a:ext>
                  </a:extLst>
                </p:cNvPr>
                <p:cNvSpPr>
                  <a:spLocks/>
                </p:cNvSpPr>
                <p:nvPr/>
              </p:nvSpPr>
              <p:spPr bwMode="auto">
                <a:xfrm>
                  <a:off x="860696" y="2080917"/>
                  <a:ext cx="855423" cy="943101"/>
                </a:xfrm>
                <a:custGeom>
                  <a:avLst/>
                  <a:gdLst>
                    <a:gd name="T0" fmla="*/ 352 w 352"/>
                    <a:gd name="T1" fmla="*/ 129 h 388"/>
                    <a:gd name="T2" fmla="*/ 281 w 352"/>
                    <a:gd name="T3" fmla="*/ 0 h 388"/>
                    <a:gd name="T4" fmla="*/ 0 w 352"/>
                    <a:gd name="T5" fmla="*/ 345 h 388"/>
                    <a:gd name="T6" fmla="*/ 141 w 352"/>
                    <a:gd name="T7" fmla="*/ 388 h 388"/>
                    <a:gd name="T8" fmla="*/ 352 w 352"/>
                    <a:gd name="T9" fmla="*/ 129 h 388"/>
                  </a:gdLst>
                  <a:ahLst/>
                  <a:cxnLst>
                    <a:cxn ang="0">
                      <a:pos x="T0" y="T1"/>
                    </a:cxn>
                    <a:cxn ang="0">
                      <a:pos x="T2" y="T3"/>
                    </a:cxn>
                    <a:cxn ang="0">
                      <a:pos x="T4" y="T5"/>
                    </a:cxn>
                    <a:cxn ang="0">
                      <a:pos x="T6" y="T7"/>
                    </a:cxn>
                    <a:cxn ang="0">
                      <a:pos x="T8" y="T9"/>
                    </a:cxn>
                  </a:cxnLst>
                  <a:rect l="0" t="0" r="r" b="b"/>
                  <a:pathLst>
                    <a:path w="352" h="388">
                      <a:moveTo>
                        <a:pt x="352" y="129"/>
                      </a:moveTo>
                      <a:cubicBezTo>
                        <a:pt x="281" y="0"/>
                        <a:pt x="281" y="0"/>
                        <a:pt x="281" y="0"/>
                      </a:cubicBezTo>
                      <a:cubicBezTo>
                        <a:pt x="147" y="73"/>
                        <a:pt x="45" y="197"/>
                        <a:pt x="0" y="345"/>
                      </a:cubicBezTo>
                      <a:cubicBezTo>
                        <a:pt x="141" y="388"/>
                        <a:pt x="141" y="388"/>
                        <a:pt x="141" y="388"/>
                      </a:cubicBezTo>
                      <a:cubicBezTo>
                        <a:pt x="175" y="276"/>
                        <a:pt x="251" y="184"/>
                        <a:pt x="352" y="129"/>
                      </a:cubicBezTo>
                      <a:close/>
                    </a:path>
                  </a:pathLst>
                </a:custGeom>
                <a:solidFill>
                  <a:schemeClr val="accent4"/>
                </a:solidFill>
                <a:ln>
                  <a:noFill/>
                </a:ln>
              </p:spPr>
              <p:txBody>
                <a:bodyPr/>
                <a:lstStyle/>
                <a:p>
                  <a:pPr>
                    <a:defRPr/>
                  </a:pPr>
                  <a:endParaRPr lang="en-US" sz="1013"/>
                </a:p>
              </p:txBody>
            </p:sp>
          </p:grpSp>
          <p:grpSp>
            <p:nvGrpSpPr>
              <p:cNvPr id="46" name="Group 45">
                <a:extLst>
                  <a:ext uri="{FF2B5EF4-FFF2-40B4-BE49-F238E27FC236}">
                    <a16:creationId xmlns:a16="http://schemas.microsoft.com/office/drawing/2014/main" id="{6F686324-11F7-9F4A-BF6C-C1ADA3B2753B}"/>
                  </a:ext>
                </a:extLst>
              </p:cNvPr>
              <p:cNvGrpSpPr/>
              <p:nvPr/>
            </p:nvGrpSpPr>
            <p:grpSpPr>
              <a:xfrm>
                <a:off x="2413376" y="3728659"/>
                <a:ext cx="1460192" cy="1353761"/>
                <a:chOff x="1549401" y="3063877"/>
                <a:chExt cx="174625" cy="161925"/>
              </a:xfrm>
              <a:solidFill>
                <a:schemeClr val="accent6"/>
              </a:solidFill>
            </p:grpSpPr>
            <p:sp>
              <p:nvSpPr>
                <p:cNvPr id="47" name="Freeform 336">
                  <a:extLst>
                    <a:ext uri="{FF2B5EF4-FFF2-40B4-BE49-F238E27FC236}">
                      <a16:creationId xmlns:a16="http://schemas.microsoft.com/office/drawing/2014/main" id="{42F8ADE4-FC59-D932-3C48-24C7AA6157F1}"/>
                    </a:ext>
                  </a:extLst>
                </p:cNvPr>
                <p:cNvSpPr>
                  <a:spLocks noEditPoints="1"/>
                </p:cNvSpPr>
                <p:nvPr/>
              </p:nvSpPr>
              <p:spPr bwMode="auto">
                <a:xfrm>
                  <a:off x="1562101" y="3063877"/>
                  <a:ext cx="46038" cy="46038"/>
                </a:xfrm>
                <a:custGeom>
                  <a:avLst/>
                  <a:gdLst>
                    <a:gd name="T0" fmla="*/ 24 w 47"/>
                    <a:gd name="T1" fmla="*/ 47 h 47"/>
                    <a:gd name="T2" fmla="*/ 40 w 47"/>
                    <a:gd name="T3" fmla="*/ 41 h 47"/>
                    <a:gd name="T4" fmla="*/ 47 w 47"/>
                    <a:gd name="T5" fmla="*/ 24 h 47"/>
                    <a:gd name="T6" fmla="*/ 40 w 47"/>
                    <a:gd name="T7" fmla="*/ 7 h 47"/>
                    <a:gd name="T8" fmla="*/ 24 w 47"/>
                    <a:gd name="T9" fmla="*/ 0 h 47"/>
                    <a:gd name="T10" fmla="*/ 7 w 47"/>
                    <a:gd name="T11" fmla="*/ 7 h 47"/>
                    <a:gd name="T12" fmla="*/ 0 w 47"/>
                    <a:gd name="T13" fmla="*/ 24 h 47"/>
                    <a:gd name="T14" fmla="*/ 7 w 47"/>
                    <a:gd name="T15" fmla="*/ 41 h 47"/>
                    <a:gd name="T16" fmla="*/ 24 w 47"/>
                    <a:gd name="T17" fmla="*/ 47 h 47"/>
                    <a:gd name="T18" fmla="*/ 24 w 47"/>
                    <a:gd name="T19" fmla="*/ 47 h 47"/>
                    <a:gd name="T20" fmla="*/ 24 w 47"/>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24" y="47"/>
                      </a:moveTo>
                      <a:cubicBezTo>
                        <a:pt x="30" y="47"/>
                        <a:pt x="36" y="45"/>
                        <a:pt x="40" y="41"/>
                      </a:cubicBezTo>
                      <a:cubicBezTo>
                        <a:pt x="45" y="36"/>
                        <a:pt x="47" y="30"/>
                        <a:pt x="47" y="24"/>
                      </a:cubicBezTo>
                      <a:cubicBezTo>
                        <a:pt x="47" y="17"/>
                        <a:pt x="45" y="12"/>
                        <a:pt x="40" y="7"/>
                      </a:cubicBezTo>
                      <a:cubicBezTo>
                        <a:pt x="36" y="3"/>
                        <a:pt x="30" y="0"/>
                        <a:pt x="24" y="0"/>
                      </a:cubicBezTo>
                      <a:cubicBezTo>
                        <a:pt x="17" y="0"/>
                        <a:pt x="12" y="3"/>
                        <a:pt x="7" y="7"/>
                      </a:cubicBezTo>
                      <a:cubicBezTo>
                        <a:pt x="2" y="12"/>
                        <a:pt x="0" y="17"/>
                        <a:pt x="0" y="24"/>
                      </a:cubicBezTo>
                      <a:cubicBezTo>
                        <a:pt x="0" y="30"/>
                        <a:pt x="2" y="36"/>
                        <a:pt x="7" y="41"/>
                      </a:cubicBezTo>
                      <a:cubicBezTo>
                        <a:pt x="12" y="45"/>
                        <a:pt x="17" y="47"/>
                        <a:pt x="24" y="47"/>
                      </a:cubicBezTo>
                      <a:close/>
                      <a:moveTo>
                        <a:pt x="24" y="47"/>
                      </a:moveTo>
                      <a:cubicBezTo>
                        <a:pt x="24" y="47"/>
                        <a:pt x="24" y="47"/>
                        <a:pt x="24" y="47"/>
                      </a:cubicBezTo>
                    </a:path>
                  </a:pathLst>
                </a:custGeom>
                <a:solidFill>
                  <a:schemeClr val="accent1">
                    <a:lumMod val="40000"/>
                    <a:lumOff val="60000"/>
                  </a:schemeClr>
                </a:solidFill>
                <a:ln>
                  <a:noFill/>
                </a:ln>
              </p:spPr>
              <p:txBody>
                <a:bodyPr lIns="68559" tIns="34279" rIns="68559" bIns="34279"/>
                <a:lstStyle/>
                <a:p>
                  <a:pPr>
                    <a:defRPr/>
                  </a:pPr>
                  <a:endParaRPr lang="en-US" sz="1349" dirty="0"/>
                </a:p>
              </p:txBody>
            </p:sp>
            <p:sp>
              <p:nvSpPr>
                <p:cNvPr id="48" name="Freeform 337">
                  <a:extLst>
                    <a:ext uri="{FF2B5EF4-FFF2-40B4-BE49-F238E27FC236}">
                      <a16:creationId xmlns:a16="http://schemas.microsoft.com/office/drawing/2014/main" id="{072353AE-201A-D801-DECC-757B88DF0451}"/>
                    </a:ext>
                  </a:extLst>
                </p:cNvPr>
                <p:cNvSpPr>
                  <a:spLocks noEditPoints="1"/>
                </p:cNvSpPr>
                <p:nvPr/>
              </p:nvSpPr>
              <p:spPr bwMode="auto">
                <a:xfrm>
                  <a:off x="1601788" y="3087689"/>
                  <a:ext cx="69850" cy="68263"/>
                </a:xfrm>
                <a:custGeom>
                  <a:avLst/>
                  <a:gdLst>
                    <a:gd name="T0" fmla="*/ 11 w 71"/>
                    <a:gd name="T1" fmla="*/ 60 h 70"/>
                    <a:gd name="T2" fmla="*/ 36 w 71"/>
                    <a:gd name="T3" fmla="*/ 70 h 70"/>
                    <a:gd name="T4" fmla="*/ 60 w 71"/>
                    <a:gd name="T5" fmla="*/ 60 h 70"/>
                    <a:gd name="T6" fmla="*/ 71 w 71"/>
                    <a:gd name="T7" fmla="*/ 35 h 70"/>
                    <a:gd name="T8" fmla="*/ 60 w 71"/>
                    <a:gd name="T9" fmla="*/ 10 h 70"/>
                    <a:gd name="T10" fmla="*/ 36 w 71"/>
                    <a:gd name="T11" fmla="*/ 0 h 70"/>
                    <a:gd name="T12" fmla="*/ 11 w 71"/>
                    <a:gd name="T13" fmla="*/ 10 h 70"/>
                    <a:gd name="T14" fmla="*/ 0 w 71"/>
                    <a:gd name="T15" fmla="*/ 35 h 70"/>
                    <a:gd name="T16" fmla="*/ 11 w 71"/>
                    <a:gd name="T17" fmla="*/ 60 h 70"/>
                    <a:gd name="T18" fmla="*/ 11 w 71"/>
                    <a:gd name="T19" fmla="*/ 60 h 70"/>
                    <a:gd name="T20" fmla="*/ 11 w 71"/>
                    <a:gd name="T21" fmla="*/ 6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70">
                      <a:moveTo>
                        <a:pt x="11" y="60"/>
                      </a:moveTo>
                      <a:cubicBezTo>
                        <a:pt x="17" y="67"/>
                        <a:pt x="26" y="70"/>
                        <a:pt x="36" y="70"/>
                      </a:cubicBezTo>
                      <a:cubicBezTo>
                        <a:pt x="45" y="70"/>
                        <a:pt x="54" y="67"/>
                        <a:pt x="60" y="60"/>
                      </a:cubicBezTo>
                      <a:cubicBezTo>
                        <a:pt x="67" y="53"/>
                        <a:pt x="71" y="45"/>
                        <a:pt x="71" y="35"/>
                      </a:cubicBezTo>
                      <a:cubicBezTo>
                        <a:pt x="71" y="25"/>
                        <a:pt x="67" y="17"/>
                        <a:pt x="60" y="10"/>
                      </a:cubicBezTo>
                      <a:cubicBezTo>
                        <a:pt x="54" y="3"/>
                        <a:pt x="45" y="0"/>
                        <a:pt x="36" y="0"/>
                      </a:cubicBezTo>
                      <a:cubicBezTo>
                        <a:pt x="26" y="0"/>
                        <a:pt x="17" y="3"/>
                        <a:pt x="11" y="10"/>
                      </a:cubicBezTo>
                      <a:cubicBezTo>
                        <a:pt x="4" y="17"/>
                        <a:pt x="0" y="25"/>
                        <a:pt x="0" y="35"/>
                      </a:cubicBezTo>
                      <a:cubicBezTo>
                        <a:pt x="0" y="45"/>
                        <a:pt x="4" y="53"/>
                        <a:pt x="11" y="60"/>
                      </a:cubicBezTo>
                      <a:close/>
                      <a:moveTo>
                        <a:pt x="11" y="60"/>
                      </a:moveTo>
                      <a:cubicBezTo>
                        <a:pt x="11" y="60"/>
                        <a:pt x="11" y="60"/>
                        <a:pt x="11" y="60"/>
                      </a:cubicBezTo>
                    </a:path>
                  </a:pathLst>
                </a:custGeom>
                <a:solidFill>
                  <a:schemeClr val="accent1">
                    <a:lumMod val="40000"/>
                    <a:lumOff val="60000"/>
                  </a:schemeClr>
                </a:solidFill>
                <a:ln>
                  <a:noFill/>
                </a:ln>
              </p:spPr>
              <p:txBody>
                <a:bodyPr lIns="68559" tIns="34279" rIns="68559" bIns="34279"/>
                <a:lstStyle/>
                <a:p>
                  <a:pPr>
                    <a:defRPr/>
                  </a:pPr>
                  <a:endParaRPr lang="en-US" sz="1349" dirty="0"/>
                </a:p>
              </p:txBody>
            </p:sp>
            <p:sp>
              <p:nvSpPr>
                <p:cNvPr id="49" name="Freeform 338">
                  <a:extLst>
                    <a:ext uri="{FF2B5EF4-FFF2-40B4-BE49-F238E27FC236}">
                      <a16:creationId xmlns:a16="http://schemas.microsoft.com/office/drawing/2014/main" id="{71F45859-D983-A284-23F2-4E1E5A299BF7}"/>
                    </a:ext>
                  </a:extLst>
                </p:cNvPr>
                <p:cNvSpPr>
                  <a:spLocks noEditPoints="1"/>
                </p:cNvSpPr>
                <p:nvPr/>
              </p:nvSpPr>
              <p:spPr bwMode="auto">
                <a:xfrm>
                  <a:off x="1665288" y="3063878"/>
                  <a:ext cx="47625" cy="46038"/>
                </a:xfrm>
                <a:custGeom>
                  <a:avLst/>
                  <a:gdLst>
                    <a:gd name="T0" fmla="*/ 23 w 47"/>
                    <a:gd name="T1" fmla="*/ 47 h 47"/>
                    <a:gd name="T2" fmla="*/ 40 w 47"/>
                    <a:gd name="T3" fmla="*/ 41 h 47"/>
                    <a:gd name="T4" fmla="*/ 47 w 47"/>
                    <a:gd name="T5" fmla="*/ 24 h 47"/>
                    <a:gd name="T6" fmla="*/ 40 w 47"/>
                    <a:gd name="T7" fmla="*/ 7 h 47"/>
                    <a:gd name="T8" fmla="*/ 23 w 47"/>
                    <a:gd name="T9" fmla="*/ 0 h 47"/>
                    <a:gd name="T10" fmla="*/ 7 w 47"/>
                    <a:gd name="T11" fmla="*/ 7 h 47"/>
                    <a:gd name="T12" fmla="*/ 0 w 47"/>
                    <a:gd name="T13" fmla="*/ 24 h 47"/>
                    <a:gd name="T14" fmla="*/ 7 w 47"/>
                    <a:gd name="T15" fmla="*/ 41 h 47"/>
                    <a:gd name="T16" fmla="*/ 23 w 47"/>
                    <a:gd name="T17" fmla="*/ 47 h 47"/>
                    <a:gd name="T18" fmla="*/ 23 w 47"/>
                    <a:gd name="T19" fmla="*/ 47 h 47"/>
                    <a:gd name="T20" fmla="*/ 23 w 47"/>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23" y="47"/>
                      </a:moveTo>
                      <a:cubicBezTo>
                        <a:pt x="30" y="47"/>
                        <a:pt x="35" y="45"/>
                        <a:pt x="40" y="41"/>
                      </a:cubicBezTo>
                      <a:cubicBezTo>
                        <a:pt x="45" y="36"/>
                        <a:pt x="47" y="30"/>
                        <a:pt x="47" y="24"/>
                      </a:cubicBezTo>
                      <a:cubicBezTo>
                        <a:pt x="47" y="17"/>
                        <a:pt x="45" y="12"/>
                        <a:pt x="40" y="7"/>
                      </a:cubicBezTo>
                      <a:cubicBezTo>
                        <a:pt x="35" y="3"/>
                        <a:pt x="30" y="0"/>
                        <a:pt x="23" y="0"/>
                      </a:cubicBezTo>
                      <a:cubicBezTo>
                        <a:pt x="17" y="0"/>
                        <a:pt x="11" y="3"/>
                        <a:pt x="7" y="7"/>
                      </a:cubicBezTo>
                      <a:cubicBezTo>
                        <a:pt x="2" y="12"/>
                        <a:pt x="0" y="17"/>
                        <a:pt x="0" y="24"/>
                      </a:cubicBezTo>
                      <a:cubicBezTo>
                        <a:pt x="0" y="30"/>
                        <a:pt x="2" y="36"/>
                        <a:pt x="7" y="41"/>
                      </a:cubicBezTo>
                      <a:cubicBezTo>
                        <a:pt x="11" y="45"/>
                        <a:pt x="17" y="47"/>
                        <a:pt x="23" y="47"/>
                      </a:cubicBezTo>
                      <a:close/>
                      <a:moveTo>
                        <a:pt x="23" y="47"/>
                      </a:moveTo>
                      <a:cubicBezTo>
                        <a:pt x="23" y="47"/>
                        <a:pt x="23" y="47"/>
                        <a:pt x="23" y="47"/>
                      </a:cubicBezTo>
                    </a:path>
                  </a:pathLst>
                </a:custGeom>
                <a:solidFill>
                  <a:schemeClr val="accent1">
                    <a:lumMod val="40000"/>
                    <a:lumOff val="60000"/>
                  </a:schemeClr>
                </a:solidFill>
                <a:ln>
                  <a:noFill/>
                </a:ln>
              </p:spPr>
              <p:txBody>
                <a:bodyPr lIns="68559" tIns="34279" rIns="68559" bIns="34279"/>
                <a:lstStyle/>
                <a:p>
                  <a:pPr>
                    <a:defRPr/>
                  </a:pPr>
                  <a:endParaRPr lang="en-US" sz="1349" dirty="0"/>
                </a:p>
              </p:txBody>
            </p:sp>
            <p:sp>
              <p:nvSpPr>
                <p:cNvPr id="50" name="Freeform 339">
                  <a:extLst>
                    <a:ext uri="{FF2B5EF4-FFF2-40B4-BE49-F238E27FC236}">
                      <a16:creationId xmlns:a16="http://schemas.microsoft.com/office/drawing/2014/main" id="{6B27BC67-B1E9-F431-C274-F62951F6CCEE}"/>
                    </a:ext>
                  </a:extLst>
                </p:cNvPr>
                <p:cNvSpPr>
                  <a:spLocks noEditPoints="1"/>
                </p:cNvSpPr>
                <p:nvPr/>
              </p:nvSpPr>
              <p:spPr bwMode="auto">
                <a:xfrm>
                  <a:off x="1670051" y="3109914"/>
                  <a:ext cx="53975" cy="46038"/>
                </a:xfrm>
                <a:custGeom>
                  <a:avLst/>
                  <a:gdLst>
                    <a:gd name="T0" fmla="*/ 43 w 55"/>
                    <a:gd name="T1" fmla="*/ 0 h 47"/>
                    <a:gd name="T2" fmla="*/ 39 w 55"/>
                    <a:gd name="T3" fmla="*/ 2 h 47"/>
                    <a:gd name="T4" fmla="*/ 30 w 55"/>
                    <a:gd name="T5" fmla="*/ 6 h 47"/>
                    <a:gd name="T6" fmla="*/ 19 w 55"/>
                    <a:gd name="T7" fmla="*/ 8 h 47"/>
                    <a:gd name="T8" fmla="*/ 7 w 55"/>
                    <a:gd name="T9" fmla="*/ 6 h 47"/>
                    <a:gd name="T10" fmla="*/ 8 w 55"/>
                    <a:gd name="T11" fmla="*/ 12 h 47"/>
                    <a:gd name="T12" fmla="*/ 0 w 55"/>
                    <a:gd name="T13" fmla="*/ 36 h 47"/>
                    <a:gd name="T14" fmla="*/ 25 w 55"/>
                    <a:gd name="T15" fmla="*/ 47 h 47"/>
                    <a:gd name="T16" fmla="*/ 37 w 55"/>
                    <a:gd name="T17" fmla="*/ 47 h 47"/>
                    <a:gd name="T18" fmla="*/ 50 w 55"/>
                    <a:gd name="T19" fmla="*/ 44 h 47"/>
                    <a:gd name="T20" fmla="*/ 55 w 55"/>
                    <a:gd name="T21" fmla="*/ 33 h 47"/>
                    <a:gd name="T22" fmla="*/ 43 w 55"/>
                    <a:gd name="T23" fmla="*/ 0 h 47"/>
                    <a:gd name="T24" fmla="*/ 43 w 55"/>
                    <a:gd name="T25" fmla="*/ 0 h 47"/>
                    <a:gd name="T26" fmla="*/ 43 w 55"/>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47">
                      <a:moveTo>
                        <a:pt x="43" y="0"/>
                      </a:moveTo>
                      <a:cubicBezTo>
                        <a:pt x="43" y="0"/>
                        <a:pt x="42" y="1"/>
                        <a:pt x="39" y="2"/>
                      </a:cubicBezTo>
                      <a:cubicBezTo>
                        <a:pt x="37" y="4"/>
                        <a:pt x="34" y="5"/>
                        <a:pt x="30" y="6"/>
                      </a:cubicBezTo>
                      <a:cubicBezTo>
                        <a:pt x="27" y="8"/>
                        <a:pt x="23" y="8"/>
                        <a:pt x="19" y="8"/>
                      </a:cubicBezTo>
                      <a:cubicBezTo>
                        <a:pt x="15" y="8"/>
                        <a:pt x="11" y="8"/>
                        <a:pt x="7" y="6"/>
                      </a:cubicBezTo>
                      <a:cubicBezTo>
                        <a:pt x="7" y="8"/>
                        <a:pt x="8" y="10"/>
                        <a:pt x="8" y="12"/>
                      </a:cubicBezTo>
                      <a:cubicBezTo>
                        <a:pt x="8" y="21"/>
                        <a:pt x="5" y="29"/>
                        <a:pt x="0" y="36"/>
                      </a:cubicBezTo>
                      <a:cubicBezTo>
                        <a:pt x="10" y="36"/>
                        <a:pt x="18" y="40"/>
                        <a:pt x="25" y="47"/>
                      </a:cubicBezTo>
                      <a:cubicBezTo>
                        <a:pt x="37" y="47"/>
                        <a:pt x="37" y="47"/>
                        <a:pt x="37" y="47"/>
                      </a:cubicBezTo>
                      <a:cubicBezTo>
                        <a:pt x="42" y="47"/>
                        <a:pt x="46" y="46"/>
                        <a:pt x="50" y="44"/>
                      </a:cubicBezTo>
                      <a:cubicBezTo>
                        <a:pt x="53" y="41"/>
                        <a:pt x="55" y="38"/>
                        <a:pt x="55" y="33"/>
                      </a:cubicBezTo>
                      <a:cubicBezTo>
                        <a:pt x="55" y="11"/>
                        <a:pt x="51" y="0"/>
                        <a:pt x="43" y="0"/>
                      </a:cubicBezTo>
                      <a:close/>
                      <a:moveTo>
                        <a:pt x="43" y="0"/>
                      </a:moveTo>
                      <a:cubicBezTo>
                        <a:pt x="43" y="0"/>
                        <a:pt x="43" y="0"/>
                        <a:pt x="43" y="0"/>
                      </a:cubicBezTo>
                    </a:path>
                  </a:pathLst>
                </a:custGeom>
                <a:solidFill>
                  <a:schemeClr val="accent1">
                    <a:lumMod val="40000"/>
                    <a:lumOff val="60000"/>
                  </a:schemeClr>
                </a:solidFill>
                <a:ln>
                  <a:noFill/>
                </a:ln>
              </p:spPr>
              <p:txBody>
                <a:bodyPr lIns="68559" tIns="34279" rIns="68559" bIns="34279"/>
                <a:lstStyle/>
                <a:p>
                  <a:pPr>
                    <a:defRPr/>
                  </a:pPr>
                  <a:endParaRPr lang="en-US" sz="1349" dirty="0"/>
                </a:p>
              </p:txBody>
            </p:sp>
            <p:sp>
              <p:nvSpPr>
                <p:cNvPr id="51" name="Freeform 340">
                  <a:extLst>
                    <a:ext uri="{FF2B5EF4-FFF2-40B4-BE49-F238E27FC236}">
                      <a16:creationId xmlns:a16="http://schemas.microsoft.com/office/drawing/2014/main" id="{F8E45D99-7E37-B28B-DC31-41B7F6808355}"/>
                    </a:ext>
                  </a:extLst>
                </p:cNvPr>
                <p:cNvSpPr>
                  <a:spLocks noEditPoints="1"/>
                </p:cNvSpPr>
                <p:nvPr/>
              </p:nvSpPr>
              <p:spPr bwMode="auto">
                <a:xfrm>
                  <a:off x="1573213" y="3151189"/>
                  <a:ext cx="127000" cy="74613"/>
                </a:xfrm>
                <a:custGeom>
                  <a:avLst/>
                  <a:gdLst>
                    <a:gd name="T0" fmla="*/ 128 w 129"/>
                    <a:gd name="T1" fmla="*/ 33 h 76"/>
                    <a:gd name="T2" fmla="*/ 125 w 129"/>
                    <a:gd name="T3" fmla="*/ 23 h 76"/>
                    <a:gd name="T4" fmla="*/ 121 w 129"/>
                    <a:gd name="T5" fmla="*/ 14 h 76"/>
                    <a:gd name="T6" fmla="*/ 115 w 129"/>
                    <a:gd name="T7" fmla="*/ 6 h 76"/>
                    <a:gd name="T8" fmla="*/ 108 w 129"/>
                    <a:gd name="T9" fmla="*/ 1 h 76"/>
                    <a:gd name="T10" fmla="*/ 97 w 129"/>
                    <a:gd name="T11" fmla="*/ 0 h 76"/>
                    <a:gd name="T12" fmla="*/ 93 w 129"/>
                    <a:gd name="T13" fmla="*/ 2 h 76"/>
                    <a:gd name="T14" fmla="*/ 87 w 129"/>
                    <a:gd name="T15" fmla="*/ 6 h 76"/>
                    <a:gd name="T16" fmla="*/ 77 w 129"/>
                    <a:gd name="T17" fmla="*/ 10 h 76"/>
                    <a:gd name="T18" fmla="*/ 65 w 129"/>
                    <a:gd name="T19" fmla="*/ 12 h 76"/>
                    <a:gd name="T20" fmla="*/ 52 w 129"/>
                    <a:gd name="T21" fmla="*/ 10 h 76"/>
                    <a:gd name="T22" fmla="*/ 42 w 129"/>
                    <a:gd name="T23" fmla="*/ 6 h 76"/>
                    <a:gd name="T24" fmla="*/ 36 w 129"/>
                    <a:gd name="T25" fmla="*/ 2 h 76"/>
                    <a:gd name="T26" fmla="*/ 32 w 129"/>
                    <a:gd name="T27" fmla="*/ 0 h 76"/>
                    <a:gd name="T28" fmla="*/ 21 w 129"/>
                    <a:gd name="T29" fmla="*/ 1 h 76"/>
                    <a:gd name="T30" fmla="*/ 14 w 129"/>
                    <a:gd name="T31" fmla="*/ 6 h 76"/>
                    <a:gd name="T32" fmla="*/ 8 w 129"/>
                    <a:gd name="T33" fmla="*/ 14 h 76"/>
                    <a:gd name="T34" fmla="*/ 4 w 129"/>
                    <a:gd name="T35" fmla="*/ 23 h 76"/>
                    <a:gd name="T36" fmla="*/ 1 w 129"/>
                    <a:gd name="T37" fmla="*/ 33 h 76"/>
                    <a:gd name="T38" fmla="*/ 0 w 129"/>
                    <a:gd name="T39" fmla="*/ 43 h 76"/>
                    <a:gd name="T40" fmla="*/ 0 w 129"/>
                    <a:gd name="T41" fmla="*/ 52 h 76"/>
                    <a:gd name="T42" fmla="*/ 7 w 129"/>
                    <a:gd name="T43" fmla="*/ 70 h 76"/>
                    <a:gd name="T44" fmla="*/ 24 w 129"/>
                    <a:gd name="T45" fmla="*/ 76 h 76"/>
                    <a:gd name="T46" fmla="*/ 105 w 129"/>
                    <a:gd name="T47" fmla="*/ 76 h 76"/>
                    <a:gd name="T48" fmla="*/ 122 w 129"/>
                    <a:gd name="T49" fmla="*/ 70 h 76"/>
                    <a:gd name="T50" fmla="*/ 129 w 129"/>
                    <a:gd name="T51" fmla="*/ 52 h 76"/>
                    <a:gd name="T52" fmla="*/ 129 w 129"/>
                    <a:gd name="T53" fmla="*/ 43 h 76"/>
                    <a:gd name="T54" fmla="*/ 128 w 129"/>
                    <a:gd name="T55" fmla="*/ 33 h 76"/>
                    <a:gd name="T56" fmla="*/ 128 w 129"/>
                    <a:gd name="T57" fmla="*/ 33 h 76"/>
                    <a:gd name="T58" fmla="*/ 128 w 129"/>
                    <a:gd name="T5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9" h="76">
                      <a:moveTo>
                        <a:pt x="128" y="33"/>
                      </a:moveTo>
                      <a:cubicBezTo>
                        <a:pt x="127" y="29"/>
                        <a:pt x="126" y="26"/>
                        <a:pt x="125" y="23"/>
                      </a:cubicBezTo>
                      <a:cubicBezTo>
                        <a:pt x="124" y="20"/>
                        <a:pt x="123" y="17"/>
                        <a:pt x="121" y="14"/>
                      </a:cubicBezTo>
                      <a:cubicBezTo>
                        <a:pt x="120" y="11"/>
                        <a:pt x="118" y="8"/>
                        <a:pt x="115" y="6"/>
                      </a:cubicBezTo>
                      <a:cubicBezTo>
                        <a:pt x="113" y="4"/>
                        <a:pt x="111" y="3"/>
                        <a:pt x="108" y="1"/>
                      </a:cubicBezTo>
                      <a:cubicBezTo>
                        <a:pt x="105" y="0"/>
                        <a:pt x="101" y="0"/>
                        <a:pt x="97" y="0"/>
                      </a:cubicBezTo>
                      <a:cubicBezTo>
                        <a:pt x="97" y="0"/>
                        <a:pt x="95" y="0"/>
                        <a:pt x="93" y="2"/>
                      </a:cubicBezTo>
                      <a:cubicBezTo>
                        <a:pt x="91" y="3"/>
                        <a:pt x="89" y="4"/>
                        <a:pt x="87" y="6"/>
                      </a:cubicBezTo>
                      <a:cubicBezTo>
                        <a:pt x="84" y="8"/>
                        <a:pt x="81" y="9"/>
                        <a:pt x="77" y="10"/>
                      </a:cubicBezTo>
                      <a:cubicBezTo>
                        <a:pt x="73" y="12"/>
                        <a:pt x="69" y="12"/>
                        <a:pt x="65" y="12"/>
                      </a:cubicBezTo>
                      <a:cubicBezTo>
                        <a:pt x="60" y="12"/>
                        <a:pt x="56" y="12"/>
                        <a:pt x="52" y="10"/>
                      </a:cubicBezTo>
                      <a:cubicBezTo>
                        <a:pt x="48" y="9"/>
                        <a:pt x="45" y="8"/>
                        <a:pt x="42" y="6"/>
                      </a:cubicBezTo>
                      <a:cubicBezTo>
                        <a:pt x="40" y="4"/>
                        <a:pt x="38" y="3"/>
                        <a:pt x="36" y="2"/>
                      </a:cubicBezTo>
                      <a:cubicBezTo>
                        <a:pt x="34" y="0"/>
                        <a:pt x="32" y="0"/>
                        <a:pt x="32" y="0"/>
                      </a:cubicBezTo>
                      <a:cubicBezTo>
                        <a:pt x="28" y="0"/>
                        <a:pt x="24" y="0"/>
                        <a:pt x="21" y="1"/>
                      </a:cubicBezTo>
                      <a:cubicBezTo>
                        <a:pt x="18" y="3"/>
                        <a:pt x="16" y="4"/>
                        <a:pt x="14" y="6"/>
                      </a:cubicBezTo>
                      <a:cubicBezTo>
                        <a:pt x="11" y="8"/>
                        <a:pt x="10" y="11"/>
                        <a:pt x="8" y="14"/>
                      </a:cubicBezTo>
                      <a:cubicBezTo>
                        <a:pt x="6" y="17"/>
                        <a:pt x="5" y="20"/>
                        <a:pt x="4" y="23"/>
                      </a:cubicBezTo>
                      <a:cubicBezTo>
                        <a:pt x="3" y="26"/>
                        <a:pt x="2" y="29"/>
                        <a:pt x="1" y="33"/>
                      </a:cubicBezTo>
                      <a:cubicBezTo>
                        <a:pt x="1" y="36"/>
                        <a:pt x="0" y="40"/>
                        <a:pt x="0" y="43"/>
                      </a:cubicBezTo>
                      <a:cubicBezTo>
                        <a:pt x="0" y="46"/>
                        <a:pt x="0" y="49"/>
                        <a:pt x="0" y="52"/>
                      </a:cubicBezTo>
                      <a:cubicBezTo>
                        <a:pt x="0" y="60"/>
                        <a:pt x="2" y="65"/>
                        <a:pt x="7" y="70"/>
                      </a:cubicBezTo>
                      <a:cubicBezTo>
                        <a:pt x="11" y="74"/>
                        <a:pt x="17" y="76"/>
                        <a:pt x="24" y="76"/>
                      </a:cubicBezTo>
                      <a:cubicBezTo>
                        <a:pt x="105" y="76"/>
                        <a:pt x="105" y="76"/>
                        <a:pt x="105" y="76"/>
                      </a:cubicBezTo>
                      <a:cubicBezTo>
                        <a:pt x="112" y="76"/>
                        <a:pt x="118" y="74"/>
                        <a:pt x="122" y="70"/>
                      </a:cubicBezTo>
                      <a:cubicBezTo>
                        <a:pt x="127" y="65"/>
                        <a:pt x="129" y="60"/>
                        <a:pt x="129" y="52"/>
                      </a:cubicBezTo>
                      <a:cubicBezTo>
                        <a:pt x="129" y="49"/>
                        <a:pt x="129" y="46"/>
                        <a:pt x="129" y="43"/>
                      </a:cubicBezTo>
                      <a:cubicBezTo>
                        <a:pt x="129" y="40"/>
                        <a:pt x="128" y="36"/>
                        <a:pt x="128" y="33"/>
                      </a:cubicBezTo>
                      <a:close/>
                      <a:moveTo>
                        <a:pt x="128" y="33"/>
                      </a:moveTo>
                      <a:cubicBezTo>
                        <a:pt x="128" y="33"/>
                        <a:pt x="128" y="33"/>
                        <a:pt x="128" y="33"/>
                      </a:cubicBezTo>
                    </a:path>
                  </a:pathLst>
                </a:custGeom>
                <a:solidFill>
                  <a:schemeClr val="accent1">
                    <a:lumMod val="40000"/>
                    <a:lumOff val="60000"/>
                  </a:schemeClr>
                </a:solidFill>
                <a:ln>
                  <a:noFill/>
                </a:ln>
              </p:spPr>
              <p:txBody>
                <a:bodyPr lIns="68559" tIns="34279" rIns="68559" bIns="34279"/>
                <a:lstStyle/>
                <a:p>
                  <a:pPr>
                    <a:defRPr/>
                  </a:pPr>
                  <a:endParaRPr lang="en-US" sz="1349" dirty="0"/>
                </a:p>
              </p:txBody>
            </p:sp>
            <p:sp>
              <p:nvSpPr>
                <p:cNvPr id="52" name="Freeform 341">
                  <a:extLst>
                    <a:ext uri="{FF2B5EF4-FFF2-40B4-BE49-F238E27FC236}">
                      <a16:creationId xmlns:a16="http://schemas.microsoft.com/office/drawing/2014/main" id="{9B6A5442-F77F-CF4F-3E33-9E519B680E20}"/>
                    </a:ext>
                  </a:extLst>
                </p:cNvPr>
                <p:cNvSpPr>
                  <a:spLocks noEditPoints="1"/>
                </p:cNvSpPr>
                <p:nvPr/>
              </p:nvSpPr>
              <p:spPr bwMode="auto">
                <a:xfrm>
                  <a:off x="1549401" y="3109913"/>
                  <a:ext cx="53975" cy="46038"/>
                </a:xfrm>
                <a:custGeom>
                  <a:avLst/>
                  <a:gdLst>
                    <a:gd name="T0" fmla="*/ 55 w 55"/>
                    <a:gd name="T1" fmla="*/ 36 h 47"/>
                    <a:gd name="T2" fmla="*/ 47 w 55"/>
                    <a:gd name="T3" fmla="*/ 12 h 47"/>
                    <a:gd name="T4" fmla="*/ 48 w 55"/>
                    <a:gd name="T5" fmla="*/ 6 h 47"/>
                    <a:gd name="T6" fmla="*/ 36 w 55"/>
                    <a:gd name="T7" fmla="*/ 8 h 47"/>
                    <a:gd name="T8" fmla="*/ 25 w 55"/>
                    <a:gd name="T9" fmla="*/ 6 h 47"/>
                    <a:gd name="T10" fmla="*/ 16 w 55"/>
                    <a:gd name="T11" fmla="*/ 2 h 47"/>
                    <a:gd name="T12" fmla="*/ 12 w 55"/>
                    <a:gd name="T13" fmla="*/ 0 h 47"/>
                    <a:gd name="T14" fmla="*/ 0 w 55"/>
                    <a:gd name="T15" fmla="*/ 33 h 47"/>
                    <a:gd name="T16" fmla="*/ 6 w 55"/>
                    <a:gd name="T17" fmla="*/ 44 h 47"/>
                    <a:gd name="T18" fmla="*/ 18 w 55"/>
                    <a:gd name="T19" fmla="*/ 47 h 47"/>
                    <a:gd name="T20" fmla="*/ 30 w 55"/>
                    <a:gd name="T21" fmla="*/ 47 h 47"/>
                    <a:gd name="T22" fmla="*/ 55 w 55"/>
                    <a:gd name="T23" fmla="*/ 36 h 47"/>
                    <a:gd name="T24" fmla="*/ 55 w 55"/>
                    <a:gd name="T25" fmla="*/ 36 h 47"/>
                    <a:gd name="T26" fmla="*/ 55 w 55"/>
                    <a:gd name="T2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47">
                      <a:moveTo>
                        <a:pt x="55" y="36"/>
                      </a:moveTo>
                      <a:cubicBezTo>
                        <a:pt x="50" y="29"/>
                        <a:pt x="47" y="21"/>
                        <a:pt x="47" y="12"/>
                      </a:cubicBezTo>
                      <a:cubicBezTo>
                        <a:pt x="47" y="10"/>
                        <a:pt x="48" y="8"/>
                        <a:pt x="48" y="6"/>
                      </a:cubicBezTo>
                      <a:cubicBezTo>
                        <a:pt x="44" y="8"/>
                        <a:pt x="40" y="8"/>
                        <a:pt x="36" y="8"/>
                      </a:cubicBezTo>
                      <a:cubicBezTo>
                        <a:pt x="32" y="8"/>
                        <a:pt x="28" y="8"/>
                        <a:pt x="25" y="6"/>
                      </a:cubicBezTo>
                      <a:cubicBezTo>
                        <a:pt x="21" y="5"/>
                        <a:pt x="18" y="4"/>
                        <a:pt x="16" y="2"/>
                      </a:cubicBezTo>
                      <a:cubicBezTo>
                        <a:pt x="13" y="1"/>
                        <a:pt x="12" y="0"/>
                        <a:pt x="12" y="0"/>
                      </a:cubicBezTo>
                      <a:cubicBezTo>
                        <a:pt x="4" y="0"/>
                        <a:pt x="0" y="11"/>
                        <a:pt x="0" y="33"/>
                      </a:cubicBezTo>
                      <a:cubicBezTo>
                        <a:pt x="0" y="38"/>
                        <a:pt x="2" y="41"/>
                        <a:pt x="6" y="44"/>
                      </a:cubicBezTo>
                      <a:cubicBezTo>
                        <a:pt x="9" y="46"/>
                        <a:pt x="13" y="47"/>
                        <a:pt x="18" y="47"/>
                      </a:cubicBezTo>
                      <a:cubicBezTo>
                        <a:pt x="30" y="47"/>
                        <a:pt x="30" y="47"/>
                        <a:pt x="30" y="47"/>
                      </a:cubicBezTo>
                      <a:cubicBezTo>
                        <a:pt x="37" y="40"/>
                        <a:pt x="45" y="36"/>
                        <a:pt x="55" y="36"/>
                      </a:cubicBezTo>
                      <a:close/>
                      <a:moveTo>
                        <a:pt x="55" y="36"/>
                      </a:moveTo>
                      <a:cubicBezTo>
                        <a:pt x="55" y="36"/>
                        <a:pt x="55" y="36"/>
                        <a:pt x="55" y="36"/>
                      </a:cubicBezTo>
                    </a:path>
                  </a:pathLst>
                </a:custGeom>
                <a:solidFill>
                  <a:schemeClr val="accent1">
                    <a:lumMod val="40000"/>
                    <a:lumOff val="60000"/>
                  </a:schemeClr>
                </a:solidFill>
                <a:ln>
                  <a:noFill/>
                </a:ln>
              </p:spPr>
              <p:txBody>
                <a:bodyPr lIns="68559" tIns="34279" rIns="68559" bIns="34279"/>
                <a:lstStyle/>
                <a:p>
                  <a:pPr>
                    <a:defRPr/>
                  </a:pPr>
                  <a:endParaRPr lang="en-US" sz="1349" dirty="0"/>
                </a:p>
              </p:txBody>
            </p:sp>
          </p:grpSp>
        </p:grpSp>
        <p:sp>
          <p:nvSpPr>
            <p:cNvPr id="54" name="TextBox 53">
              <a:extLst>
                <a:ext uri="{FF2B5EF4-FFF2-40B4-BE49-F238E27FC236}">
                  <a16:creationId xmlns:a16="http://schemas.microsoft.com/office/drawing/2014/main" id="{B8A81814-05CF-5115-83EF-87CB0E4ABE28}"/>
                </a:ext>
              </a:extLst>
            </p:cNvPr>
            <p:cNvSpPr txBox="1"/>
            <p:nvPr/>
          </p:nvSpPr>
          <p:spPr>
            <a:xfrm>
              <a:off x="747388" y="2946345"/>
              <a:ext cx="1225439" cy="582731"/>
            </a:xfrm>
            <a:prstGeom prst="rect">
              <a:avLst/>
            </a:prstGeom>
            <a:noFill/>
          </p:spPr>
          <p:txBody>
            <a:bodyPr wrap="square">
              <a:spAutoFit/>
            </a:bodyPr>
            <a:lstStyle/>
            <a:p>
              <a:pPr>
                <a:defRPr/>
              </a:pPr>
              <a:r>
                <a:rPr lang="mn-MN" sz="1400" b="1" dirty="0">
                  <a:solidFill>
                    <a:srgbClr val="002060"/>
                  </a:solidFill>
                  <a:latin typeface="Arial" panose="020B0604020202020204" pitchFamily="34" charset="0"/>
                  <a:cs typeface="Arial" panose="020B0604020202020204" pitchFamily="34" charset="0"/>
                </a:rPr>
                <a:t>1131</a:t>
              </a:r>
              <a:endParaRPr lang="en-US" sz="1400" b="1" dirty="0">
                <a:solidFill>
                  <a:srgbClr val="002060"/>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B0FD1CB4-2F0D-DA09-89F4-33051FA97FE2}"/>
                </a:ext>
              </a:extLst>
            </p:cNvPr>
            <p:cNvSpPr txBox="1"/>
            <p:nvPr/>
          </p:nvSpPr>
          <p:spPr>
            <a:xfrm>
              <a:off x="1954562" y="2256562"/>
              <a:ext cx="1190464" cy="582731"/>
            </a:xfrm>
            <a:prstGeom prst="rect">
              <a:avLst/>
            </a:prstGeom>
            <a:noFill/>
          </p:spPr>
          <p:txBody>
            <a:bodyPr>
              <a:spAutoFit/>
            </a:bodyPr>
            <a:lstStyle/>
            <a:p>
              <a:pPr algn="r">
                <a:defRPr/>
              </a:pPr>
              <a:r>
                <a:rPr lang="mn-MN" sz="1400" b="1" dirty="0">
                  <a:solidFill>
                    <a:srgbClr val="002060"/>
                  </a:solidFill>
                  <a:latin typeface="Arial" panose="020B0604020202020204" pitchFamily="34" charset="0"/>
                  <a:cs typeface="Arial" panose="020B0604020202020204" pitchFamily="34" charset="0"/>
                </a:rPr>
                <a:t>139</a:t>
              </a:r>
              <a:endParaRPr lang="en-US" sz="1400" b="1" dirty="0">
                <a:solidFill>
                  <a:srgbClr val="002060"/>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25316BE8-C977-0B12-2EEE-472BADAE2B45}"/>
                </a:ext>
              </a:extLst>
            </p:cNvPr>
            <p:cNvSpPr txBox="1"/>
            <p:nvPr/>
          </p:nvSpPr>
          <p:spPr>
            <a:xfrm>
              <a:off x="460362" y="4724314"/>
              <a:ext cx="1206432" cy="699277"/>
            </a:xfrm>
            <a:prstGeom prst="rect">
              <a:avLst/>
            </a:prstGeom>
            <a:noFill/>
          </p:spPr>
          <p:txBody>
            <a:bodyPr wrap="square">
              <a:spAutoFit/>
            </a:bodyPr>
            <a:lstStyle/>
            <a:p>
              <a:pPr algn="r">
                <a:defRPr/>
              </a:pPr>
              <a:r>
                <a:rPr lang="mn-MN" sz="1400" b="1" kern="0" dirty="0">
                  <a:solidFill>
                    <a:srgbClr val="002060"/>
                  </a:solidFill>
                  <a:effectLst/>
                  <a:latin typeface="Arial" panose="020B0604020202020204" pitchFamily="34" charset="0"/>
                  <a:ea typeface="Calibri" panose="020F0502020204030204" pitchFamily="34" charset="0"/>
                </a:rPr>
                <a:t>1313</a:t>
              </a:r>
              <a:r>
                <a:rPr lang="mn-MN" sz="1800" kern="0" dirty="0">
                  <a:effectLst/>
                  <a:latin typeface="Arial" panose="020B0604020202020204" pitchFamily="34" charset="0"/>
                  <a:ea typeface="Calibri" panose="020F0502020204030204" pitchFamily="34" charset="0"/>
                </a:rPr>
                <a:t> </a:t>
              </a:r>
              <a:endParaRPr lang="en-US" sz="1350" b="1" dirty="0">
                <a:solidFill>
                  <a:schemeClr val="tx1">
                    <a:lumMod val="85000"/>
                    <a:lumOff val="15000"/>
                  </a:schemeClr>
                </a:solidFill>
              </a:endParaRPr>
            </a:p>
          </p:txBody>
        </p:sp>
        <p:sp>
          <p:nvSpPr>
            <p:cNvPr id="57" name="TextBox 56">
              <a:extLst>
                <a:ext uri="{FF2B5EF4-FFF2-40B4-BE49-F238E27FC236}">
                  <a16:creationId xmlns:a16="http://schemas.microsoft.com/office/drawing/2014/main" id="{6E4C40BF-E6B8-768D-057D-6BA2E14D24C4}"/>
                </a:ext>
              </a:extLst>
            </p:cNvPr>
            <p:cNvSpPr txBox="1"/>
            <p:nvPr/>
          </p:nvSpPr>
          <p:spPr>
            <a:xfrm>
              <a:off x="4402538" y="4905466"/>
              <a:ext cx="1306335" cy="582731"/>
            </a:xfrm>
            <a:prstGeom prst="rect">
              <a:avLst/>
            </a:prstGeom>
            <a:noFill/>
          </p:spPr>
          <p:txBody>
            <a:bodyPr>
              <a:spAutoFit/>
            </a:bodyPr>
            <a:lstStyle/>
            <a:p>
              <a:pPr algn="r">
                <a:defRPr/>
              </a:pPr>
              <a:r>
                <a:rPr lang="mn-MN" sz="1400" b="1" dirty="0">
                  <a:solidFill>
                    <a:srgbClr val="002060"/>
                  </a:solidFill>
                  <a:latin typeface="Arial" panose="020B0604020202020204" pitchFamily="34" charset="0"/>
                  <a:cs typeface="Arial" panose="020B0604020202020204" pitchFamily="34" charset="0"/>
                </a:rPr>
                <a:t>7410</a:t>
              </a:r>
              <a:endParaRPr lang="en-US" sz="1400" b="1" dirty="0">
                <a:solidFill>
                  <a:srgbClr val="002060"/>
                </a:solidFill>
                <a:latin typeface="Arial" panose="020B0604020202020204" pitchFamily="34" charset="0"/>
                <a:cs typeface="Arial" panose="020B0604020202020204" pitchFamily="34" charset="0"/>
              </a:endParaRPr>
            </a:p>
          </p:txBody>
        </p:sp>
      </p:grpSp>
      <p:sp>
        <p:nvSpPr>
          <p:cNvPr id="59" name="TextBox 58">
            <a:extLst>
              <a:ext uri="{FF2B5EF4-FFF2-40B4-BE49-F238E27FC236}">
                <a16:creationId xmlns:a16="http://schemas.microsoft.com/office/drawing/2014/main" id="{B159C567-E2CD-099C-9BAC-85B2C754FC3F}"/>
              </a:ext>
            </a:extLst>
          </p:cNvPr>
          <p:cNvSpPr txBox="1"/>
          <p:nvPr/>
        </p:nvSpPr>
        <p:spPr>
          <a:xfrm>
            <a:off x="1672076" y="2173409"/>
            <a:ext cx="4385569" cy="338554"/>
          </a:xfrm>
          <a:prstGeom prst="rect">
            <a:avLst/>
          </a:prstGeom>
          <a:noFill/>
        </p:spPr>
        <p:txBody>
          <a:bodyPr wrap="square">
            <a:spAutoFit/>
          </a:bodyPr>
          <a:lstStyle/>
          <a:p>
            <a:pPr>
              <a:defRPr/>
            </a:pPr>
            <a:r>
              <a:rPr lang="mn-MN" sz="1600" dirty="0">
                <a:solidFill>
                  <a:srgbClr val="002060"/>
                </a:solidFill>
                <a:latin typeface="Arial" panose="020B0604020202020204" pitchFamily="34" charset="0"/>
                <a:cs typeface="Arial" panose="020B0604020202020204" pitchFamily="34" charset="0"/>
              </a:rPr>
              <a:t>2019 оны чанарын болон тоон үзүүлэлт</a:t>
            </a:r>
            <a:endParaRPr lang="en-US" sz="1600" dirty="0">
              <a:solidFill>
                <a:srgbClr val="002060"/>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674D6608-3BC5-548C-D402-3C05DB216AD4}"/>
              </a:ext>
            </a:extLst>
          </p:cNvPr>
          <p:cNvCxnSpPr>
            <a:cxnSpLocks/>
          </p:cNvCxnSpPr>
          <p:nvPr/>
        </p:nvCxnSpPr>
        <p:spPr>
          <a:xfrm flipV="1">
            <a:off x="664342" y="622300"/>
            <a:ext cx="5856902" cy="2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C08E062-476E-C59E-DDBE-8F1893FD12A5}"/>
              </a:ext>
            </a:extLst>
          </p:cNvPr>
          <p:cNvCxnSpPr>
            <a:cxnSpLocks/>
          </p:cNvCxnSpPr>
          <p:nvPr/>
        </p:nvCxnSpPr>
        <p:spPr>
          <a:xfrm flipH="1">
            <a:off x="664342" y="787553"/>
            <a:ext cx="5856902" cy="9805"/>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6" name="Straight Connector 5">
            <a:extLst>
              <a:ext uri="{FF2B5EF4-FFF2-40B4-BE49-F238E27FC236}">
                <a16:creationId xmlns:a16="http://schemas.microsoft.com/office/drawing/2014/main" id="{BF245E1D-0471-D3D6-5367-FDC1B77A24EE}"/>
              </a:ext>
            </a:extLst>
          </p:cNvPr>
          <p:cNvCxnSpPr>
            <a:cxnSpLocks/>
          </p:cNvCxnSpPr>
          <p:nvPr/>
        </p:nvCxnSpPr>
        <p:spPr>
          <a:xfrm flipH="1">
            <a:off x="681741" y="1668621"/>
            <a:ext cx="5832371" cy="43253"/>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7873C00E-E4CC-5589-35C3-C2D089260F8A}"/>
              </a:ext>
            </a:extLst>
          </p:cNvPr>
          <p:cNvSpPr txBox="1"/>
          <p:nvPr/>
        </p:nvSpPr>
        <p:spPr>
          <a:xfrm>
            <a:off x="616551" y="852387"/>
            <a:ext cx="6108365" cy="800219"/>
          </a:xfrm>
          <a:prstGeom prst="rect">
            <a:avLst/>
          </a:prstGeom>
          <a:noFill/>
        </p:spPr>
        <p:txBody>
          <a:bodyPr wrap="square">
            <a:spAutoFit/>
          </a:bodyPr>
          <a:lstStyle/>
          <a:p>
            <a:pPr algn="ctr"/>
            <a:r>
              <a:rPr lang="en-US" sz="1600" kern="0" dirty="0">
                <a:solidFill>
                  <a:srgbClr val="002060"/>
                </a:solidFill>
                <a:effectLst/>
                <a:latin typeface="Arial" panose="020B0604020202020204" pitchFamily="34" charset="0"/>
                <a:ea typeface="Calibri" panose="020F0502020204030204" pitchFamily="34" charset="0"/>
              </a:rPr>
              <a:t>2019-2024 </a:t>
            </a:r>
            <a:r>
              <a:rPr lang="en-US" sz="1600" kern="0" dirty="0" err="1">
                <a:solidFill>
                  <a:srgbClr val="002060"/>
                </a:solidFill>
                <a:effectLst/>
                <a:latin typeface="Arial" panose="020B0604020202020204" pitchFamily="34" charset="0"/>
                <a:ea typeface="Calibri" panose="020F0502020204030204" pitchFamily="34" charset="0"/>
              </a:rPr>
              <a:t>онд</a:t>
            </a:r>
            <a:r>
              <a:rPr lang="en-US" sz="1600" kern="0" dirty="0">
                <a:solidFill>
                  <a:srgbClr val="002060"/>
                </a:solidFill>
                <a:effectLst/>
                <a:latin typeface="Arial" panose="020B0604020202020204" pitchFamily="34" charset="0"/>
                <a:ea typeface="Calibri" panose="020F0502020204030204" pitchFamily="34" charset="0"/>
              </a:rPr>
              <a:t> </a:t>
            </a:r>
            <a:r>
              <a:rPr lang="en-US" sz="1600" kern="0" dirty="0" err="1">
                <a:solidFill>
                  <a:srgbClr val="002060"/>
                </a:solidFill>
                <a:effectLst/>
                <a:latin typeface="Arial" panose="020B0604020202020204" pitchFamily="34" charset="0"/>
                <a:ea typeface="Calibri" panose="020F0502020204030204" pitchFamily="34" charset="0"/>
              </a:rPr>
              <a:t>хэрэгжүүлсэн</a:t>
            </a:r>
            <a:r>
              <a:rPr lang="en-US" sz="1600" kern="0" dirty="0">
                <a:solidFill>
                  <a:srgbClr val="002060"/>
                </a:solidFill>
                <a:effectLst/>
                <a:latin typeface="Arial" panose="020B0604020202020204" pitchFamily="34" charset="0"/>
                <a:ea typeface="Calibri" panose="020F0502020204030204" pitchFamily="34" charset="0"/>
              </a:rPr>
              <a:t> </a:t>
            </a:r>
            <a:r>
              <a:rPr lang="en-US" sz="1600" kern="0" dirty="0" err="1">
                <a:solidFill>
                  <a:srgbClr val="002060"/>
                </a:solidFill>
                <a:effectLst/>
                <a:latin typeface="Arial" panose="020B0604020202020204" pitchFamily="34" charset="0"/>
                <a:ea typeface="Calibri" panose="020F0502020204030204" pitchFamily="34" charset="0"/>
              </a:rPr>
              <a:t>хөтөлбөр</a:t>
            </a:r>
            <a:r>
              <a:rPr lang="en-US" sz="1600" kern="0" dirty="0">
                <a:solidFill>
                  <a:srgbClr val="002060"/>
                </a:solidFill>
                <a:effectLst/>
                <a:latin typeface="Arial" panose="020B0604020202020204" pitchFamily="34" charset="0"/>
                <a:ea typeface="Calibri" panose="020F0502020204030204" pitchFamily="34" charset="0"/>
              </a:rPr>
              <a:t>, </a:t>
            </a:r>
            <a:r>
              <a:rPr lang="en-US" sz="1600" kern="0" dirty="0" err="1">
                <a:solidFill>
                  <a:srgbClr val="002060"/>
                </a:solidFill>
                <a:effectLst/>
                <a:latin typeface="Arial" panose="020B0604020202020204" pitchFamily="34" charset="0"/>
                <a:ea typeface="Calibri" panose="020F0502020204030204" pitchFamily="34" charset="0"/>
              </a:rPr>
              <a:t>хөтөлбөрийн</a:t>
            </a:r>
            <a:r>
              <a:rPr lang="en-US" sz="1600" kern="0" dirty="0">
                <a:solidFill>
                  <a:srgbClr val="002060"/>
                </a:solidFill>
                <a:effectLst/>
                <a:latin typeface="Arial" panose="020B0604020202020204" pitchFamily="34" charset="0"/>
                <a:ea typeface="Calibri" panose="020F0502020204030204" pitchFamily="34" charset="0"/>
              </a:rPr>
              <a:t> </a:t>
            </a:r>
            <a:endParaRPr lang="mn-MN" sz="1600" kern="0" dirty="0">
              <a:solidFill>
                <a:srgbClr val="002060"/>
              </a:solidFill>
              <a:effectLst/>
              <a:latin typeface="Arial" panose="020B0604020202020204" pitchFamily="34" charset="0"/>
              <a:ea typeface="Calibri" panose="020F0502020204030204" pitchFamily="34" charset="0"/>
            </a:endParaRPr>
          </a:p>
          <a:p>
            <a:pPr algn="ctr"/>
            <a:r>
              <a:rPr lang="en-US" sz="1600" kern="0" dirty="0" err="1">
                <a:solidFill>
                  <a:srgbClr val="002060"/>
                </a:solidFill>
                <a:effectLst/>
                <a:latin typeface="Arial" panose="020B0604020202020204" pitchFamily="34" charset="0"/>
                <a:ea typeface="Calibri" panose="020F0502020204030204" pitchFamily="34" charset="0"/>
              </a:rPr>
              <a:t>хүрсэн</a:t>
            </a:r>
            <a:r>
              <a:rPr lang="en-US" sz="1600" kern="0" dirty="0">
                <a:solidFill>
                  <a:srgbClr val="002060"/>
                </a:solidFill>
                <a:effectLst/>
                <a:latin typeface="Arial" panose="020B0604020202020204" pitchFamily="34" charset="0"/>
                <a:ea typeface="Calibri" panose="020F0502020204030204" pitchFamily="34" charset="0"/>
              </a:rPr>
              <a:t> </a:t>
            </a:r>
            <a:r>
              <a:rPr lang="en-US" sz="1600" kern="0" dirty="0" err="1">
                <a:solidFill>
                  <a:srgbClr val="002060"/>
                </a:solidFill>
                <a:effectLst/>
                <a:latin typeface="Arial" panose="020B0604020202020204" pitchFamily="34" charset="0"/>
                <a:ea typeface="Calibri" panose="020F0502020204030204" pitchFamily="34" charset="0"/>
              </a:rPr>
              <a:t>үр</a:t>
            </a:r>
            <a:r>
              <a:rPr lang="en-US" sz="1600" kern="0" dirty="0">
                <a:solidFill>
                  <a:srgbClr val="002060"/>
                </a:solidFill>
                <a:effectLst/>
                <a:latin typeface="Arial" panose="020B0604020202020204" pitchFamily="34" charset="0"/>
                <a:ea typeface="Calibri" panose="020F0502020204030204" pitchFamily="34" charset="0"/>
              </a:rPr>
              <a:t> </a:t>
            </a:r>
            <a:r>
              <a:rPr lang="en-US" sz="1600" kern="0" dirty="0" err="1">
                <a:solidFill>
                  <a:srgbClr val="002060"/>
                </a:solidFill>
                <a:effectLst/>
                <a:latin typeface="Arial" panose="020B0604020202020204" pitchFamily="34" charset="0"/>
                <a:ea typeface="Calibri" panose="020F0502020204030204" pitchFamily="34" charset="0"/>
              </a:rPr>
              <a:t>дүн</a:t>
            </a:r>
            <a:endParaRPr lang="mn-MN" sz="1600" kern="0" dirty="0">
              <a:solidFill>
                <a:srgbClr val="002060"/>
              </a:solidFill>
              <a:effectLst/>
              <a:latin typeface="Arial" panose="020B0604020202020204" pitchFamily="34" charset="0"/>
              <a:ea typeface="Calibri" panose="020F0502020204030204" pitchFamily="34" charset="0"/>
            </a:endParaRPr>
          </a:p>
          <a:p>
            <a:pPr algn="ctr"/>
            <a:r>
              <a:rPr lang="en-US" sz="1400" kern="0" dirty="0">
                <a:solidFill>
                  <a:srgbClr val="002060"/>
                </a:solidFill>
                <a:latin typeface="Arial" panose="020B0604020202020204" pitchFamily="34" charset="0"/>
                <a:ea typeface="Calibri" panose="020F0502020204030204" pitchFamily="34" charset="0"/>
              </a:rPr>
              <a:t>(</a:t>
            </a:r>
            <a:r>
              <a:rPr lang="en-US" sz="1400" kern="0" dirty="0">
                <a:solidFill>
                  <a:srgbClr val="002060"/>
                </a:solidFill>
                <a:effectLst/>
                <a:latin typeface="Arial" panose="020B0604020202020204" pitchFamily="34" charset="0"/>
                <a:ea typeface="Calibri" panose="020F0502020204030204" pitchFamily="34" charset="0"/>
              </a:rPr>
              <a:t> </a:t>
            </a:r>
            <a:r>
              <a:rPr lang="en-US" sz="1200" kern="0" dirty="0" err="1">
                <a:solidFill>
                  <a:srgbClr val="002060"/>
                </a:solidFill>
                <a:effectLst/>
                <a:latin typeface="Arial" panose="020B0604020202020204" pitchFamily="34" charset="0"/>
                <a:ea typeface="Calibri" panose="020F0502020204030204" pitchFamily="34" charset="0"/>
              </a:rPr>
              <a:t>чанарын</a:t>
            </a:r>
            <a:r>
              <a:rPr lang="en-US" sz="1200" kern="0" dirty="0">
                <a:solidFill>
                  <a:srgbClr val="002060"/>
                </a:solidFill>
                <a:effectLst/>
                <a:latin typeface="Arial" panose="020B0604020202020204" pitchFamily="34" charset="0"/>
                <a:ea typeface="Calibri" panose="020F0502020204030204" pitchFamily="34" charset="0"/>
              </a:rPr>
              <a:t> </a:t>
            </a:r>
            <a:r>
              <a:rPr lang="en-US" sz="1200" kern="0" dirty="0" err="1">
                <a:solidFill>
                  <a:srgbClr val="002060"/>
                </a:solidFill>
                <a:effectLst/>
                <a:latin typeface="Arial" panose="020B0604020202020204" pitchFamily="34" charset="0"/>
                <a:ea typeface="Calibri" panose="020F0502020204030204" pitchFamily="34" charset="0"/>
              </a:rPr>
              <a:t>болон</a:t>
            </a:r>
            <a:r>
              <a:rPr lang="en-US" sz="1200" kern="0" dirty="0">
                <a:solidFill>
                  <a:srgbClr val="002060"/>
                </a:solidFill>
                <a:effectLst/>
                <a:latin typeface="Arial" panose="020B0604020202020204" pitchFamily="34" charset="0"/>
                <a:ea typeface="Calibri" panose="020F0502020204030204" pitchFamily="34" charset="0"/>
              </a:rPr>
              <a:t> </a:t>
            </a:r>
            <a:r>
              <a:rPr lang="en-US" sz="1200" kern="0" dirty="0" err="1">
                <a:solidFill>
                  <a:srgbClr val="002060"/>
                </a:solidFill>
                <a:effectLst/>
                <a:latin typeface="Arial" panose="020B0604020202020204" pitchFamily="34" charset="0"/>
                <a:ea typeface="Calibri" panose="020F0502020204030204" pitchFamily="34" charset="0"/>
              </a:rPr>
              <a:t>тоон</a:t>
            </a:r>
            <a:r>
              <a:rPr lang="en-US" sz="1200" kern="0" dirty="0">
                <a:solidFill>
                  <a:srgbClr val="002060"/>
                </a:solidFill>
                <a:effectLst/>
                <a:latin typeface="Arial" panose="020B0604020202020204" pitchFamily="34" charset="0"/>
                <a:ea typeface="Calibri" panose="020F0502020204030204" pitchFamily="34" charset="0"/>
              </a:rPr>
              <a:t> </a:t>
            </a:r>
            <a:r>
              <a:rPr lang="en-US" sz="1200" kern="0" dirty="0" err="1">
                <a:solidFill>
                  <a:srgbClr val="002060"/>
                </a:solidFill>
                <a:effectLst/>
                <a:latin typeface="Arial" panose="020B0604020202020204" pitchFamily="34" charset="0"/>
                <a:ea typeface="Calibri" panose="020F0502020204030204" pitchFamily="34" charset="0"/>
              </a:rPr>
              <a:t>үзүүлэлт</a:t>
            </a:r>
            <a:r>
              <a:rPr lang="en-US" sz="1400" kern="0" dirty="0">
                <a:solidFill>
                  <a:srgbClr val="002060"/>
                </a:solidFill>
                <a:effectLst/>
                <a:latin typeface="Arial" panose="020B0604020202020204" pitchFamily="34" charset="0"/>
                <a:ea typeface="Calibri" panose="020F0502020204030204" pitchFamily="34" charset="0"/>
              </a:rPr>
              <a:t>)</a:t>
            </a:r>
            <a:endParaRPr lang="en-US" sz="1400" dirty="0">
              <a:solidFill>
                <a:srgbClr val="002060"/>
              </a:solidFill>
            </a:endParaRPr>
          </a:p>
        </p:txBody>
      </p:sp>
      <p:cxnSp>
        <p:nvCxnSpPr>
          <p:cNvPr id="11" name="Straight Connector 10">
            <a:extLst>
              <a:ext uri="{FF2B5EF4-FFF2-40B4-BE49-F238E27FC236}">
                <a16:creationId xmlns:a16="http://schemas.microsoft.com/office/drawing/2014/main" id="{545FB088-101D-56C6-686C-ED8DFE277897}"/>
              </a:ext>
            </a:extLst>
          </p:cNvPr>
          <p:cNvCxnSpPr>
            <a:cxnSpLocks/>
          </p:cNvCxnSpPr>
          <p:nvPr/>
        </p:nvCxnSpPr>
        <p:spPr>
          <a:xfrm flipH="1" flipV="1">
            <a:off x="712590" y="2108584"/>
            <a:ext cx="1335621" cy="846"/>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9C030054-CFF4-0ADD-5977-D8A11F81C70B}"/>
              </a:ext>
            </a:extLst>
          </p:cNvPr>
          <p:cNvSpPr txBox="1"/>
          <p:nvPr/>
        </p:nvSpPr>
        <p:spPr>
          <a:xfrm>
            <a:off x="3268368" y="2719386"/>
            <a:ext cx="3252876" cy="523220"/>
          </a:xfrm>
          <a:prstGeom prst="rect">
            <a:avLst/>
          </a:prstGeom>
          <a:noFill/>
        </p:spPr>
        <p:txBody>
          <a:bodyPr wrap="square">
            <a:spAutoFit/>
          </a:bodyPr>
          <a:lstStyle/>
          <a:p>
            <a:pPr algn="just"/>
            <a:r>
              <a:rPr lang="mn-MN" sz="1400" kern="0" dirty="0">
                <a:solidFill>
                  <a:srgbClr val="002060"/>
                </a:solidFill>
                <a:effectLst/>
                <a:latin typeface="Arial" panose="020B0604020202020204" pitchFamily="34" charset="0"/>
                <a:ea typeface="Calibri" panose="020F0502020204030204" pitchFamily="34" charset="0"/>
              </a:rPr>
              <a:t>Эрүүл мэндийн сэргээн засах тусламж үйлчилгээ</a:t>
            </a:r>
            <a:endParaRPr lang="en-US" sz="1400" dirty="0">
              <a:solidFill>
                <a:srgbClr val="002060"/>
              </a:solidFill>
            </a:endParaRPr>
          </a:p>
        </p:txBody>
      </p:sp>
      <p:sp>
        <p:nvSpPr>
          <p:cNvPr id="14" name="Oval 13">
            <a:extLst>
              <a:ext uri="{FF2B5EF4-FFF2-40B4-BE49-F238E27FC236}">
                <a16:creationId xmlns:a16="http://schemas.microsoft.com/office/drawing/2014/main" id="{6E5B9048-4A29-14E7-FE13-A6258FBD7621}"/>
              </a:ext>
            </a:extLst>
          </p:cNvPr>
          <p:cNvSpPr/>
          <p:nvPr/>
        </p:nvSpPr>
        <p:spPr>
          <a:xfrm>
            <a:off x="2948625" y="4532811"/>
            <a:ext cx="282575" cy="2635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DCDC4D59-D512-6C1C-9E08-93100A26FAA3}"/>
              </a:ext>
            </a:extLst>
          </p:cNvPr>
          <p:cNvSpPr/>
          <p:nvPr/>
        </p:nvSpPr>
        <p:spPr>
          <a:xfrm>
            <a:off x="2950312" y="2879188"/>
            <a:ext cx="282575" cy="2825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09E940A1-A470-6E65-BB48-D3A526F4233E}"/>
              </a:ext>
            </a:extLst>
          </p:cNvPr>
          <p:cNvSpPr/>
          <p:nvPr/>
        </p:nvSpPr>
        <p:spPr>
          <a:xfrm>
            <a:off x="2950312" y="3968026"/>
            <a:ext cx="282575" cy="2841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Oval 16">
            <a:extLst>
              <a:ext uri="{FF2B5EF4-FFF2-40B4-BE49-F238E27FC236}">
                <a16:creationId xmlns:a16="http://schemas.microsoft.com/office/drawing/2014/main" id="{A9EC2D7D-FC79-0469-611A-3241EF0D4035}"/>
              </a:ext>
            </a:extLst>
          </p:cNvPr>
          <p:cNvSpPr/>
          <p:nvPr/>
        </p:nvSpPr>
        <p:spPr>
          <a:xfrm>
            <a:off x="2950314" y="3410411"/>
            <a:ext cx="282575" cy="2841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TextBox 18">
            <a:extLst>
              <a:ext uri="{FF2B5EF4-FFF2-40B4-BE49-F238E27FC236}">
                <a16:creationId xmlns:a16="http://schemas.microsoft.com/office/drawing/2014/main" id="{3857D869-CEB5-06D6-435C-8EDDE55E0D37}"/>
              </a:ext>
            </a:extLst>
          </p:cNvPr>
          <p:cNvSpPr txBox="1"/>
          <p:nvPr/>
        </p:nvSpPr>
        <p:spPr>
          <a:xfrm>
            <a:off x="3280784" y="3274708"/>
            <a:ext cx="3252876" cy="523220"/>
          </a:xfrm>
          <a:prstGeom prst="rect">
            <a:avLst/>
          </a:prstGeom>
          <a:noFill/>
        </p:spPr>
        <p:txBody>
          <a:bodyPr wrap="square">
            <a:spAutoFit/>
          </a:bodyPr>
          <a:lstStyle/>
          <a:p>
            <a:pPr algn="just"/>
            <a:r>
              <a:rPr lang="mn-MN" sz="1400" kern="0" dirty="0">
                <a:solidFill>
                  <a:srgbClr val="002060"/>
                </a:solidFill>
                <a:effectLst/>
                <a:latin typeface="Arial" panose="020B0604020202020204" pitchFamily="34" charset="0"/>
                <a:ea typeface="Calibri" panose="020F0502020204030204" pitchFamily="34" charset="0"/>
              </a:rPr>
              <a:t>Боловсролын сэргээн засах тусламж үйлчилгээ</a:t>
            </a:r>
            <a:endParaRPr lang="en-US" sz="1400" dirty="0">
              <a:solidFill>
                <a:srgbClr val="002060"/>
              </a:solidFill>
            </a:endParaRPr>
          </a:p>
        </p:txBody>
      </p:sp>
      <p:sp>
        <p:nvSpPr>
          <p:cNvPr id="21" name="TextBox 20">
            <a:extLst>
              <a:ext uri="{FF2B5EF4-FFF2-40B4-BE49-F238E27FC236}">
                <a16:creationId xmlns:a16="http://schemas.microsoft.com/office/drawing/2014/main" id="{AC743502-3418-45F2-9644-22332EF848F3}"/>
              </a:ext>
            </a:extLst>
          </p:cNvPr>
          <p:cNvSpPr txBox="1"/>
          <p:nvPr/>
        </p:nvSpPr>
        <p:spPr>
          <a:xfrm>
            <a:off x="3256728" y="3944411"/>
            <a:ext cx="3468188" cy="307777"/>
          </a:xfrm>
          <a:prstGeom prst="rect">
            <a:avLst/>
          </a:prstGeom>
          <a:noFill/>
        </p:spPr>
        <p:txBody>
          <a:bodyPr wrap="square">
            <a:spAutoFit/>
          </a:bodyPr>
          <a:lstStyle/>
          <a:p>
            <a:pPr algn="just"/>
            <a:r>
              <a:rPr lang="mn-MN" sz="1400" kern="0" dirty="0">
                <a:solidFill>
                  <a:srgbClr val="002060"/>
                </a:solidFill>
                <a:effectLst/>
                <a:latin typeface="Arial" panose="020B0604020202020204" pitchFamily="34" charset="0"/>
                <a:ea typeface="Calibri" panose="020F0502020204030204" pitchFamily="34" charset="0"/>
              </a:rPr>
              <a:t>Протез, ортопедийн үйлчилгээ</a:t>
            </a:r>
            <a:endParaRPr lang="en-US" sz="1400" dirty="0">
              <a:solidFill>
                <a:srgbClr val="002060"/>
              </a:solidFill>
            </a:endParaRPr>
          </a:p>
        </p:txBody>
      </p:sp>
      <p:sp>
        <p:nvSpPr>
          <p:cNvPr id="23" name="TextBox 22">
            <a:extLst>
              <a:ext uri="{FF2B5EF4-FFF2-40B4-BE49-F238E27FC236}">
                <a16:creationId xmlns:a16="http://schemas.microsoft.com/office/drawing/2014/main" id="{DDF62C2C-2380-15EA-E4C7-8DB0C20DD4A1}"/>
              </a:ext>
            </a:extLst>
          </p:cNvPr>
          <p:cNvSpPr txBox="1"/>
          <p:nvPr/>
        </p:nvSpPr>
        <p:spPr>
          <a:xfrm>
            <a:off x="3232888" y="4327288"/>
            <a:ext cx="3288356" cy="738664"/>
          </a:xfrm>
          <a:prstGeom prst="rect">
            <a:avLst/>
          </a:prstGeom>
          <a:noFill/>
        </p:spPr>
        <p:txBody>
          <a:bodyPr wrap="square">
            <a:spAutoFit/>
          </a:bodyPr>
          <a:lstStyle/>
          <a:p>
            <a:pPr algn="just"/>
            <a:r>
              <a:rPr lang="mn-MN" sz="1400" kern="0" dirty="0">
                <a:solidFill>
                  <a:srgbClr val="002060"/>
                </a:solidFill>
                <a:effectLst/>
                <a:latin typeface="Arial" panose="020B0604020202020204" pitchFamily="34" charset="0"/>
                <a:ea typeface="Calibri" panose="020F0502020204030204" pitchFamily="34" charset="0"/>
              </a:rPr>
              <a:t>Нийгмийн сэргээн засалт (сургалт, нөлөөллийн ажил, зөвлөгөө мэдээлэл)-ийн үйлчилгээ</a:t>
            </a:r>
            <a:endParaRPr lang="en-US" sz="1400" dirty="0">
              <a:solidFill>
                <a:srgbClr val="002060"/>
              </a:solidFill>
            </a:endParaRPr>
          </a:p>
        </p:txBody>
      </p:sp>
      <p:sp>
        <p:nvSpPr>
          <p:cNvPr id="25" name="TextBox 24">
            <a:extLst>
              <a:ext uri="{FF2B5EF4-FFF2-40B4-BE49-F238E27FC236}">
                <a16:creationId xmlns:a16="http://schemas.microsoft.com/office/drawing/2014/main" id="{E5309F56-B72B-21A0-DC6D-CEFECF4F49EC}"/>
              </a:ext>
            </a:extLst>
          </p:cNvPr>
          <p:cNvSpPr txBox="1"/>
          <p:nvPr/>
        </p:nvSpPr>
        <p:spPr>
          <a:xfrm>
            <a:off x="402968" y="5203492"/>
            <a:ext cx="6118276" cy="830997"/>
          </a:xfrm>
          <a:prstGeom prst="rect">
            <a:avLst/>
          </a:prstGeom>
          <a:noFill/>
        </p:spPr>
        <p:txBody>
          <a:bodyPr wrap="square">
            <a:spAutoFit/>
          </a:bodyPr>
          <a:lstStyle/>
          <a:p>
            <a:pPr algn="just"/>
            <a:r>
              <a:rPr lang="mn-MN" sz="1600" kern="0" dirty="0">
                <a:solidFill>
                  <a:srgbClr val="002060"/>
                </a:solidFill>
                <a:effectLst/>
                <a:latin typeface="Arial" panose="020B0604020202020204" pitchFamily="34" charset="0"/>
                <a:ea typeface="Calibri" panose="020F0502020204030204" pitchFamily="34" charset="0"/>
              </a:rPr>
              <a:t>      </a:t>
            </a:r>
            <a:r>
              <a:rPr lang="mn-MN" sz="1400" kern="0" dirty="0">
                <a:solidFill>
                  <a:srgbClr val="002060"/>
                </a:solidFill>
                <a:effectLst/>
                <a:latin typeface="Arial" panose="020B0604020202020204" pitchFamily="34" charset="0"/>
                <a:ea typeface="Calibri" panose="020F0502020204030204" pitchFamily="34" charset="0"/>
              </a:rPr>
              <a:t>2019 оны жилийн эцсийн  байдлаар сэргээн засах тусламж үйлчилгээг нийт 19562 хүнд хүргэж ажилласнаас </a:t>
            </a:r>
            <a:r>
              <a:rPr lang="mn-MN" sz="1400" b="1" kern="0" dirty="0">
                <a:solidFill>
                  <a:srgbClr val="002060"/>
                </a:solidFill>
                <a:effectLst/>
                <a:latin typeface="Arial" panose="020B0604020202020204" pitchFamily="34" charset="0"/>
                <a:ea typeface="Calibri" panose="020F0502020204030204" pitchFamily="34" charset="0"/>
              </a:rPr>
              <a:t>10943</a:t>
            </a:r>
            <a:r>
              <a:rPr lang="mn-MN" sz="1400" kern="0" dirty="0">
                <a:solidFill>
                  <a:srgbClr val="002060"/>
                </a:solidFill>
                <a:effectLst/>
                <a:latin typeface="Arial" panose="020B0604020202020204" pitchFamily="34" charset="0"/>
                <a:ea typeface="Calibri" panose="020F0502020204030204" pitchFamily="34" charset="0"/>
              </a:rPr>
              <a:t> хүн буюу </a:t>
            </a:r>
            <a:r>
              <a:rPr lang="mn-MN" sz="1400" b="1" kern="0" dirty="0">
                <a:solidFill>
                  <a:srgbClr val="002060"/>
                </a:solidFill>
                <a:effectLst/>
                <a:latin typeface="Arial" panose="020B0604020202020204" pitchFamily="34" charset="0"/>
                <a:ea typeface="Calibri" panose="020F0502020204030204" pitchFamily="34" charset="0"/>
              </a:rPr>
              <a:t>55.9%</a:t>
            </a:r>
            <a:r>
              <a:rPr lang="mn-MN" sz="1400" kern="0" dirty="0">
                <a:solidFill>
                  <a:srgbClr val="002060"/>
                </a:solidFill>
                <a:effectLst/>
                <a:latin typeface="Arial" panose="020B0604020202020204" pitchFamily="34" charset="0"/>
                <a:ea typeface="Calibri" panose="020F0502020204030204" pitchFamily="34" charset="0"/>
              </a:rPr>
              <a:t> нь хөгжлийн бэрхшээлтэй иргэд байна</a:t>
            </a:r>
            <a:r>
              <a:rPr lang="mn-MN" sz="1600" kern="0" dirty="0">
                <a:solidFill>
                  <a:srgbClr val="002060"/>
                </a:solidFill>
                <a:effectLst/>
                <a:latin typeface="Arial" panose="020B0604020202020204" pitchFamily="34" charset="0"/>
                <a:ea typeface="Calibri" panose="020F0502020204030204" pitchFamily="34" charset="0"/>
              </a:rPr>
              <a:t>. </a:t>
            </a:r>
            <a:endParaRPr lang="en-US" sz="1600" dirty="0">
              <a:solidFill>
                <a:srgbClr val="002060"/>
              </a:solidFill>
            </a:endParaRPr>
          </a:p>
        </p:txBody>
      </p:sp>
      <p:sp>
        <p:nvSpPr>
          <p:cNvPr id="26" name="Freeform 108">
            <a:extLst>
              <a:ext uri="{FF2B5EF4-FFF2-40B4-BE49-F238E27FC236}">
                <a16:creationId xmlns:a16="http://schemas.microsoft.com/office/drawing/2014/main" id="{880AA3F2-9840-1274-E4B0-8292A32D568A}"/>
              </a:ext>
            </a:extLst>
          </p:cNvPr>
          <p:cNvSpPr>
            <a:spLocks noEditPoints="1"/>
          </p:cNvSpPr>
          <p:nvPr/>
        </p:nvSpPr>
        <p:spPr bwMode="auto">
          <a:xfrm>
            <a:off x="1003889" y="6560425"/>
            <a:ext cx="246587" cy="354223"/>
          </a:xfrm>
          <a:custGeom>
            <a:avLst/>
            <a:gdLst>
              <a:gd name="T0" fmla="*/ 42 w 45"/>
              <a:gd name="T1" fmla="*/ 54 h 68"/>
              <a:gd name="T2" fmla="*/ 24 w 45"/>
              <a:gd name="T3" fmla="*/ 42 h 68"/>
              <a:gd name="T4" fmla="*/ 23 w 45"/>
              <a:gd name="T5" fmla="*/ 42 h 68"/>
              <a:gd name="T6" fmla="*/ 23 w 45"/>
              <a:gd name="T7" fmla="*/ 29 h 68"/>
              <a:gd name="T8" fmla="*/ 26 w 45"/>
              <a:gd name="T9" fmla="*/ 24 h 68"/>
              <a:gd name="T10" fmla="*/ 26 w 45"/>
              <a:gd name="T11" fmla="*/ 11 h 68"/>
              <a:gd name="T12" fmla="*/ 14 w 45"/>
              <a:gd name="T13" fmla="*/ 0 h 68"/>
              <a:gd name="T14" fmla="*/ 11 w 45"/>
              <a:gd name="T15" fmla="*/ 0 h 68"/>
              <a:gd name="T16" fmla="*/ 0 w 45"/>
              <a:gd name="T17" fmla="*/ 11 h 68"/>
              <a:gd name="T18" fmla="*/ 0 w 45"/>
              <a:gd name="T19" fmla="*/ 24 h 68"/>
              <a:gd name="T20" fmla="*/ 2 w 45"/>
              <a:gd name="T21" fmla="*/ 29 h 68"/>
              <a:gd name="T22" fmla="*/ 2 w 45"/>
              <a:gd name="T23" fmla="*/ 42 h 68"/>
              <a:gd name="T24" fmla="*/ 2 w 45"/>
              <a:gd name="T25" fmla="*/ 42 h 68"/>
              <a:gd name="T26" fmla="*/ 10 w 45"/>
              <a:gd name="T27" fmla="*/ 48 h 68"/>
              <a:gd name="T28" fmla="*/ 15 w 45"/>
              <a:gd name="T29" fmla="*/ 58 h 68"/>
              <a:gd name="T30" fmla="*/ 15 w 45"/>
              <a:gd name="T31" fmla="*/ 68 h 68"/>
              <a:gd name="T32" fmla="*/ 45 w 45"/>
              <a:gd name="T33" fmla="*/ 68 h 68"/>
              <a:gd name="T34" fmla="*/ 45 w 45"/>
              <a:gd name="T35" fmla="*/ 59 h 68"/>
              <a:gd name="T36" fmla="*/ 42 w 45"/>
              <a:gd name="T37" fmla="*/ 54 h 68"/>
              <a:gd name="T38" fmla="*/ 42 w 45"/>
              <a:gd name="T39" fmla="*/ 54 h 68"/>
              <a:gd name="T40" fmla="*/ 42 w 45"/>
              <a:gd name="T41" fmla="*/ 5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68">
                <a:moveTo>
                  <a:pt x="42" y="54"/>
                </a:moveTo>
                <a:cubicBezTo>
                  <a:pt x="34" y="48"/>
                  <a:pt x="26" y="43"/>
                  <a:pt x="24" y="42"/>
                </a:cubicBezTo>
                <a:cubicBezTo>
                  <a:pt x="24" y="42"/>
                  <a:pt x="23" y="42"/>
                  <a:pt x="23" y="42"/>
                </a:cubicBezTo>
                <a:cubicBezTo>
                  <a:pt x="23" y="29"/>
                  <a:pt x="23" y="29"/>
                  <a:pt x="23" y="29"/>
                </a:cubicBezTo>
                <a:cubicBezTo>
                  <a:pt x="25" y="28"/>
                  <a:pt x="26" y="26"/>
                  <a:pt x="26" y="24"/>
                </a:cubicBezTo>
                <a:cubicBezTo>
                  <a:pt x="26" y="11"/>
                  <a:pt x="26" y="11"/>
                  <a:pt x="26" y="11"/>
                </a:cubicBezTo>
                <a:cubicBezTo>
                  <a:pt x="26" y="5"/>
                  <a:pt x="21" y="0"/>
                  <a:pt x="14" y="0"/>
                </a:cubicBezTo>
                <a:cubicBezTo>
                  <a:pt x="11" y="0"/>
                  <a:pt x="11" y="0"/>
                  <a:pt x="11" y="0"/>
                </a:cubicBezTo>
                <a:cubicBezTo>
                  <a:pt x="5" y="0"/>
                  <a:pt x="0" y="5"/>
                  <a:pt x="0" y="11"/>
                </a:cubicBezTo>
                <a:cubicBezTo>
                  <a:pt x="0" y="24"/>
                  <a:pt x="0" y="24"/>
                  <a:pt x="0" y="24"/>
                </a:cubicBezTo>
                <a:cubicBezTo>
                  <a:pt x="0" y="26"/>
                  <a:pt x="1" y="28"/>
                  <a:pt x="2" y="29"/>
                </a:cubicBezTo>
                <a:cubicBezTo>
                  <a:pt x="2" y="42"/>
                  <a:pt x="2" y="42"/>
                  <a:pt x="2" y="42"/>
                </a:cubicBezTo>
                <a:cubicBezTo>
                  <a:pt x="2" y="42"/>
                  <a:pt x="2" y="42"/>
                  <a:pt x="2" y="42"/>
                </a:cubicBezTo>
                <a:cubicBezTo>
                  <a:pt x="5" y="44"/>
                  <a:pt x="7" y="46"/>
                  <a:pt x="10" y="48"/>
                </a:cubicBezTo>
                <a:cubicBezTo>
                  <a:pt x="13" y="50"/>
                  <a:pt x="15" y="54"/>
                  <a:pt x="15" y="58"/>
                </a:cubicBezTo>
                <a:cubicBezTo>
                  <a:pt x="15" y="68"/>
                  <a:pt x="15" y="68"/>
                  <a:pt x="15" y="68"/>
                </a:cubicBezTo>
                <a:cubicBezTo>
                  <a:pt x="45" y="68"/>
                  <a:pt x="45" y="68"/>
                  <a:pt x="45" y="68"/>
                </a:cubicBezTo>
                <a:cubicBezTo>
                  <a:pt x="45" y="59"/>
                  <a:pt x="45" y="59"/>
                  <a:pt x="45" y="59"/>
                </a:cubicBezTo>
                <a:cubicBezTo>
                  <a:pt x="45" y="57"/>
                  <a:pt x="44" y="56"/>
                  <a:pt x="42" y="54"/>
                </a:cubicBezTo>
                <a:close/>
                <a:moveTo>
                  <a:pt x="42" y="54"/>
                </a:moveTo>
                <a:cubicBezTo>
                  <a:pt x="42" y="54"/>
                  <a:pt x="42" y="54"/>
                  <a:pt x="42" y="54"/>
                </a:cubicBezTo>
              </a:path>
            </a:pathLst>
          </a:custGeom>
          <a:solidFill>
            <a:schemeClr val="accent2"/>
          </a:solidFill>
          <a:ln>
            <a:noFill/>
          </a:ln>
        </p:spPr>
        <p:txBody>
          <a:bodyPr/>
          <a:lstStyle/>
          <a:p>
            <a:pPr eaLnBrk="1" fontAlgn="auto" hangingPunct="1">
              <a:spcBef>
                <a:spcPts val="0"/>
              </a:spcBef>
              <a:spcAft>
                <a:spcPts val="0"/>
              </a:spcAft>
              <a:defRPr/>
            </a:pPr>
            <a:endParaRPr lang="en-US">
              <a:latin typeface="+mn-lt"/>
            </a:endParaRPr>
          </a:p>
        </p:txBody>
      </p:sp>
      <p:sp>
        <p:nvSpPr>
          <p:cNvPr id="27" name="Freeform 109">
            <a:extLst>
              <a:ext uri="{FF2B5EF4-FFF2-40B4-BE49-F238E27FC236}">
                <a16:creationId xmlns:a16="http://schemas.microsoft.com/office/drawing/2014/main" id="{05E6B80D-9207-14A9-D847-1021D78DD8AF}"/>
              </a:ext>
            </a:extLst>
          </p:cNvPr>
          <p:cNvSpPr>
            <a:spLocks noEditPoints="1"/>
          </p:cNvSpPr>
          <p:nvPr/>
        </p:nvSpPr>
        <p:spPr bwMode="auto">
          <a:xfrm>
            <a:off x="509694" y="6560425"/>
            <a:ext cx="246587" cy="354223"/>
          </a:xfrm>
          <a:custGeom>
            <a:avLst/>
            <a:gdLst>
              <a:gd name="T0" fmla="*/ 42 w 45"/>
              <a:gd name="T1" fmla="*/ 42 h 68"/>
              <a:gd name="T2" fmla="*/ 42 w 45"/>
              <a:gd name="T3" fmla="*/ 29 h 68"/>
              <a:gd name="T4" fmla="*/ 45 w 45"/>
              <a:gd name="T5" fmla="*/ 24 h 68"/>
              <a:gd name="T6" fmla="*/ 45 w 45"/>
              <a:gd name="T7" fmla="*/ 11 h 68"/>
              <a:gd name="T8" fmla="*/ 33 w 45"/>
              <a:gd name="T9" fmla="*/ 0 h 68"/>
              <a:gd name="T10" fmla="*/ 31 w 45"/>
              <a:gd name="T11" fmla="*/ 0 h 68"/>
              <a:gd name="T12" fmla="*/ 19 w 45"/>
              <a:gd name="T13" fmla="*/ 11 h 68"/>
              <a:gd name="T14" fmla="*/ 19 w 45"/>
              <a:gd name="T15" fmla="*/ 24 h 68"/>
              <a:gd name="T16" fmla="*/ 21 w 45"/>
              <a:gd name="T17" fmla="*/ 29 h 68"/>
              <a:gd name="T18" fmla="*/ 21 w 45"/>
              <a:gd name="T19" fmla="*/ 42 h 68"/>
              <a:gd name="T20" fmla="*/ 21 w 45"/>
              <a:gd name="T21" fmla="*/ 42 h 68"/>
              <a:gd name="T22" fmla="*/ 3 w 45"/>
              <a:gd name="T23" fmla="*/ 54 h 68"/>
              <a:gd name="T24" fmla="*/ 0 w 45"/>
              <a:gd name="T25" fmla="*/ 59 h 68"/>
              <a:gd name="T26" fmla="*/ 0 w 45"/>
              <a:gd name="T27" fmla="*/ 68 h 68"/>
              <a:gd name="T28" fmla="*/ 30 w 45"/>
              <a:gd name="T29" fmla="*/ 68 h 68"/>
              <a:gd name="T30" fmla="*/ 30 w 45"/>
              <a:gd name="T31" fmla="*/ 58 h 68"/>
              <a:gd name="T32" fmla="*/ 35 w 45"/>
              <a:gd name="T33" fmla="*/ 48 h 68"/>
              <a:gd name="T34" fmla="*/ 43 w 45"/>
              <a:gd name="T35" fmla="*/ 42 h 68"/>
              <a:gd name="T36" fmla="*/ 42 w 45"/>
              <a:gd name="T37" fmla="*/ 42 h 68"/>
              <a:gd name="T38" fmla="*/ 42 w 45"/>
              <a:gd name="T39" fmla="*/ 42 h 68"/>
              <a:gd name="T40" fmla="*/ 42 w 45"/>
              <a:gd name="T41"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68">
                <a:moveTo>
                  <a:pt x="42" y="42"/>
                </a:moveTo>
                <a:cubicBezTo>
                  <a:pt x="42" y="29"/>
                  <a:pt x="42" y="29"/>
                  <a:pt x="42" y="29"/>
                </a:cubicBezTo>
                <a:cubicBezTo>
                  <a:pt x="44" y="28"/>
                  <a:pt x="45" y="26"/>
                  <a:pt x="45" y="24"/>
                </a:cubicBezTo>
                <a:cubicBezTo>
                  <a:pt x="45" y="11"/>
                  <a:pt x="45" y="11"/>
                  <a:pt x="45" y="11"/>
                </a:cubicBezTo>
                <a:cubicBezTo>
                  <a:pt x="45" y="5"/>
                  <a:pt x="40" y="0"/>
                  <a:pt x="33" y="0"/>
                </a:cubicBezTo>
                <a:cubicBezTo>
                  <a:pt x="31" y="0"/>
                  <a:pt x="31" y="0"/>
                  <a:pt x="31" y="0"/>
                </a:cubicBezTo>
                <a:cubicBezTo>
                  <a:pt x="24" y="0"/>
                  <a:pt x="19" y="5"/>
                  <a:pt x="19" y="11"/>
                </a:cubicBezTo>
                <a:cubicBezTo>
                  <a:pt x="19" y="24"/>
                  <a:pt x="19" y="24"/>
                  <a:pt x="19" y="24"/>
                </a:cubicBezTo>
                <a:cubicBezTo>
                  <a:pt x="19" y="26"/>
                  <a:pt x="20" y="28"/>
                  <a:pt x="21" y="29"/>
                </a:cubicBezTo>
                <a:cubicBezTo>
                  <a:pt x="21" y="42"/>
                  <a:pt x="21" y="42"/>
                  <a:pt x="21" y="42"/>
                </a:cubicBezTo>
                <a:cubicBezTo>
                  <a:pt x="21" y="42"/>
                  <a:pt x="21" y="42"/>
                  <a:pt x="21" y="42"/>
                </a:cubicBezTo>
                <a:cubicBezTo>
                  <a:pt x="19" y="43"/>
                  <a:pt x="11" y="48"/>
                  <a:pt x="3" y="54"/>
                </a:cubicBezTo>
                <a:cubicBezTo>
                  <a:pt x="1" y="56"/>
                  <a:pt x="0" y="57"/>
                  <a:pt x="0" y="59"/>
                </a:cubicBezTo>
                <a:cubicBezTo>
                  <a:pt x="0" y="68"/>
                  <a:pt x="0" y="68"/>
                  <a:pt x="0" y="68"/>
                </a:cubicBezTo>
                <a:cubicBezTo>
                  <a:pt x="30" y="68"/>
                  <a:pt x="30" y="68"/>
                  <a:pt x="30" y="68"/>
                </a:cubicBezTo>
                <a:cubicBezTo>
                  <a:pt x="30" y="58"/>
                  <a:pt x="30" y="58"/>
                  <a:pt x="30" y="58"/>
                </a:cubicBezTo>
                <a:cubicBezTo>
                  <a:pt x="30" y="54"/>
                  <a:pt x="32" y="50"/>
                  <a:pt x="35" y="48"/>
                </a:cubicBezTo>
                <a:cubicBezTo>
                  <a:pt x="37" y="46"/>
                  <a:pt x="40" y="44"/>
                  <a:pt x="43" y="42"/>
                </a:cubicBezTo>
                <a:cubicBezTo>
                  <a:pt x="42" y="42"/>
                  <a:pt x="42" y="42"/>
                  <a:pt x="42" y="42"/>
                </a:cubicBezTo>
                <a:close/>
                <a:moveTo>
                  <a:pt x="42" y="42"/>
                </a:moveTo>
                <a:cubicBezTo>
                  <a:pt x="42" y="42"/>
                  <a:pt x="42" y="42"/>
                  <a:pt x="42" y="42"/>
                </a:cubicBezTo>
              </a:path>
            </a:pathLst>
          </a:custGeom>
          <a:solidFill>
            <a:schemeClr val="accent2"/>
          </a:solidFill>
          <a:ln>
            <a:noFill/>
          </a:ln>
        </p:spPr>
        <p:txBody>
          <a:bodyPr/>
          <a:lstStyle/>
          <a:p>
            <a:pPr eaLnBrk="1" fontAlgn="auto" hangingPunct="1">
              <a:spcBef>
                <a:spcPts val="0"/>
              </a:spcBef>
              <a:spcAft>
                <a:spcPts val="0"/>
              </a:spcAft>
              <a:defRPr/>
            </a:pPr>
            <a:endParaRPr lang="en-US">
              <a:latin typeface="+mn-lt"/>
            </a:endParaRPr>
          </a:p>
        </p:txBody>
      </p:sp>
      <p:sp>
        <p:nvSpPr>
          <p:cNvPr id="29" name="Freeform 112">
            <a:extLst>
              <a:ext uri="{FF2B5EF4-FFF2-40B4-BE49-F238E27FC236}">
                <a16:creationId xmlns:a16="http://schemas.microsoft.com/office/drawing/2014/main" id="{F59CFD03-E801-67A2-1F9B-6F3D573DABC3}"/>
              </a:ext>
            </a:extLst>
          </p:cNvPr>
          <p:cNvSpPr>
            <a:spLocks noEditPoints="1"/>
          </p:cNvSpPr>
          <p:nvPr/>
        </p:nvSpPr>
        <p:spPr bwMode="auto">
          <a:xfrm>
            <a:off x="664342" y="6400533"/>
            <a:ext cx="406450" cy="514115"/>
          </a:xfrm>
          <a:custGeom>
            <a:avLst/>
            <a:gdLst>
              <a:gd name="T0" fmla="*/ 72 w 74"/>
              <a:gd name="T1" fmla="*/ 64 h 80"/>
              <a:gd name="T2" fmla="*/ 50 w 74"/>
              <a:gd name="T3" fmla="*/ 50 h 80"/>
              <a:gd name="T4" fmla="*/ 49 w 74"/>
              <a:gd name="T5" fmla="*/ 49 h 80"/>
              <a:gd name="T6" fmla="*/ 49 w 74"/>
              <a:gd name="T7" fmla="*/ 35 h 80"/>
              <a:gd name="T8" fmla="*/ 52 w 74"/>
              <a:gd name="T9" fmla="*/ 29 h 80"/>
              <a:gd name="T10" fmla="*/ 52 w 74"/>
              <a:gd name="T11" fmla="*/ 13 h 80"/>
              <a:gd name="T12" fmla="*/ 39 w 74"/>
              <a:gd name="T13" fmla="*/ 0 h 80"/>
              <a:gd name="T14" fmla="*/ 35 w 74"/>
              <a:gd name="T15" fmla="*/ 0 h 80"/>
              <a:gd name="T16" fmla="*/ 21 w 74"/>
              <a:gd name="T17" fmla="*/ 13 h 80"/>
              <a:gd name="T18" fmla="*/ 21 w 74"/>
              <a:gd name="T19" fmla="*/ 29 h 80"/>
              <a:gd name="T20" fmla="*/ 25 w 74"/>
              <a:gd name="T21" fmla="*/ 35 h 80"/>
              <a:gd name="T22" fmla="*/ 25 w 74"/>
              <a:gd name="T23" fmla="*/ 49 h 80"/>
              <a:gd name="T24" fmla="*/ 24 w 74"/>
              <a:gd name="T25" fmla="*/ 50 h 80"/>
              <a:gd name="T26" fmla="*/ 2 w 74"/>
              <a:gd name="T27" fmla="*/ 64 h 80"/>
              <a:gd name="T28" fmla="*/ 0 w 74"/>
              <a:gd name="T29" fmla="*/ 70 h 80"/>
              <a:gd name="T30" fmla="*/ 0 w 74"/>
              <a:gd name="T31" fmla="*/ 80 h 80"/>
              <a:gd name="T32" fmla="*/ 32 w 74"/>
              <a:gd name="T33" fmla="*/ 80 h 80"/>
              <a:gd name="T34" fmla="*/ 35 w 74"/>
              <a:gd name="T35" fmla="*/ 66 h 80"/>
              <a:gd name="T36" fmla="*/ 37 w 74"/>
              <a:gd name="T37" fmla="*/ 56 h 80"/>
              <a:gd name="T38" fmla="*/ 39 w 74"/>
              <a:gd name="T39" fmla="*/ 66 h 80"/>
              <a:gd name="T40" fmla="*/ 42 w 74"/>
              <a:gd name="T41" fmla="*/ 80 h 80"/>
              <a:gd name="T42" fmla="*/ 74 w 74"/>
              <a:gd name="T43" fmla="*/ 80 h 80"/>
              <a:gd name="T44" fmla="*/ 74 w 74"/>
              <a:gd name="T45" fmla="*/ 70 h 80"/>
              <a:gd name="T46" fmla="*/ 72 w 74"/>
              <a:gd name="T47" fmla="*/ 64 h 80"/>
              <a:gd name="T48" fmla="*/ 72 w 74"/>
              <a:gd name="T49" fmla="*/ 64 h 80"/>
              <a:gd name="T50" fmla="*/ 72 w 74"/>
              <a:gd name="T51"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80">
                <a:moveTo>
                  <a:pt x="72" y="64"/>
                </a:moveTo>
                <a:cubicBezTo>
                  <a:pt x="62" y="56"/>
                  <a:pt x="52" y="51"/>
                  <a:pt x="50" y="50"/>
                </a:cubicBezTo>
                <a:cubicBezTo>
                  <a:pt x="49" y="50"/>
                  <a:pt x="49" y="50"/>
                  <a:pt x="49" y="49"/>
                </a:cubicBezTo>
                <a:cubicBezTo>
                  <a:pt x="49" y="35"/>
                  <a:pt x="49" y="35"/>
                  <a:pt x="49" y="35"/>
                </a:cubicBezTo>
                <a:cubicBezTo>
                  <a:pt x="51" y="33"/>
                  <a:pt x="52" y="31"/>
                  <a:pt x="52" y="29"/>
                </a:cubicBezTo>
                <a:cubicBezTo>
                  <a:pt x="52" y="13"/>
                  <a:pt x="52" y="13"/>
                  <a:pt x="52" y="13"/>
                </a:cubicBezTo>
                <a:cubicBezTo>
                  <a:pt x="52" y="6"/>
                  <a:pt x="46" y="0"/>
                  <a:pt x="39" y="0"/>
                </a:cubicBezTo>
                <a:cubicBezTo>
                  <a:pt x="35" y="0"/>
                  <a:pt x="35" y="0"/>
                  <a:pt x="35" y="0"/>
                </a:cubicBezTo>
                <a:cubicBezTo>
                  <a:pt x="28" y="0"/>
                  <a:pt x="21" y="6"/>
                  <a:pt x="21" y="13"/>
                </a:cubicBezTo>
                <a:cubicBezTo>
                  <a:pt x="21" y="29"/>
                  <a:pt x="21" y="29"/>
                  <a:pt x="21" y="29"/>
                </a:cubicBezTo>
                <a:cubicBezTo>
                  <a:pt x="21" y="31"/>
                  <a:pt x="23" y="33"/>
                  <a:pt x="25" y="35"/>
                </a:cubicBezTo>
                <a:cubicBezTo>
                  <a:pt x="25" y="49"/>
                  <a:pt x="25" y="49"/>
                  <a:pt x="25" y="49"/>
                </a:cubicBezTo>
                <a:cubicBezTo>
                  <a:pt x="25" y="50"/>
                  <a:pt x="24" y="50"/>
                  <a:pt x="24" y="50"/>
                </a:cubicBezTo>
                <a:cubicBezTo>
                  <a:pt x="22" y="51"/>
                  <a:pt x="12" y="56"/>
                  <a:pt x="2" y="64"/>
                </a:cubicBezTo>
                <a:cubicBezTo>
                  <a:pt x="1" y="65"/>
                  <a:pt x="0" y="67"/>
                  <a:pt x="0" y="70"/>
                </a:cubicBezTo>
                <a:cubicBezTo>
                  <a:pt x="0" y="80"/>
                  <a:pt x="0" y="80"/>
                  <a:pt x="0" y="80"/>
                </a:cubicBezTo>
                <a:cubicBezTo>
                  <a:pt x="32" y="80"/>
                  <a:pt x="32" y="80"/>
                  <a:pt x="32" y="80"/>
                </a:cubicBezTo>
                <a:cubicBezTo>
                  <a:pt x="35" y="66"/>
                  <a:pt x="35" y="66"/>
                  <a:pt x="35" y="66"/>
                </a:cubicBezTo>
                <a:cubicBezTo>
                  <a:pt x="29" y="57"/>
                  <a:pt x="36" y="56"/>
                  <a:pt x="37" y="56"/>
                </a:cubicBezTo>
                <a:cubicBezTo>
                  <a:pt x="38" y="56"/>
                  <a:pt x="45" y="57"/>
                  <a:pt x="39" y="66"/>
                </a:cubicBezTo>
                <a:cubicBezTo>
                  <a:pt x="42" y="80"/>
                  <a:pt x="42" y="80"/>
                  <a:pt x="42" y="80"/>
                </a:cubicBezTo>
                <a:cubicBezTo>
                  <a:pt x="74" y="80"/>
                  <a:pt x="74" y="80"/>
                  <a:pt x="74" y="80"/>
                </a:cubicBezTo>
                <a:cubicBezTo>
                  <a:pt x="74" y="70"/>
                  <a:pt x="74" y="70"/>
                  <a:pt x="74" y="70"/>
                </a:cubicBezTo>
                <a:cubicBezTo>
                  <a:pt x="74" y="67"/>
                  <a:pt x="73" y="65"/>
                  <a:pt x="72" y="64"/>
                </a:cubicBezTo>
                <a:close/>
                <a:moveTo>
                  <a:pt x="72" y="64"/>
                </a:moveTo>
                <a:cubicBezTo>
                  <a:pt x="72" y="64"/>
                  <a:pt x="72" y="64"/>
                  <a:pt x="72" y="64"/>
                </a:cubicBezTo>
              </a:path>
            </a:pathLst>
          </a:custGeom>
          <a:solidFill>
            <a:schemeClr val="accent3">
              <a:lumMod val="75000"/>
            </a:schemeClr>
          </a:solidFill>
          <a:ln>
            <a:noFill/>
          </a:ln>
        </p:spPr>
        <p:txBody>
          <a:bodyPr/>
          <a:lstStyle/>
          <a:p>
            <a:pPr eaLnBrk="1" fontAlgn="auto" hangingPunct="1">
              <a:spcBef>
                <a:spcPts val="0"/>
              </a:spcBef>
              <a:spcAft>
                <a:spcPts val="0"/>
              </a:spcAft>
              <a:defRPr/>
            </a:pPr>
            <a:endParaRPr lang="en-US">
              <a:latin typeface="+mn-lt"/>
            </a:endParaRPr>
          </a:p>
        </p:txBody>
      </p:sp>
      <p:cxnSp>
        <p:nvCxnSpPr>
          <p:cNvPr id="31" name="Straight Connector 30">
            <a:extLst>
              <a:ext uri="{FF2B5EF4-FFF2-40B4-BE49-F238E27FC236}">
                <a16:creationId xmlns:a16="http://schemas.microsoft.com/office/drawing/2014/main" id="{C4759F33-FD45-DE1A-7B78-890B9C4C503F}"/>
              </a:ext>
            </a:extLst>
          </p:cNvPr>
          <p:cNvCxnSpPr>
            <a:cxnSpLocks/>
          </p:cNvCxnSpPr>
          <p:nvPr/>
        </p:nvCxnSpPr>
        <p:spPr>
          <a:xfrm flipH="1">
            <a:off x="484192" y="5160449"/>
            <a:ext cx="597084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A4057950-1884-5D4A-683B-BC3077FF0C14}"/>
              </a:ext>
            </a:extLst>
          </p:cNvPr>
          <p:cNvCxnSpPr>
            <a:cxnSpLocks/>
          </p:cNvCxnSpPr>
          <p:nvPr/>
        </p:nvCxnSpPr>
        <p:spPr>
          <a:xfrm flipH="1">
            <a:off x="484192" y="6083007"/>
            <a:ext cx="597084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35" name="TextBox 34">
            <a:extLst>
              <a:ext uri="{FF2B5EF4-FFF2-40B4-BE49-F238E27FC236}">
                <a16:creationId xmlns:a16="http://schemas.microsoft.com/office/drawing/2014/main" id="{F850BD56-9A14-024B-9F80-588A65AF3366}"/>
              </a:ext>
            </a:extLst>
          </p:cNvPr>
          <p:cNvSpPr txBox="1"/>
          <p:nvPr/>
        </p:nvSpPr>
        <p:spPr>
          <a:xfrm>
            <a:off x="1443980" y="6347652"/>
            <a:ext cx="4613665" cy="584775"/>
          </a:xfrm>
          <a:prstGeom prst="rect">
            <a:avLst/>
          </a:prstGeom>
          <a:noFill/>
        </p:spPr>
        <p:txBody>
          <a:bodyPr wrap="square">
            <a:spAutoFit/>
          </a:bodyPr>
          <a:lstStyle/>
          <a:p>
            <a:pPr algn="ctr"/>
            <a:r>
              <a:rPr lang="mn-MN" sz="1600" kern="0" dirty="0">
                <a:solidFill>
                  <a:srgbClr val="002060"/>
                </a:solidFill>
                <a:effectLst/>
                <a:latin typeface="Arial" panose="020B0604020202020204" pitchFamily="34" charset="0"/>
                <a:ea typeface="Calibri" panose="020F0502020204030204" pitchFamily="34" charset="0"/>
              </a:rPr>
              <a:t>Энэ нь нийт хөгжлийн бэрхшээлтэй хүн амын 10.3%-ийг эзэлж байна.</a:t>
            </a:r>
            <a:endParaRPr lang="en-US" sz="1600" dirty="0">
              <a:solidFill>
                <a:srgbClr val="002060"/>
              </a:solidFill>
            </a:endParaRPr>
          </a:p>
        </p:txBody>
      </p:sp>
      <p:sp>
        <p:nvSpPr>
          <p:cNvPr id="53" name="TextBox 52">
            <a:extLst>
              <a:ext uri="{FF2B5EF4-FFF2-40B4-BE49-F238E27FC236}">
                <a16:creationId xmlns:a16="http://schemas.microsoft.com/office/drawing/2014/main" id="{18B2716D-F8EE-E514-6B50-8058F83F4170}"/>
              </a:ext>
            </a:extLst>
          </p:cNvPr>
          <p:cNvSpPr txBox="1"/>
          <p:nvPr/>
        </p:nvSpPr>
        <p:spPr>
          <a:xfrm>
            <a:off x="2437198" y="7258426"/>
            <a:ext cx="3991035" cy="1772986"/>
          </a:xfrm>
          <a:prstGeom prst="rect">
            <a:avLst/>
          </a:prstGeom>
          <a:noFill/>
        </p:spPr>
        <p:txBody>
          <a:bodyPr wrap="square">
            <a:spAutoFit/>
          </a:bodyPr>
          <a:lstStyle/>
          <a:p>
            <a:pPr algn="just">
              <a:lnSpc>
                <a:spcPct val="115000"/>
              </a:lnSpc>
              <a:spcAft>
                <a:spcPts val="1000"/>
              </a:spcAft>
            </a:pPr>
            <a:r>
              <a:rPr lang="mn-MN" sz="16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Тус онд нийт хөгжлийн бэрхшээлтэй хүн амын </a:t>
            </a:r>
            <a:r>
              <a:rPr lang="mn-MN" sz="16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8.9%</a:t>
            </a:r>
            <a:r>
              <a:rPr lang="mn-MN" sz="16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-д хүрч үйлчлэх тооцоолол хийсэн боловч жилийн эцсийн байдлаар зорилтот түвшинг </a:t>
            </a:r>
            <a:r>
              <a:rPr lang="mn-MN" sz="16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1.4</a:t>
            </a:r>
            <a:r>
              <a:rPr lang="mn-MN" sz="16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функтээр давуулан биелүүлсэн үзүүлэлттэй байна</a:t>
            </a:r>
            <a:r>
              <a:rPr lang="mn-MN" sz="1600" dirty="0">
                <a:effectLst/>
                <a:latin typeface="Arial" panose="020B060402020202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2" name="Straight Connector 61">
            <a:extLst>
              <a:ext uri="{FF2B5EF4-FFF2-40B4-BE49-F238E27FC236}">
                <a16:creationId xmlns:a16="http://schemas.microsoft.com/office/drawing/2014/main" id="{83557A20-15DA-BA1B-94AA-1093FC38F926}"/>
              </a:ext>
            </a:extLst>
          </p:cNvPr>
          <p:cNvCxnSpPr>
            <a:cxnSpLocks/>
          </p:cNvCxnSpPr>
          <p:nvPr/>
        </p:nvCxnSpPr>
        <p:spPr>
          <a:xfrm>
            <a:off x="2268949" y="7419548"/>
            <a:ext cx="3512" cy="1736403"/>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13316" name="Freeform 375">
            <a:extLst>
              <a:ext uri="{FF2B5EF4-FFF2-40B4-BE49-F238E27FC236}">
                <a16:creationId xmlns:a16="http://schemas.microsoft.com/office/drawing/2014/main" id="{BA319636-7763-587A-CFA4-4FB07571B3A1}"/>
              </a:ext>
            </a:extLst>
          </p:cNvPr>
          <p:cNvSpPr>
            <a:spLocks noEditPoints="1"/>
          </p:cNvSpPr>
          <p:nvPr/>
        </p:nvSpPr>
        <p:spPr bwMode="auto">
          <a:xfrm>
            <a:off x="2139362" y="7092226"/>
            <a:ext cx="285924" cy="283555"/>
          </a:xfrm>
          <a:custGeom>
            <a:avLst/>
            <a:gdLst>
              <a:gd name="T0" fmla="*/ 59 w 59"/>
              <a:gd name="T1" fmla="*/ 30 h 59"/>
              <a:gd name="T2" fmla="*/ 29 w 59"/>
              <a:gd name="T3" fmla="*/ 0 h 59"/>
              <a:gd name="T4" fmla="*/ 0 w 59"/>
              <a:gd name="T5" fmla="*/ 30 h 59"/>
              <a:gd name="T6" fmla="*/ 29 w 59"/>
              <a:gd name="T7" fmla="*/ 59 h 59"/>
              <a:gd name="T8" fmla="*/ 59 w 59"/>
              <a:gd name="T9" fmla="*/ 30 h 59"/>
              <a:gd name="T10" fmla="*/ 23 w 59"/>
              <a:gd name="T11" fmla="*/ 40 h 59"/>
              <a:gd name="T12" fmla="*/ 20 w 59"/>
              <a:gd name="T13" fmla="*/ 39 h 59"/>
              <a:gd name="T14" fmla="*/ 20 w 59"/>
              <a:gd name="T15" fmla="*/ 34 h 59"/>
              <a:gd name="T16" fmla="*/ 26 w 59"/>
              <a:gd name="T17" fmla="*/ 28 h 59"/>
              <a:gd name="T18" fmla="*/ 26 w 59"/>
              <a:gd name="T19" fmla="*/ 10 h 59"/>
              <a:gd name="T20" fmla="*/ 29 w 59"/>
              <a:gd name="T21" fmla="*/ 6 h 59"/>
              <a:gd name="T22" fmla="*/ 33 w 59"/>
              <a:gd name="T23" fmla="*/ 10 h 59"/>
              <a:gd name="T24" fmla="*/ 33 w 59"/>
              <a:gd name="T25" fmla="*/ 30 h 59"/>
              <a:gd name="T26" fmla="*/ 32 w 59"/>
              <a:gd name="T27" fmla="*/ 32 h 59"/>
              <a:gd name="T28" fmla="*/ 25 w 59"/>
              <a:gd name="T29" fmla="*/ 39 h 59"/>
              <a:gd name="T30" fmla="*/ 23 w 59"/>
              <a:gd name="T31" fmla="*/ 40 h 59"/>
              <a:gd name="T32" fmla="*/ 23 w 59"/>
              <a:gd name="T33" fmla="*/ 40 h 59"/>
              <a:gd name="T34" fmla="*/ 23 w 59"/>
              <a:gd name="T35"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59">
                <a:moveTo>
                  <a:pt x="59" y="30"/>
                </a:moveTo>
                <a:cubicBezTo>
                  <a:pt x="59" y="13"/>
                  <a:pt x="46" y="0"/>
                  <a:pt x="29" y="0"/>
                </a:cubicBezTo>
                <a:cubicBezTo>
                  <a:pt x="13" y="0"/>
                  <a:pt x="0" y="13"/>
                  <a:pt x="0" y="30"/>
                </a:cubicBezTo>
                <a:cubicBezTo>
                  <a:pt x="0" y="46"/>
                  <a:pt x="13" y="59"/>
                  <a:pt x="29" y="59"/>
                </a:cubicBezTo>
                <a:cubicBezTo>
                  <a:pt x="46" y="59"/>
                  <a:pt x="59" y="46"/>
                  <a:pt x="59" y="30"/>
                </a:cubicBezTo>
                <a:close/>
                <a:moveTo>
                  <a:pt x="23" y="40"/>
                </a:moveTo>
                <a:cubicBezTo>
                  <a:pt x="22" y="40"/>
                  <a:pt x="21" y="40"/>
                  <a:pt x="20" y="39"/>
                </a:cubicBezTo>
                <a:cubicBezTo>
                  <a:pt x="19" y="37"/>
                  <a:pt x="19" y="35"/>
                  <a:pt x="20" y="34"/>
                </a:cubicBezTo>
                <a:cubicBezTo>
                  <a:pt x="26" y="28"/>
                  <a:pt x="26" y="28"/>
                  <a:pt x="26" y="28"/>
                </a:cubicBezTo>
                <a:cubicBezTo>
                  <a:pt x="26" y="10"/>
                  <a:pt x="26" y="10"/>
                  <a:pt x="26" y="10"/>
                </a:cubicBezTo>
                <a:cubicBezTo>
                  <a:pt x="26" y="8"/>
                  <a:pt x="27" y="6"/>
                  <a:pt x="29" y="6"/>
                </a:cubicBezTo>
                <a:cubicBezTo>
                  <a:pt x="31" y="6"/>
                  <a:pt x="33" y="8"/>
                  <a:pt x="33" y="10"/>
                </a:cubicBezTo>
                <a:cubicBezTo>
                  <a:pt x="33" y="30"/>
                  <a:pt x="33" y="30"/>
                  <a:pt x="33" y="30"/>
                </a:cubicBezTo>
                <a:cubicBezTo>
                  <a:pt x="33" y="31"/>
                  <a:pt x="33" y="32"/>
                  <a:pt x="32" y="32"/>
                </a:cubicBezTo>
                <a:cubicBezTo>
                  <a:pt x="25" y="39"/>
                  <a:pt x="25" y="39"/>
                  <a:pt x="25" y="39"/>
                </a:cubicBezTo>
                <a:cubicBezTo>
                  <a:pt x="25" y="40"/>
                  <a:pt x="24" y="40"/>
                  <a:pt x="23" y="40"/>
                </a:cubicBezTo>
                <a:close/>
                <a:moveTo>
                  <a:pt x="23" y="40"/>
                </a:moveTo>
                <a:cubicBezTo>
                  <a:pt x="23" y="40"/>
                  <a:pt x="23" y="40"/>
                  <a:pt x="23" y="40"/>
                </a:cubicBezTo>
              </a:path>
            </a:pathLst>
          </a:custGeom>
          <a:solidFill>
            <a:schemeClr val="accent2"/>
          </a:solidFill>
          <a:ln>
            <a:noFill/>
          </a:ln>
        </p:spPr>
        <p:txBody>
          <a:bodyPr/>
          <a:lstStyle/>
          <a:p>
            <a:pPr eaLnBrk="1" fontAlgn="auto" hangingPunct="1">
              <a:spcBef>
                <a:spcPts val="0"/>
              </a:spcBef>
              <a:spcAft>
                <a:spcPts val="0"/>
              </a:spcAft>
              <a:defRPr/>
            </a:pPr>
            <a:endParaRPr lang="en-US">
              <a:latin typeface="+mn-lt"/>
            </a:endParaRPr>
          </a:p>
        </p:txBody>
      </p:sp>
      <p:sp>
        <p:nvSpPr>
          <p:cNvPr id="13317" name="Freeform 378">
            <a:extLst>
              <a:ext uri="{FF2B5EF4-FFF2-40B4-BE49-F238E27FC236}">
                <a16:creationId xmlns:a16="http://schemas.microsoft.com/office/drawing/2014/main" id="{A5E4BABB-5390-EA08-3001-B857E062920B}"/>
              </a:ext>
            </a:extLst>
          </p:cNvPr>
          <p:cNvSpPr>
            <a:spLocks noEditPoints="1"/>
          </p:cNvSpPr>
          <p:nvPr/>
        </p:nvSpPr>
        <p:spPr bwMode="auto">
          <a:xfrm>
            <a:off x="2040116" y="7368408"/>
            <a:ext cx="484417" cy="120512"/>
          </a:xfrm>
          <a:custGeom>
            <a:avLst/>
            <a:gdLst>
              <a:gd name="T0" fmla="*/ 4 w 100"/>
              <a:gd name="T1" fmla="*/ 24 h 25"/>
              <a:gd name="T2" fmla="*/ 8 w 100"/>
              <a:gd name="T3" fmla="*/ 25 h 25"/>
              <a:gd name="T4" fmla="*/ 8 w 100"/>
              <a:gd name="T5" fmla="*/ 20 h 25"/>
              <a:gd name="T6" fmla="*/ 47 w 100"/>
              <a:gd name="T7" fmla="*/ 20 h 25"/>
              <a:gd name="T8" fmla="*/ 47 w 100"/>
              <a:gd name="T9" fmla="*/ 25 h 25"/>
              <a:gd name="T10" fmla="*/ 50 w 100"/>
              <a:gd name="T11" fmla="*/ 24 h 25"/>
              <a:gd name="T12" fmla="*/ 54 w 100"/>
              <a:gd name="T13" fmla="*/ 25 h 25"/>
              <a:gd name="T14" fmla="*/ 54 w 100"/>
              <a:gd name="T15" fmla="*/ 20 h 25"/>
              <a:gd name="T16" fmla="*/ 93 w 100"/>
              <a:gd name="T17" fmla="*/ 20 h 25"/>
              <a:gd name="T18" fmla="*/ 93 w 100"/>
              <a:gd name="T19" fmla="*/ 25 h 25"/>
              <a:gd name="T20" fmla="*/ 97 w 100"/>
              <a:gd name="T21" fmla="*/ 24 h 25"/>
              <a:gd name="T22" fmla="*/ 100 w 100"/>
              <a:gd name="T23" fmla="*/ 25 h 25"/>
              <a:gd name="T24" fmla="*/ 100 w 100"/>
              <a:gd name="T25" fmla="*/ 16 h 25"/>
              <a:gd name="T26" fmla="*/ 97 w 100"/>
              <a:gd name="T27" fmla="*/ 12 h 25"/>
              <a:gd name="T28" fmla="*/ 54 w 100"/>
              <a:gd name="T29" fmla="*/ 12 h 25"/>
              <a:gd name="T30" fmla="*/ 54 w 100"/>
              <a:gd name="T31" fmla="*/ 0 h 25"/>
              <a:gd name="T32" fmla="*/ 50 w 100"/>
              <a:gd name="T33" fmla="*/ 0 h 25"/>
              <a:gd name="T34" fmla="*/ 47 w 100"/>
              <a:gd name="T35" fmla="*/ 0 h 25"/>
              <a:gd name="T36" fmla="*/ 47 w 100"/>
              <a:gd name="T37" fmla="*/ 12 h 25"/>
              <a:gd name="T38" fmla="*/ 4 w 100"/>
              <a:gd name="T39" fmla="*/ 12 h 25"/>
              <a:gd name="T40" fmla="*/ 0 w 100"/>
              <a:gd name="T41" fmla="*/ 16 h 25"/>
              <a:gd name="T42" fmla="*/ 0 w 100"/>
              <a:gd name="T43" fmla="*/ 25 h 25"/>
              <a:gd name="T44" fmla="*/ 4 w 100"/>
              <a:gd name="T45" fmla="*/ 24 h 25"/>
              <a:gd name="T46" fmla="*/ 4 w 100"/>
              <a:gd name="T47" fmla="*/ 24 h 25"/>
              <a:gd name="T48" fmla="*/ 4 w 100"/>
              <a:gd name="T49"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 h="25">
                <a:moveTo>
                  <a:pt x="4" y="24"/>
                </a:moveTo>
                <a:cubicBezTo>
                  <a:pt x="5" y="24"/>
                  <a:pt x="7" y="24"/>
                  <a:pt x="8" y="25"/>
                </a:cubicBezTo>
                <a:cubicBezTo>
                  <a:pt x="8" y="20"/>
                  <a:pt x="8" y="20"/>
                  <a:pt x="8" y="20"/>
                </a:cubicBezTo>
                <a:cubicBezTo>
                  <a:pt x="47" y="20"/>
                  <a:pt x="47" y="20"/>
                  <a:pt x="47" y="20"/>
                </a:cubicBezTo>
                <a:cubicBezTo>
                  <a:pt x="47" y="25"/>
                  <a:pt x="47" y="25"/>
                  <a:pt x="47" y="25"/>
                </a:cubicBezTo>
                <a:cubicBezTo>
                  <a:pt x="48" y="24"/>
                  <a:pt x="49" y="24"/>
                  <a:pt x="50" y="24"/>
                </a:cubicBezTo>
                <a:cubicBezTo>
                  <a:pt x="52" y="24"/>
                  <a:pt x="53" y="24"/>
                  <a:pt x="54" y="25"/>
                </a:cubicBezTo>
                <a:cubicBezTo>
                  <a:pt x="54" y="20"/>
                  <a:pt x="54" y="20"/>
                  <a:pt x="54" y="20"/>
                </a:cubicBezTo>
                <a:cubicBezTo>
                  <a:pt x="93" y="20"/>
                  <a:pt x="93" y="20"/>
                  <a:pt x="93" y="20"/>
                </a:cubicBezTo>
                <a:cubicBezTo>
                  <a:pt x="93" y="25"/>
                  <a:pt x="93" y="25"/>
                  <a:pt x="93" y="25"/>
                </a:cubicBezTo>
                <a:cubicBezTo>
                  <a:pt x="94" y="24"/>
                  <a:pt x="95" y="24"/>
                  <a:pt x="97" y="24"/>
                </a:cubicBezTo>
                <a:cubicBezTo>
                  <a:pt x="98" y="24"/>
                  <a:pt x="99" y="24"/>
                  <a:pt x="100" y="25"/>
                </a:cubicBezTo>
                <a:cubicBezTo>
                  <a:pt x="100" y="16"/>
                  <a:pt x="100" y="16"/>
                  <a:pt x="100" y="16"/>
                </a:cubicBezTo>
                <a:cubicBezTo>
                  <a:pt x="100" y="14"/>
                  <a:pt x="99" y="12"/>
                  <a:pt x="97" y="12"/>
                </a:cubicBezTo>
                <a:cubicBezTo>
                  <a:pt x="54" y="12"/>
                  <a:pt x="54" y="12"/>
                  <a:pt x="54" y="12"/>
                </a:cubicBezTo>
                <a:cubicBezTo>
                  <a:pt x="54" y="0"/>
                  <a:pt x="54" y="0"/>
                  <a:pt x="54" y="0"/>
                </a:cubicBezTo>
                <a:cubicBezTo>
                  <a:pt x="53" y="0"/>
                  <a:pt x="52" y="0"/>
                  <a:pt x="50" y="0"/>
                </a:cubicBezTo>
                <a:cubicBezTo>
                  <a:pt x="49" y="0"/>
                  <a:pt x="48" y="0"/>
                  <a:pt x="47" y="0"/>
                </a:cubicBezTo>
                <a:cubicBezTo>
                  <a:pt x="47" y="12"/>
                  <a:pt x="47" y="12"/>
                  <a:pt x="47" y="12"/>
                </a:cubicBezTo>
                <a:cubicBezTo>
                  <a:pt x="4" y="12"/>
                  <a:pt x="4" y="12"/>
                  <a:pt x="4" y="12"/>
                </a:cubicBezTo>
                <a:cubicBezTo>
                  <a:pt x="2" y="12"/>
                  <a:pt x="0" y="14"/>
                  <a:pt x="0" y="16"/>
                </a:cubicBezTo>
                <a:cubicBezTo>
                  <a:pt x="0" y="25"/>
                  <a:pt x="0" y="25"/>
                  <a:pt x="0" y="25"/>
                </a:cubicBezTo>
                <a:cubicBezTo>
                  <a:pt x="2" y="24"/>
                  <a:pt x="3" y="24"/>
                  <a:pt x="4" y="24"/>
                </a:cubicBezTo>
                <a:close/>
                <a:moveTo>
                  <a:pt x="4" y="24"/>
                </a:moveTo>
                <a:cubicBezTo>
                  <a:pt x="4" y="24"/>
                  <a:pt x="4" y="24"/>
                  <a:pt x="4" y="24"/>
                </a:cubicBezTo>
              </a:path>
            </a:pathLst>
          </a:custGeom>
          <a:solidFill>
            <a:schemeClr val="accent2"/>
          </a:solidFill>
          <a:ln>
            <a:noFill/>
          </a:ln>
        </p:spPr>
        <p:txBody>
          <a:bodyPr/>
          <a:lstStyle/>
          <a:p>
            <a:pPr eaLnBrk="1" fontAlgn="auto" hangingPunct="1">
              <a:spcBef>
                <a:spcPts val="0"/>
              </a:spcBef>
              <a:spcAft>
                <a:spcPts val="0"/>
              </a:spcAft>
              <a:defRPr/>
            </a:pPr>
            <a:endParaRPr lang="en-US">
              <a:latin typeface="+mn-lt"/>
            </a:endParaRPr>
          </a:p>
        </p:txBody>
      </p:sp>
      <p:sp>
        <p:nvSpPr>
          <p:cNvPr id="13324" name="TextBox 13323">
            <a:extLst>
              <a:ext uri="{FF2B5EF4-FFF2-40B4-BE49-F238E27FC236}">
                <a16:creationId xmlns:a16="http://schemas.microsoft.com/office/drawing/2014/main" id="{261308FB-9AD4-836E-B82F-A71876ECFFA8}"/>
              </a:ext>
            </a:extLst>
          </p:cNvPr>
          <p:cNvSpPr txBox="1"/>
          <p:nvPr/>
        </p:nvSpPr>
        <p:spPr>
          <a:xfrm>
            <a:off x="436574" y="7932625"/>
            <a:ext cx="1268435" cy="584775"/>
          </a:xfrm>
          <a:prstGeom prst="rect">
            <a:avLst/>
          </a:prstGeom>
          <a:noFill/>
        </p:spPr>
        <p:txBody>
          <a:bodyPr wrap="square">
            <a:spAutoFit/>
          </a:bodyPr>
          <a:lstStyle/>
          <a:p>
            <a:pPr algn="ctr">
              <a:defRPr/>
            </a:pPr>
            <a:r>
              <a:rPr lang="mn-MN" sz="1600" dirty="0">
                <a:solidFill>
                  <a:srgbClr val="002060"/>
                </a:solidFill>
                <a:latin typeface="Arial" panose="020B0604020202020204" pitchFamily="34" charset="0"/>
                <a:cs typeface="Arial" panose="020B0604020202020204" pitchFamily="34" charset="0"/>
              </a:rPr>
              <a:t>Үр дүнгийн үзүүлэлт</a:t>
            </a:r>
            <a:endParaRPr lang="en-US" sz="1600" dirty="0">
              <a:solidFill>
                <a:srgbClr val="002060"/>
              </a:solidFill>
              <a:latin typeface="Arial" panose="020B0604020202020204" pitchFamily="34" charset="0"/>
              <a:cs typeface="Arial" panose="020B0604020202020204" pitchFamily="34" charset="0"/>
            </a:endParaRPr>
          </a:p>
        </p:txBody>
      </p:sp>
      <p:grpSp>
        <p:nvGrpSpPr>
          <p:cNvPr id="13325" name="그룹 9">
            <a:extLst>
              <a:ext uri="{FF2B5EF4-FFF2-40B4-BE49-F238E27FC236}">
                <a16:creationId xmlns:a16="http://schemas.microsoft.com/office/drawing/2014/main" id="{2DB817C8-C3C6-661C-FA06-242E3C8181C8}"/>
              </a:ext>
            </a:extLst>
          </p:cNvPr>
          <p:cNvGrpSpPr/>
          <p:nvPr/>
        </p:nvGrpSpPr>
        <p:grpSpPr>
          <a:xfrm>
            <a:off x="1582253" y="8131942"/>
            <a:ext cx="641216" cy="157833"/>
            <a:chOff x="7607030" y="2007692"/>
            <a:chExt cx="1629356" cy="995710"/>
          </a:xfrm>
        </p:grpSpPr>
        <p:sp>
          <p:nvSpPr>
            <p:cNvPr id="13327" name="Right Arrow 1">
              <a:extLst>
                <a:ext uri="{FF2B5EF4-FFF2-40B4-BE49-F238E27FC236}">
                  <a16:creationId xmlns:a16="http://schemas.microsoft.com/office/drawing/2014/main" id="{14B91369-5A72-471C-DD0A-03EEDBB3E561}"/>
                </a:ext>
              </a:extLst>
            </p:cNvPr>
            <p:cNvSpPr/>
            <p:nvPr/>
          </p:nvSpPr>
          <p:spPr>
            <a:xfrm>
              <a:off x="8317749" y="2007692"/>
              <a:ext cx="918637" cy="707678"/>
            </a:xfrm>
            <a:custGeom>
              <a:avLst/>
              <a:gdLst/>
              <a:ahLst/>
              <a:cxnLst/>
              <a:rect l="l" t="t" r="r" b="b"/>
              <a:pathLst>
                <a:path w="629101" h="484632">
                  <a:moveTo>
                    <a:pt x="386785" y="0"/>
                  </a:moveTo>
                  <a:lnTo>
                    <a:pt x="629101" y="242316"/>
                  </a:lnTo>
                  <a:lnTo>
                    <a:pt x="386785" y="484632"/>
                  </a:lnTo>
                  <a:lnTo>
                    <a:pt x="386785" y="363474"/>
                  </a:lnTo>
                  <a:lnTo>
                    <a:pt x="167569" y="363474"/>
                  </a:lnTo>
                  <a:lnTo>
                    <a:pt x="0" y="121158"/>
                  </a:lnTo>
                  <a:lnTo>
                    <a:pt x="386785" y="121158"/>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3328" name="Right Arrow 1">
              <a:extLst>
                <a:ext uri="{FF2B5EF4-FFF2-40B4-BE49-F238E27FC236}">
                  <a16:creationId xmlns:a16="http://schemas.microsoft.com/office/drawing/2014/main" id="{3BBC3B05-743D-89BE-DE59-1087C5CCDFD7}"/>
                </a:ext>
              </a:extLst>
            </p:cNvPr>
            <p:cNvSpPr/>
            <p:nvPr/>
          </p:nvSpPr>
          <p:spPr>
            <a:xfrm rot="10800000">
              <a:off x="7607030" y="2295724"/>
              <a:ext cx="918637" cy="707678"/>
            </a:xfrm>
            <a:custGeom>
              <a:avLst/>
              <a:gdLst/>
              <a:ahLst/>
              <a:cxnLst/>
              <a:rect l="l" t="t" r="r" b="b"/>
              <a:pathLst>
                <a:path w="629101" h="484632">
                  <a:moveTo>
                    <a:pt x="386785" y="0"/>
                  </a:moveTo>
                  <a:lnTo>
                    <a:pt x="629101" y="242316"/>
                  </a:lnTo>
                  <a:lnTo>
                    <a:pt x="386785" y="484632"/>
                  </a:lnTo>
                  <a:lnTo>
                    <a:pt x="386785" y="363474"/>
                  </a:lnTo>
                  <a:lnTo>
                    <a:pt x="167569" y="363474"/>
                  </a:lnTo>
                  <a:lnTo>
                    <a:pt x="0" y="121158"/>
                  </a:lnTo>
                  <a:lnTo>
                    <a:pt x="386785" y="121158"/>
                  </a:lnTo>
                  <a:close/>
                </a:path>
              </a:pathLst>
            </a:custGeom>
            <a:solidFill>
              <a:schemeClr val="accent2">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
        <p:nvSpPr>
          <p:cNvPr id="13329" name="Freeform 295">
            <a:extLst>
              <a:ext uri="{FF2B5EF4-FFF2-40B4-BE49-F238E27FC236}">
                <a16:creationId xmlns:a16="http://schemas.microsoft.com/office/drawing/2014/main" id="{04708B14-C84A-FA8F-BA97-2CE071A63B1D}"/>
              </a:ext>
            </a:extLst>
          </p:cNvPr>
          <p:cNvSpPr>
            <a:spLocks/>
          </p:cNvSpPr>
          <p:nvPr/>
        </p:nvSpPr>
        <p:spPr bwMode="auto">
          <a:xfrm>
            <a:off x="1298499" y="6400533"/>
            <a:ext cx="194533" cy="174744"/>
          </a:xfrm>
          <a:custGeom>
            <a:avLst/>
            <a:gdLst>
              <a:gd name="T0" fmla="*/ 111 w 1029"/>
              <a:gd name="T1" fmla="*/ 0 h 2515"/>
              <a:gd name="T2" fmla="*/ 918 w 1029"/>
              <a:gd name="T3" fmla="*/ 0 h 2515"/>
              <a:gd name="T4" fmla="*/ 943 w 1029"/>
              <a:gd name="T5" fmla="*/ 2 h 2515"/>
              <a:gd name="T6" fmla="*/ 969 w 1029"/>
              <a:gd name="T7" fmla="*/ 12 h 2515"/>
              <a:gd name="T8" fmla="*/ 990 w 1029"/>
              <a:gd name="T9" fmla="*/ 27 h 2515"/>
              <a:gd name="T10" fmla="*/ 1008 w 1029"/>
              <a:gd name="T11" fmla="*/ 46 h 2515"/>
              <a:gd name="T12" fmla="*/ 1021 w 1029"/>
              <a:gd name="T13" fmla="*/ 70 h 2515"/>
              <a:gd name="T14" fmla="*/ 1028 w 1029"/>
              <a:gd name="T15" fmla="*/ 94 h 2515"/>
              <a:gd name="T16" fmla="*/ 1029 w 1029"/>
              <a:gd name="T17" fmla="*/ 121 h 2515"/>
              <a:gd name="T18" fmla="*/ 1023 w 1029"/>
              <a:gd name="T19" fmla="*/ 146 h 2515"/>
              <a:gd name="T20" fmla="*/ 822 w 1029"/>
              <a:gd name="T21" fmla="*/ 752 h 2515"/>
              <a:gd name="T22" fmla="*/ 812 w 1029"/>
              <a:gd name="T23" fmla="*/ 773 h 2515"/>
              <a:gd name="T24" fmla="*/ 799 w 1029"/>
              <a:gd name="T25" fmla="*/ 791 h 2515"/>
              <a:gd name="T26" fmla="*/ 781 w 1029"/>
              <a:gd name="T27" fmla="*/ 806 h 2515"/>
              <a:gd name="T28" fmla="*/ 761 w 1029"/>
              <a:gd name="T29" fmla="*/ 818 h 2515"/>
              <a:gd name="T30" fmla="*/ 739 w 1029"/>
              <a:gd name="T31" fmla="*/ 825 h 2515"/>
              <a:gd name="T32" fmla="*/ 716 w 1029"/>
              <a:gd name="T33" fmla="*/ 828 h 2515"/>
              <a:gd name="T34" fmla="*/ 224 w 1029"/>
              <a:gd name="T35" fmla="*/ 828 h 2515"/>
              <a:gd name="T36" fmla="*/ 224 w 1029"/>
              <a:gd name="T37" fmla="*/ 2515 h 2515"/>
              <a:gd name="T38" fmla="*/ 166 w 1029"/>
              <a:gd name="T39" fmla="*/ 2514 h 2515"/>
              <a:gd name="T40" fmla="*/ 111 w 1029"/>
              <a:gd name="T41" fmla="*/ 2513 h 2515"/>
              <a:gd name="T42" fmla="*/ 58 w 1029"/>
              <a:gd name="T43" fmla="*/ 2514 h 2515"/>
              <a:gd name="T44" fmla="*/ 0 w 1029"/>
              <a:gd name="T45" fmla="*/ 2515 h 2515"/>
              <a:gd name="T46" fmla="*/ 0 w 1029"/>
              <a:gd name="T47" fmla="*/ 111 h 2515"/>
              <a:gd name="T48" fmla="*/ 3 w 1029"/>
              <a:gd name="T49" fmla="*/ 86 h 2515"/>
              <a:gd name="T50" fmla="*/ 12 w 1029"/>
              <a:gd name="T51" fmla="*/ 63 h 2515"/>
              <a:gd name="T52" fmla="*/ 24 w 1029"/>
              <a:gd name="T53" fmla="*/ 42 h 2515"/>
              <a:gd name="T54" fmla="*/ 42 w 1029"/>
              <a:gd name="T55" fmla="*/ 24 h 2515"/>
              <a:gd name="T56" fmla="*/ 63 w 1029"/>
              <a:gd name="T57" fmla="*/ 11 h 2515"/>
              <a:gd name="T58" fmla="*/ 86 w 1029"/>
              <a:gd name="T59" fmla="*/ 2 h 2515"/>
              <a:gd name="T60" fmla="*/ 111 w 1029"/>
              <a:gd name="T61" fmla="*/ 0 h 2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29" h="2515">
                <a:moveTo>
                  <a:pt x="111" y="0"/>
                </a:moveTo>
                <a:lnTo>
                  <a:pt x="918" y="0"/>
                </a:lnTo>
                <a:lnTo>
                  <a:pt x="943" y="2"/>
                </a:lnTo>
                <a:lnTo>
                  <a:pt x="969" y="12"/>
                </a:lnTo>
                <a:lnTo>
                  <a:pt x="990" y="27"/>
                </a:lnTo>
                <a:lnTo>
                  <a:pt x="1008" y="46"/>
                </a:lnTo>
                <a:lnTo>
                  <a:pt x="1021" y="70"/>
                </a:lnTo>
                <a:lnTo>
                  <a:pt x="1028" y="94"/>
                </a:lnTo>
                <a:lnTo>
                  <a:pt x="1029" y="121"/>
                </a:lnTo>
                <a:lnTo>
                  <a:pt x="1023" y="146"/>
                </a:lnTo>
                <a:lnTo>
                  <a:pt x="822" y="752"/>
                </a:lnTo>
                <a:lnTo>
                  <a:pt x="812" y="773"/>
                </a:lnTo>
                <a:lnTo>
                  <a:pt x="799" y="791"/>
                </a:lnTo>
                <a:lnTo>
                  <a:pt x="781" y="806"/>
                </a:lnTo>
                <a:lnTo>
                  <a:pt x="761" y="818"/>
                </a:lnTo>
                <a:lnTo>
                  <a:pt x="739" y="825"/>
                </a:lnTo>
                <a:lnTo>
                  <a:pt x="716" y="828"/>
                </a:lnTo>
                <a:lnTo>
                  <a:pt x="224" y="828"/>
                </a:lnTo>
                <a:lnTo>
                  <a:pt x="224" y="2515"/>
                </a:lnTo>
                <a:lnTo>
                  <a:pt x="166" y="2514"/>
                </a:lnTo>
                <a:lnTo>
                  <a:pt x="111" y="2513"/>
                </a:lnTo>
                <a:lnTo>
                  <a:pt x="58" y="2514"/>
                </a:lnTo>
                <a:lnTo>
                  <a:pt x="0" y="2515"/>
                </a:lnTo>
                <a:lnTo>
                  <a:pt x="0" y="111"/>
                </a:lnTo>
                <a:lnTo>
                  <a:pt x="3" y="86"/>
                </a:lnTo>
                <a:lnTo>
                  <a:pt x="12" y="63"/>
                </a:lnTo>
                <a:lnTo>
                  <a:pt x="24" y="42"/>
                </a:lnTo>
                <a:lnTo>
                  <a:pt x="42" y="24"/>
                </a:lnTo>
                <a:lnTo>
                  <a:pt x="63" y="11"/>
                </a:lnTo>
                <a:lnTo>
                  <a:pt x="86" y="2"/>
                </a:lnTo>
                <a:lnTo>
                  <a:pt x="111" y="0"/>
                </a:lnTo>
                <a:close/>
              </a:path>
            </a:pathLst>
          </a:custGeom>
          <a:solidFill>
            <a:schemeClr val="accent1"/>
          </a:solidFill>
          <a:ln w="0">
            <a:noFill/>
            <a:prstDash val="solid"/>
            <a:round/>
            <a:headEnd/>
            <a:tailEnd/>
          </a:ln>
        </p:spPr>
        <p:txBody>
          <a:bodyPr/>
          <a:lstStyle/>
          <a:p>
            <a:pPr eaLnBrk="1" fontAlgn="auto" hangingPunct="1">
              <a:spcBef>
                <a:spcPts val="0"/>
              </a:spcBef>
              <a:spcAft>
                <a:spcPts val="0"/>
              </a:spcAft>
              <a:defRPr/>
            </a:pPr>
            <a:endParaRPr lang="en-US" dirty="0">
              <a:solidFill>
                <a:schemeClr val="bg1">
                  <a:lumMod val="65000"/>
                </a:schemeClr>
              </a:solidFill>
              <a:latin typeface="+mn-lt"/>
            </a:endParaRPr>
          </a:p>
        </p:txBody>
      </p:sp>
      <p:sp>
        <p:nvSpPr>
          <p:cNvPr id="13341" name="Rectangle 1">
            <a:extLst>
              <a:ext uri="{FF2B5EF4-FFF2-40B4-BE49-F238E27FC236}">
                <a16:creationId xmlns:a16="http://schemas.microsoft.com/office/drawing/2014/main" id="{D9D895CE-FC44-B137-D3A8-E1DC44B40C82}"/>
              </a:ext>
            </a:extLst>
          </p:cNvPr>
          <p:cNvSpPr/>
          <p:nvPr/>
        </p:nvSpPr>
        <p:spPr>
          <a:xfrm>
            <a:off x="419201" y="9309496"/>
            <a:ext cx="6019598" cy="275575"/>
          </a:xfrm>
          <a:custGeom>
            <a:avLst/>
            <a:gdLst>
              <a:gd name="connsiteX0" fmla="*/ 0 w 6019598"/>
              <a:gd name="connsiteY0" fmla="*/ 0 h 3276985"/>
              <a:gd name="connsiteX1" fmla="*/ 6019598 w 6019598"/>
              <a:gd name="connsiteY1" fmla="*/ 0 h 3276985"/>
              <a:gd name="connsiteX2" fmla="*/ 6019598 w 6019598"/>
              <a:gd name="connsiteY2" fmla="*/ 3276985 h 3276985"/>
              <a:gd name="connsiteX3" fmla="*/ 0 w 6019598"/>
              <a:gd name="connsiteY3" fmla="*/ 3276985 h 3276985"/>
              <a:gd name="connsiteX4" fmla="*/ 0 w 6019598"/>
              <a:gd name="connsiteY4" fmla="*/ 0 h 3276985"/>
              <a:gd name="connsiteX0" fmla="*/ 0 w 6019598"/>
              <a:gd name="connsiteY0" fmla="*/ 0 h 3276985"/>
              <a:gd name="connsiteX1" fmla="*/ 3660446 w 6019598"/>
              <a:gd name="connsiteY1" fmla="*/ 9144 h 3276985"/>
              <a:gd name="connsiteX2" fmla="*/ 6019598 w 6019598"/>
              <a:gd name="connsiteY2" fmla="*/ 3276985 h 3276985"/>
              <a:gd name="connsiteX3" fmla="*/ 0 w 6019598"/>
              <a:gd name="connsiteY3" fmla="*/ 3276985 h 3276985"/>
              <a:gd name="connsiteX4" fmla="*/ 0 w 6019598"/>
              <a:gd name="connsiteY4" fmla="*/ 0 h 3276985"/>
              <a:gd name="connsiteX0" fmla="*/ 0 w 6019598"/>
              <a:gd name="connsiteY0" fmla="*/ 0 h 3276985"/>
              <a:gd name="connsiteX1" fmla="*/ 3660446 w 6019598"/>
              <a:gd name="connsiteY1" fmla="*/ 9144 h 3276985"/>
              <a:gd name="connsiteX2" fmla="*/ 6019598 w 6019598"/>
              <a:gd name="connsiteY2" fmla="*/ 3276985 h 3276985"/>
              <a:gd name="connsiteX3" fmla="*/ 0 w 6019598"/>
              <a:gd name="connsiteY3" fmla="*/ 3276985 h 3276985"/>
              <a:gd name="connsiteX4" fmla="*/ 0 w 6019598"/>
              <a:gd name="connsiteY4" fmla="*/ 0 h 3276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598" h="3276985">
                <a:moveTo>
                  <a:pt x="0" y="0"/>
                </a:moveTo>
                <a:lnTo>
                  <a:pt x="3660446" y="9144"/>
                </a:lnTo>
                <a:lnTo>
                  <a:pt x="6019598" y="3276985"/>
                </a:lnTo>
                <a:lnTo>
                  <a:pt x="0" y="3276985"/>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0667DBB-2D6F-D982-9036-C5D46F339627}"/>
              </a:ext>
            </a:extLst>
          </p:cNvPr>
          <p:cNvSpPr/>
          <p:nvPr/>
        </p:nvSpPr>
        <p:spPr>
          <a:xfrm>
            <a:off x="6232163" y="9553349"/>
            <a:ext cx="459940" cy="276999"/>
          </a:xfrm>
          <a:prstGeom prst="rect">
            <a:avLst/>
          </a:prstGeom>
        </p:spPr>
        <p:txBody>
          <a:bodyPr wrap="square">
            <a:spAutoFit/>
          </a:bodyPr>
          <a:lstStyle/>
          <a:p>
            <a:pPr algn="ctr" fontAlgn="ctr"/>
            <a:r>
              <a:rPr lang="en-US" sz="1200" b="1" dirty="0">
                <a:solidFill>
                  <a:schemeClr val="accent1">
                    <a:lumMod val="75000"/>
                  </a:schemeClr>
                </a:solidFill>
                <a:latin typeface="Times New Roman" panose="02020603050405020304" pitchFamily="18" charset="0"/>
                <a:cs typeface="Times New Roman" panose="02020603050405020304" pitchFamily="18" charset="0"/>
              </a:rPr>
              <a:t>2</a:t>
            </a:r>
            <a:r>
              <a:rPr lang="mn-MN" sz="1200" b="1" dirty="0">
                <a:solidFill>
                  <a:schemeClr val="accent1">
                    <a:lumMod val="75000"/>
                  </a:schemeClr>
                </a:solidFill>
                <a:latin typeface="Times New Roman" panose="02020603050405020304" pitchFamily="18" charset="0"/>
                <a:cs typeface="Times New Roman" panose="02020603050405020304" pitchFamily="18" charset="0"/>
              </a:rPr>
              <a:t>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500"/>
                                        <p:tgtEl>
                                          <p:spTgt spid="59"/>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13324"/>
                                        </p:tgtEl>
                                        <p:attrNameLst>
                                          <p:attrName>style.visibility</p:attrName>
                                        </p:attrNameLst>
                                      </p:cBhvr>
                                      <p:to>
                                        <p:strVal val="visible"/>
                                      </p:to>
                                    </p:set>
                                    <p:animEffect transition="in" filter="wipe(left)">
                                      <p:cBhvr>
                                        <p:cTn id="45" dur="500"/>
                                        <p:tgtEl>
                                          <p:spTgt spid="13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9" grpId="0"/>
      <p:bldP spid="14" grpId="0" animBg="1"/>
      <p:bldP spid="15" grpId="0" animBg="1"/>
      <p:bldP spid="16" grpId="0" animBg="1"/>
      <p:bldP spid="17" grpId="0" animBg="1"/>
      <p:bldP spid="133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14CCD4A5-08BD-99CD-0BB3-E4EDC47EAA1E}"/>
              </a:ext>
            </a:extLst>
          </p:cNvPr>
          <p:cNvSpPr/>
          <p:nvPr/>
        </p:nvSpPr>
        <p:spPr>
          <a:xfrm>
            <a:off x="407040" y="9666513"/>
            <a:ext cx="6450960" cy="224309"/>
          </a:xfrm>
          <a:custGeom>
            <a:avLst/>
            <a:gdLst>
              <a:gd name="connsiteX0" fmla="*/ 0 w 6019598"/>
              <a:gd name="connsiteY0" fmla="*/ 0 h 3276985"/>
              <a:gd name="connsiteX1" fmla="*/ 6019598 w 6019598"/>
              <a:gd name="connsiteY1" fmla="*/ 0 h 3276985"/>
              <a:gd name="connsiteX2" fmla="*/ 6019598 w 6019598"/>
              <a:gd name="connsiteY2" fmla="*/ 3276985 h 3276985"/>
              <a:gd name="connsiteX3" fmla="*/ 0 w 6019598"/>
              <a:gd name="connsiteY3" fmla="*/ 3276985 h 3276985"/>
              <a:gd name="connsiteX4" fmla="*/ 0 w 6019598"/>
              <a:gd name="connsiteY4" fmla="*/ 0 h 3276985"/>
              <a:gd name="connsiteX0" fmla="*/ 0 w 6019598"/>
              <a:gd name="connsiteY0" fmla="*/ 0 h 3276985"/>
              <a:gd name="connsiteX1" fmla="*/ 3660446 w 6019598"/>
              <a:gd name="connsiteY1" fmla="*/ 9144 h 3276985"/>
              <a:gd name="connsiteX2" fmla="*/ 6019598 w 6019598"/>
              <a:gd name="connsiteY2" fmla="*/ 3276985 h 3276985"/>
              <a:gd name="connsiteX3" fmla="*/ 0 w 6019598"/>
              <a:gd name="connsiteY3" fmla="*/ 3276985 h 3276985"/>
              <a:gd name="connsiteX4" fmla="*/ 0 w 6019598"/>
              <a:gd name="connsiteY4" fmla="*/ 0 h 3276985"/>
              <a:gd name="connsiteX0" fmla="*/ 0 w 6019598"/>
              <a:gd name="connsiteY0" fmla="*/ 0 h 3276985"/>
              <a:gd name="connsiteX1" fmla="*/ 3660446 w 6019598"/>
              <a:gd name="connsiteY1" fmla="*/ 9144 h 3276985"/>
              <a:gd name="connsiteX2" fmla="*/ 6019598 w 6019598"/>
              <a:gd name="connsiteY2" fmla="*/ 3276985 h 3276985"/>
              <a:gd name="connsiteX3" fmla="*/ 0 w 6019598"/>
              <a:gd name="connsiteY3" fmla="*/ 3276985 h 3276985"/>
              <a:gd name="connsiteX4" fmla="*/ 0 w 6019598"/>
              <a:gd name="connsiteY4" fmla="*/ 0 h 3276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598" h="3276985">
                <a:moveTo>
                  <a:pt x="0" y="0"/>
                </a:moveTo>
                <a:lnTo>
                  <a:pt x="3660446" y="9144"/>
                </a:lnTo>
                <a:lnTo>
                  <a:pt x="6019598" y="3276985"/>
                </a:lnTo>
                <a:lnTo>
                  <a:pt x="0" y="3276985"/>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54953105-5A72-2594-BE13-4C036A7FD800}"/>
              </a:ext>
            </a:extLst>
          </p:cNvPr>
          <p:cNvSpPr txBox="1"/>
          <p:nvPr/>
        </p:nvSpPr>
        <p:spPr>
          <a:xfrm>
            <a:off x="128117" y="764776"/>
            <a:ext cx="3516785" cy="584775"/>
          </a:xfrm>
          <a:prstGeom prst="rect">
            <a:avLst/>
          </a:prstGeom>
          <a:noFill/>
        </p:spPr>
        <p:txBody>
          <a:bodyPr wrap="square">
            <a:spAutoFit/>
          </a:bodyPr>
          <a:lstStyle/>
          <a:p>
            <a:pPr algn="ctr">
              <a:defRPr/>
            </a:pPr>
            <a:r>
              <a:rPr lang="mn-MN" sz="1600" dirty="0">
                <a:solidFill>
                  <a:srgbClr val="002060"/>
                </a:solidFill>
                <a:latin typeface="Arial" panose="020B0604020202020204" pitchFamily="34" charset="0"/>
                <a:cs typeface="Arial" panose="020B0604020202020204" pitchFamily="34" charset="0"/>
              </a:rPr>
              <a:t>2020 оны </a:t>
            </a:r>
            <a:r>
              <a:rPr lang="mn-MN" sz="1400" dirty="0">
                <a:solidFill>
                  <a:srgbClr val="002060"/>
                </a:solidFill>
                <a:latin typeface="Arial" panose="020B0604020202020204" pitchFamily="34" charset="0"/>
                <a:cs typeface="Arial" panose="020B0604020202020204" pitchFamily="34" charset="0"/>
              </a:rPr>
              <a:t>чанарын</a:t>
            </a:r>
            <a:r>
              <a:rPr lang="mn-MN" sz="1600" dirty="0">
                <a:solidFill>
                  <a:srgbClr val="002060"/>
                </a:solidFill>
                <a:latin typeface="Arial" panose="020B0604020202020204" pitchFamily="34" charset="0"/>
                <a:cs typeface="Arial" panose="020B0604020202020204" pitchFamily="34" charset="0"/>
              </a:rPr>
              <a:t> болон тоон үзүүлэлт</a:t>
            </a:r>
            <a:endParaRPr lang="en-US" sz="1600" dirty="0">
              <a:solidFill>
                <a:srgbClr val="002060"/>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0C7D12E1-EAC3-2A1E-06C3-7EAB24B3CAE9}"/>
              </a:ext>
            </a:extLst>
          </p:cNvPr>
          <p:cNvCxnSpPr>
            <a:cxnSpLocks/>
          </p:cNvCxnSpPr>
          <p:nvPr/>
        </p:nvCxnSpPr>
        <p:spPr>
          <a:xfrm flipH="1">
            <a:off x="407040" y="773514"/>
            <a:ext cx="617664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EB32CE49-49BB-E551-438B-22F1C1B57CB2}"/>
              </a:ext>
            </a:extLst>
          </p:cNvPr>
          <p:cNvCxnSpPr>
            <a:cxnSpLocks/>
          </p:cNvCxnSpPr>
          <p:nvPr/>
        </p:nvCxnSpPr>
        <p:spPr>
          <a:xfrm>
            <a:off x="3077546" y="9532907"/>
            <a:ext cx="34337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Elbow Connector 60">
            <a:extLst>
              <a:ext uri="{FF2B5EF4-FFF2-40B4-BE49-F238E27FC236}">
                <a16:creationId xmlns:a16="http://schemas.microsoft.com/office/drawing/2014/main" id="{3B748382-51EE-A903-979B-39876F9AD457}"/>
              </a:ext>
            </a:extLst>
          </p:cNvPr>
          <p:cNvCxnSpPr>
            <a:cxnSpLocks/>
          </p:cNvCxnSpPr>
          <p:nvPr/>
        </p:nvCxnSpPr>
        <p:spPr>
          <a:xfrm flipV="1">
            <a:off x="369435" y="1173739"/>
            <a:ext cx="6214245" cy="181977"/>
          </a:xfrm>
          <a:prstGeom prst="bentConnector3">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a16="http://schemas.microsoft.com/office/drawing/2014/main" id="{ABF18CD9-573A-5ED9-3C94-A262509F4C70}"/>
              </a:ext>
            </a:extLst>
          </p:cNvPr>
          <p:cNvCxnSpPr>
            <a:cxnSpLocks/>
          </p:cNvCxnSpPr>
          <p:nvPr/>
        </p:nvCxnSpPr>
        <p:spPr>
          <a:xfrm>
            <a:off x="353501" y="4378949"/>
            <a:ext cx="4200991" cy="21213"/>
          </a:xfrm>
          <a:prstGeom prst="line">
            <a:avLst/>
          </a:prstGeom>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5C3725C9-5B70-1E2A-CD47-60C773B6636A}"/>
              </a:ext>
            </a:extLst>
          </p:cNvPr>
          <p:cNvSpPr txBox="1"/>
          <p:nvPr/>
        </p:nvSpPr>
        <p:spPr>
          <a:xfrm>
            <a:off x="707717" y="1681824"/>
            <a:ext cx="2938195" cy="523220"/>
          </a:xfrm>
          <a:prstGeom prst="rect">
            <a:avLst/>
          </a:prstGeom>
          <a:noFill/>
        </p:spPr>
        <p:txBody>
          <a:bodyPr wrap="square">
            <a:spAutoFit/>
          </a:bodyPr>
          <a:lstStyle/>
          <a:p>
            <a:pPr algn="just"/>
            <a:r>
              <a:rPr lang="mn-MN" sz="1400" kern="0" dirty="0">
                <a:solidFill>
                  <a:srgbClr val="002060"/>
                </a:solidFill>
                <a:effectLst/>
                <a:latin typeface="Arial" panose="020B0604020202020204" pitchFamily="34" charset="0"/>
                <a:ea typeface="Calibri" panose="020F0502020204030204" pitchFamily="34" charset="0"/>
              </a:rPr>
              <a:t>Эрүүл мэндийн сэргээн засах тусламж үйлчилгээ</a:t>
            </a:r>
            <a:endParaRPr lang="en-US" sz="1400" dirty="0">
              <a:solidFill>
                <a:srgbClr val="002060"/>
              </a:solidFill>
            </a:endParaRPr>
          </a:p>
        </p:txBody>
      </p:sp>
      <p:sp>
        <p:nvSpPr>
          <p:cNvPr id="143" name="Oval 142">
            <a:extLst>
              <a:ext uri="{FF2B5EF4-FFF2-40B4-BE49-F238E27FC236}">
                <a16:creationId xmlns:a16="http://schemas.microsoft.com/office/drawing/2014/main" id="{DBF23F23-8239-4ADA-EE2D-72C77400FD61}"/>
              </a:ext>
            </a:extLst>
          </p:cNvPr>
          <p:cNvSpPr/>
          <p:nvPr/>
        </p:nvSpPr>
        <p:spPr>
          <a:xfrm>
            <a:off x="387788" y="1782236"/>
            <a:ext cx="282575" cy="2825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4" name="Oval 143">
            <a:extLst>
              <a:ext uri="{FF2B5EF4-FFF2-40B4-BE49-F238E27FC236}">
                <a16:creationId xmlns:a16="http://schemas.microsoft.com/office/drawing/2014/main" id="{C5E6691F-BD8C-8936-6295-C1E2E3793FA6}"/>
              </a:ext>
            </a:extLst>
          </p:cNvPr>
          <p:cNvSpPr/>
          <p:nvPr/>
        </p:nvSpPr>
        <p:spPr>
          <a:xfrm>
            <a:off x="387788" y="2343460"/>
            <a:ext cx="282575" cy="2841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5" name="TextBox 144">
            <a:extLst>
              <a:ext uri="{FF2B5EF4-FFF2-40B4-BE49-F238E27FC236}">
                <a16:creationId xmlns:a16="http://schemas.microsoft.com/office/drawing/2014/main" id="{42488C27-142F-9C34-B582-51C898F8A8E9}"/>
              </a:ext>
            </a:extLst>
          </p:cNvPr>
          <p:cNvSpPr txBox="1"/>
          <p:nvPr/>
        </p:nvSpPr>
        <p:spPr>
          <a:xfrm>
            <a:off x="716946" y="2240952"/>
            <a:ext cx="2928188" cy="523220"/>
          </a:xfrm>
          <a:prstGeom prst="rect">
            <a:avLst/>
          </a:prstGeom>
          <a:noFill/>
        </p:spPr>
        <p:txBody>
          <a:bodyPr wrap="square">
            <a:spAutoFit/>
          </a:bodyPr>
          <a:lstStyle/>
          <a:p>
            <a:pPr algn="just"/>
            <a:r>
              <a:rPr lang="mn-MN" sz="1400" kern="0" dirty="0">
                <a:solidFill>
                  <a:srgbClr val="002060"/>
                </a:solidFill>
                <a:effectLst/>
                <a:latin typeface="Arial" panose="020B0604020202020204" pitchFamily="34" charset="0"/>
                <a:ea typeface="Calibri" panose="020F0502020204030204" pitchFamily="34" charset="0"/>
              </a:rPr>
              <a:t>Боловсролын сэргээн засах тусламж үйлчилгээ</a:t>
            </a:r>
            <a:endParaRPr lang="en-US" sz="1400" dirty="0">
              <a:solidFill>
                <a:srgbClr val="002060"/>
              </a:solidFill>
            </a:endParaRPr>
          </a:p>
        </p:txBody>
      </p:sp>
      <p:sp>
        <p:nvSpPr>
          <p:cNvPr id="146" name="Oval 145">
            <a:extLst>
              <a:ext uri="{FF2B5EF4-FFF2-40B4-BE49-F238E27FC236}">
                <a16:creationId xmlns:a16="http://schemas.microsoft.com/office/drawing/2014/main" id="{EC5B1CEF-3A95-4CDB-967F-A34EE53AABA3}"/>
              </a:ext>
            </a:extLst>
          </p:cNvPr>
          <p:cNvSpPr/>
          <p:nvPr/>
        </p:nvSpPr>
        <p:spPr>
          <a:xfrm>
            <a:off x="382498" y="2962628"/>
            <a:ext cx="282576" cy="2765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7" name="TextBox 146">
            <a:extLst>
              <a:ext uri="{FF2B5EF4-FFF2-40B4-BE49-F238E27FC236}">
                <a16:creationId xmlns:a16="http://schemas.microsoft.com/office/drawing/2014/main" id="{8951AA83-F0DE-7FBA-9402-85ED7587F3DA}"/>
              </a:ext>
            </a:extLst>
          </p:cNvPr>
          <p:cNvSpPr txBox="1"/>
          <p:nvPr/>
        </p:nvSpPr>
        <p:spPr>
          <a:xfrm>
            <a:off x="716714" y="2918490"/>
            <a:ext cx="2928188" cy="307777"/>
          </a:xfrm>
          <a:prstGeom prst="rect">
            <a:avLst/>
          </a:prstGeom>
          <a:noFill/>
        </p:spPr>
        <p:txBody>
          <a:bodyPr wrap="square">
            <a:spAutoFit/>
          </a:bodyPr>
          <a:lstStyle/>
          <a:p>
            <a:pPr algn="just"/>
            <a:r>
              <a:rPr lang="mn-MN" sz="1400" kern="0" dirty="0">
                <a:solidFill>
                  <a:srgbClr val="002060"/>
                </a:solidFill>
                <a:effectLst/>
                <a:latin typeface="Arial" panose="020B0604020202020204" pitchFamily="34" charset="0"/>
                <a:ea typeface="Calibri" panose="020F0502020204030204" pitchFamily="34" charset="0"/>
              </a:rPr>
              <a:t>Протез, ортопедийн үйлчилгээ</a:t>
            </a:r>
            <a:endParaRPr lang="en-US" sz="1400" dirty="0">
              <a:solidFill>
                <a:srgbClr val="002060"/>
              </a:solidFill>
            </a:endParaRPr>
          </a:p>
        </p:txBody>
      </p:sp>
      <p:sp>
        <p:nvSpPr>
          <p:cNvPr id="148" name="Oval 147">
            <a:extLst>
              <a:ext uri="{FF2B5EF4-FFF2-40B4-BE49-F238E27FC236}">
                <a16:creationId xmlns:a16="http://schemas.microsoft.com/office/drawing/2014/main" id="{B965B3F4-CEF0-5F22-E676-370044B78007}"/>
              </a:ext>
            </a:extLst>
          </p:cNvPr>
          <p:cNvSpPr/>
          <p:nvPr/>
        </p:nvSpPr>
        <p:spPr>
          <a:xfrm>
            <a:off x="383978" y="3621967"/>
            <a:ext cx="282576" cy="2765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9" name="TextBox 148">
            <a:extLst>
              <a:ext uri="{FF2B5EF4-FFF2-40B4-BE49-F238E27FC236}">
                <a16:creationId xmlns:a16="http://schemas.microsoft.com/office/drawing/2014/main" id="{15CE0260-2C3F-DB4E-0C01-588B1EAF1C24}"/>
              </a:ext>
            </a:extLst>
          </p:cNvPr>
          <p:cNvSpPr txBox="1"/>
          <p:nvPr/>
        </p:nvSpPr>
        <p:spPr>
          <a:xfrm>
            <a:off x="716715" y="3269586"/>
            <a:ext cx="2928187" cy="954107"/>
          </a:xfrm>
          <a:prstGeom prst="rect">
            <a:avLst/>
          </a:prstGeom>
          <a:noFill/>
        </p:spPr>
        <p:txBody>
          <a:bodyPr wrap="square">
            <a:spAutoFit/>
          </a:bodyPr>
          <a:lstStyle/>
          <a:p>
            <a:pPr algn="just"/>
            <a:r>
              <a:rPr lang="mn-MN" sz="1400" kern="0" dirty="0">
                <a:solidFill>
                  <a:srgbClr val="002060"/>
                </a:solidFill>
                <a:effectLst/>
                <a:latin typeface="Arial" panose="020B0604020202020204" pitchFamily="34" charset="0"/>
                <a:ea typeface="Calibri" panose="020F0502020204030204" pitchFamily="34" charset="0"/>
              </a:rPr>
              <a:t>Нийгмийн сэргээн засалт (сургалт, нөлөөллийн ажил, зөвлөгөө мэдээлэл)-ийн үйлчилгээ</a:t>
            </a:r>
            <a:endParaRPr lang="en-US" sz="1400" dirty="0">
              <a:solidFill>
                <a:srgbClr val="002060"/>
              </a:solidFill>
            </a:endParaRPr>
          </a:p>
        </p:txBody>
      </p:sp>
      <p:grpSp>
        <p:nvGrpSpPr>
          <p:cNvPr id="178" name="Group 7">
            <a:extLst>
              <a:ext uri="{FF2B5EF4-FFF2-40B4-BE49-F238E27FC236}">
                <a16:creationId xmlns:a16="http://schemas.microsoft.com/office/drawing/2014/main" id="{0CF4D8F1-2F64-A7F4-33DF-EBF19F770ECD}"/>
              </a:ext>
            </a:extLst>
          </p:cNvPr>
          <p:cNvGrpSpPr>
            <a:grpSpLocks/>
          </p:cNvGrpSpPr>
          <p:nvPr/>
        </p:nvGrpSpPr>
        <p:grpSpPr bwMode="auto">
          <a:xfrm flipH="1">
            <a:off x="4921491" y="1426011"/>
            <a:ext cx="841073" cy="3113683"/>
            <a:chOff x="4128407" y="1140685"/>
            <a:chExt cx="2025498" cy="4837217"/>
          </a:xfrm>
        </p:grpSpPr>
        <p:sp>
          <p:nvSpPr>
            <p:cNvPr id="179" name="Freeform 25">
              <a:extLst>
                <a:ext uri="{FF2B5EF4-FFF2-40B4-BE49-F238E27FC236}">
                  <a16:creationId xmlns:a16="http://schemas.microsoft.com/office/drawing/2014/main" id="{7F102DA6-1D17-2FAC-85A8-AE3CF5D51C7E}"/>
                </a:ext>
              </a:extLst>
            </p:cNvPr>
            <p:cNvSpPr>
              <a:spLocks/>
            </p:cNvSpPr>
            <p:nvPr/>
          </p:nvSpPr>
          <p:spPr bwMode="auto">
            <a:xfrm>
              <a:off x="4128407" y="1140685"/>
              <a:ext cx="2025498" cy="4837217"/>
            </a:xfrm>
            <a:custGeom>
              <a:avLst/>
              <a:gdLst>
                <a:gd name="T0" fmla="*/ 684 w 1757"/>
                <a:gd name="T1" fmla="*/ 0 h 4196"/>
                <a:gd name="T2" fmla="*/ 0 w 1757"/>
                <a:gd name="T3" fmla="*/ 265 h 4196"/>
                <a:gd name="T4" fmla="*/ 0 w 1757"/>
                <a:gd name="T5" fmla="*/ 3778 h 4196"/>
                <a:gd name="T6" fmla="*/ 1060 w 1757"/>
                <a:gd name="T7" fmla="*/ 4196 h 4196"/>
                <a:gd name="T8" fmla="*/ 1757 w 1757"/>
                <a:gd name="T9" fmla="*/ 3917 h 4196"/>
                <a:gd name="T10" fmla="*/ 1757 w 1757"/>
                <a:gd name="T11" fmla="*/ 404 h 4196"/>
                <a:gd name="T12" fmla="*/ 684 w 1757"/>
                <a:gd name="T13" fmla="*/ 0 h 4196"/>
              </a:gdLst>
              <a:ahLst/>
              <a:cxnLst>
                <a:cxn ang="0">
                  <a:pos x="T0" y="T1"/>
                </a:cxn>
                <a:cxn ang="0">
                  <a:pos x="T2" y="T3"/>
                </a:cxn>
                <a:cxn ang="0">
                  <a:pos x="T4" y="T5"/>
                </a:cxn>
                <a:cxn ang="0">
                  <a:pos x="T6" y="T7"/>
                </a:cxn>
                <a:cxn ang="0">
                  <a:pos x="T8" y="T9"/>
                </a:cxn>
                <a:cxn ang="0">
                  <a:pos x="T10" y="T11"/>
                </a:cxn>
                <a:cxn ang="0">
                  <a:pos x="T12" y="T13"/>
                </a:cxn>
              </a:cxnLst>
              <a:rect l="0" t="0" r="r" b="b"/>
              <a:pathLst>
                <a:path w="1757" h="4196">
                  <a:moveTo>
                    <a:pt x="684" y="0"/>
                  </a:moveTo>
                  <a:lnTo>
                    <a:pt x="0" y="265"/>
                  </a:lnTo>
                  <a:lnTo>
                    <a:pt x="0" y="3778"/>
                  </a:lnTo>
                  <a:lnTo>
                    <a:pt x="1060" y="4196"/>
                  </a:lnTo>
                  <a:lnTo>
                    <a:pt x="1757" y="3917"/>
                  </a:lnTo>
                  <a:lnTo>
                    <a:pt x="1757" y="404"/>
                  </a:lnTo>
                  <a:lnTo>
                    <a:pt x="684" y="0"/>
                  </a:lnTo>
                  <a:close/>
                </a:path>
              </a:pathLst>
            </a:custGeom>
            <a:solidFill>
              <a:schemeClr val="accent2">
                <a:lumMod val="60000"/>
                <a:lumOff val="40000"/>
              </a:schemeClr>
            </a:solidFill>
            <a:ln>
              <a:noFill/>
            </a:ln>
          </p:spPr>
          <p:txBody>
            <a:bodyPr lIns="45720" tIns="22860" rIns="45720" bIns="22860"/>
            <a:lstStyle/>
            <a:p>
              <a:pPr eaLnBrk="1" fontAlgn="auto" hangingPunct="1">
                <a:spcBef>
                  <a:spcPts val="0"/>
                </a:spcBef>
                <a:spcAft>
                  <a:spcPts val="0"/>
                </a:spcAft>
                <a:defRPr/>
              </a:pPr>
              <a:endParaRPr lang="th-TH" sz="900">
                <a:latin typeface="+mn-lt"/>
              </a:endParaRPr>
            </a:p>
          </p:txBody>
        </p:sp>
        <p:sp>
          <p:nvSpPr>
            <p:cNvPr id="180" name="Freeform 27">
              <a:extLst>
                <a:ext uri="{FF2B5EF4-FFF2-40B4-BE49-F238E27FC236}">
                  <a16:creationId xmlns:a16="http://schemas.microsoft.com/office/drawing/2014/main" id="{DAC460AD-26B8-E300-2028-40B320D80FBA}"/>
                </a:ext>
              </a:extLst>
            </p:cNvPr>
            <p:cNvSpPr>
              <a:spLocks/>
            </p:cNvSpPr>
            <p:nvPr/>
          </p:nvSpPr>
          <p:spPr bwMode="auto">
            <a:xfrm>
              <a:off x="5350392" y="1606423"/>
              <a:ext cx="803513" cy="4371479"/>
            </a:xfrm>
            <a:custGeom>
              <a:avLst/>
              <a:gdLst>
                <a:gd name="T0" fmla="*/ 926302929 w 697"/>
                <a:gd name="T1" fmla="*/ 0 h 3792"/>
                <a:gd name="T2" fmla="*/ 0 w 697"/>
                <a:gd name="T3" fmla="*/ 352180735 h 3792"/>
                <a:gd name="T4" fmla="*/ 0 w 697"/>
                <a:gd name="T5" fmla="*/ 2147483646 h 3792"/>
                <a:gd name="T6" fmla="*/ 926302929 w 697"/>
                <a:gd name="T7" fmla="*/ 2147483646 h 3792"/>
                <a:gd name="T8" fmla="*/ 926302929 w 697"/>
                <a:gd name="T9" fmla="*/ 0 h 3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7" h="3792">
                  <a:moveTo>
                    <a:pt x="697" y="0"/>
                  </a:moveTo>
                  <a:lnTo>
                    <a:pt x="0" y="265"/>
                  </a:lnTo>
                  <a:lnTo>
                    <a:pt x="0" y="3792"/>
                  </a:lnTo>
                  <a:lnTo>
                    <a:pt x="697" y="3513"/>
                  </a:lnTo>
                  <a:lnTo>
                    <a:pt x="6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45720" tIns="22860" rIns="45720" bIns="22860"/>
            <a:lstStyle/>
            <a:p>
              <a:endParaRPr lang="en-US"/>
            </a:p>
          </p:txBody>
        </p:sp>
        <p:sp>
          <p:nvSpPr>
            <p:cNvPr id="181" name="Freeform 29">
              <a:extLst>
                <a:ext uri="{FF2B5EF4-FFF2-40B4-BE49-F238E27FC236}">
                  <a16:creationId xmlns:a16="http://schemas.microsoft.com/office/drawing/2014/main" id="{1FCC296B-8072-5630-96EB-1951F45E8F1E}"/>
                </a:ext>
              </a:extLst>
            </p:cNvPr>
            <p:cNvSpPr>
              <a:spLocks/>
            </p:cNvSpPr>
            <p:nvPr/>
          </p:nvSpPr>
          <p:spPr bwMode="auto">
            <a:xfrm>
              <a:off x="4128407" y="1445808"/>
              <a:ext cx="1221483" cy="4532094"/>
            </a:xfrm>
            <a:custGeom>
              <a:avLst/>
              <a:gdLst>
                <a:gd name="T0" fmla="*/ 0 w 1060"/>
                <a:gd name="T1" fmla="*/ 0 h 3931"/>
                <a:gd name="T2" fmla="*/ 0 w 1060"/>
                <a:gd name="T3" fmla="*/ 0 h 3931"/>
                <a:gd name="T4" fmla="*/ 0 w 1060"/>
                <a:gd name="T5" fmla="*/ 3513 h 3931"/>
                <a:gd name="T6" fmla="*/ 1060 w 1060"/>
                <a:gd name="T7" fmla="*/ 3931 h 3931"/>
                <a:gd name="T8" fmla="*/ 1060 w 1060"/>
                <a:gd name="T9" fmla="*/ 404 h 3931"/>
                <a:gd name="T10" fmla="*/ 0 w 1060"/>
                <a:gd name="T11" fmla="*/ 0 h 3931"/>
              </a:gdLst>
              <a:ahLst/>
              <a:cxnLst>
                <a:cxn ang="0">
                  <a:pos x="T0" y="T1"/>
                </a:cxn>
                <a:cxn ang="0">
                  <a:pos x="T2" y="T3"/>
                </a:cxn>
                <a:cxn ang="0">
                  <a:pos x="T4" y="T5"/>
                </a:cxn>
                <a:cxn ang="0">
                  <a:pos x="T6" y="T7"/>
                </a:cxn>
                <a:cxn ang="0">
                  <a:pos x="T8" y="T9"/>
                </a:cxn>
                <a:cxn ang="0">
                  <a:pos x="T10" y="T11"/>
                </a:cxn>
              </a:cxnLst>
              <a:rect l="0" t="0" r="r" b="b"/>
              <a:pathLst>
                <a:path w="1060" h="3931">
                  <a:moveTo>
                    <a:pt x="0" y="0"/>
                  </a:moveTo>
                  <a:lnTo>
                    <a:pt x="0" y="0"/>
                  </a:lnTo>
                  <a:lnTo>
                    <a:pt x="0" y="3513"/>
                  </a:lnTo>
                  <a:lnTo>
                    <a:pt x="1060" y="3931"/>
                  </a:lnTo>
                  <a:lnTo>
                    <a:pt x="1060" y="404"/>
                  </a:lnTo>
                  <a:lnTo>
                    <a:pt x="0" y="0"/>
                  </a:lnTo>
                  <a:close/>
                </a:path>
              </a:pathLst>
            </a:custGeom>
            <a:solidFill>
              <a:schemeClr val="accent2">
                <a:lumMod val="75000"/>
              </a:schemeClr>
            </a:solidFill>
            <a:ln>
              <a:noFill/>
            </a:ln>
          </p:spPr>
          <p:txBody>
            <a:bodyPr lIns="45720" tIns="22860" rIns="45720" bIns="22860"/>
            <a:lstStyle/>
            <a:p>
              <a:pPr eaLnBrk="1" fontAlgn="auto" hangingPunct="1">
                <a:spcBef>
                  <a:spcPts val="0"/>
                </a:spcBef>
                <a:spcAft>
                  <a:spcPts val="0"/>
                </a:spcAft>
                <a:defRPr/>
              </a:pPr>
              <a:endParaRPr lang="th-TH" sz="900">
                <a:latin typeface="+mn-lt"/>
              </a:endParaRPr>
            </a:p>
          </p:txBody>
        </p:sp>
      </p:grpSp>
      <p:grpSp>
        <p:nvGrpSpPr>
          <p:cNvPr id="182" name="Group 8">
            <a:extLst>
              <a:ext uri="{FF2B5EF4-FFF2-40B4-BE49-F238E27FC236}">
                <a16:creationId xmlns:a16="http://schemas.microsoft.com/office/drawing/2014/main" id="{596586A8-EF28-94DC-264E-EC99A3DF8B38}"/>
              </a:ext>
            </a:extLst>
          </p:cNvPr>
          <p:cNvGrpSpPr>
            <a:grpSpLocks/>
          </p:cNvGrpSpPr>
          <p:nvPr/>
        </p:nvGrpSpPr>
        <p:grpSpPr bwMode="auto">
          <a:xfrm flipH="1">
            <a:off x="4187494" y="1550397"/>
            <a:ext cx="841074" cy="2813892"/>
            <a:chOff x="4128407" y="1140685"/>
            <a:chExt cx="2025498" cy="4837217"/>
          </a:xfrm>
        </p:grpSpPr>
        <p:sp>
          <p:nvSpPr>
            <p:cNvPr id="183" name="Freeform 25">
              <a:extLst>
                <a:ext uri="{FF2B5EF4-FFF2-40B4-BE49-F238E27FC236}">
                  <a16:creationId xmlns:a16="http://schemas.microsoft.com/office/drawing/2014/main" id="{26B69B74-9A11-418D-C74A-178D7162DCAA}"/>
                </a:ext>
              </a:extLst>
            </p:cNvPr>
            <p:cNvSpPr>
              <a:spLocks/>
            </p:cNvSpPr>
            <p:nvPr/>
          </p:nvSpPr>
          <p:spPr bwMode="auto">
            <a:xfrm>
              <a:off x="4128407" y="1140685"/>
              <a:ext cx="2025498" cy="4837217"/>
            </a:xfrm>
            <a:custGeom>
              <a:avLst/>
              <a:gdLst>
                <a:gd name="T0" fmla="*/ 684 w 1757"/>
                <a:gd name="T1" fmla="*/ 0 h 4196"/>
                <a:gd name="T2" fmla="*/ 0 w 1757"/>
                <a:gd name="T3" fmla="*/ 265 h 4196"/>
                <a:gd name="T4" fmla="*/ 0 w 1757"/>
                <a:gd name="T5" fmla="*/ 3778 h 4196"/>
                <a:gd name="T6" fmla="*/ 1060 w 1757"/>
                <a:gd name="T7" fmla="*/ 4196 h 4196"/>
                <a:gd name="T8" fmla="*/ 1757 w 1757"/>
                <a:gd name="T9" fmla="*/ 3917 h 4196"/>
                <a:gd name="T10" fmla="*/ 1757 w 1757"/>
                <a:gd name="T11" fmla="*/ 404 h 4196"/>
                <a:gd name="T12" fmla="*/ 684 w 1757"/>
                <a:gd name="T13" fmla="*/ 0 h 4196"/>
              </a:gdLst>
              <a:ahLst/>
              <a:cxnLst>
                <a:cxn ang="0">
                  <a:pos x="T0" y="T1"/>
                </a:cxn>
                <a:cxn ang="0">
                  <a:pos x="T2" y="T3"/>
                </a:cxn>
                <a:cxn ang="0">
                  <a:pos x="T4" y="T5"/>
                </a:cxn>
                <a:cxn ang="0">
                  <a:pos x="T6" y="T7"/>
                </a:cxn>
                <a:cxn ang="0">
                  <a:pos x="T8" y="T9"/>
                </a:cxn>
                <a:cxn ang="0">
                  <a:pos x="T10" y="T11"/>
                </a:cxn>
                <a:cxn ang="0">
                  <a:pos x="T12" y="T13"/>
                </a:cxn>
              </a:cxnLst>
              <a:rect l="0" t="0" r="r" b="b"/>
              <a:pathLst>
                <a:path w="1757" h="4196">
                  <a:moveTo>
                    <a:pt x="684" y="0"/>
                  </a:moveTo>
                  <a:lnTo>
                    <a:pt x="0" y="265"/>
                  </a:lnTo>
                  <a:lnTo>
                    <a:pt x="0" y="3778"/>
                  </a:lnTo>
                  <a:lnTo>
                    <a:pt x="1060" y="4196"/>
                  </a:lnTo>
                  <a:lnTo>
                    <a:pt x="1757" y="3917"/>
                  </a:lnTo>
                  <a:lnTo>
                    <a:pt x="1757" y="404"/>
                  </a:lnTo>
                  <a:lnTo>
                    <a:pt x="684" y="0"/>
                  </a:lnTo>
                  <a:close/>
                </a:path>
              </a:pathLst>
            </a:custGeom>
            <a:solidFill>
              <a:schemeClr val="accent1">
                <a:lumMod val="60000"/>
                <a:lumOff val="40000"/>
              </a:schemeClr>
            </a:solidFill>
            <a:ln>
              <a:noFill/>
            </a:ln>
          </p:spPr>
          <p:txBody>
            <a:bodyPr lIns="45720" tIns="22860" rIns="45720" bIns="22860"/>
            <a:lstStyle/>
            <a:p>
              <a:pPr eaLnBrk="1" fontAlgn="auto" hangingPunct="1">
                <a:spcBef>
                  <a:spcPts val="0"/>
                </a:spcBef>
                <a:spcAft>
                  <a:spcPts val="0"/>
                </a:spcAft>
                <a:defRPr/>
              </a:pPr>
              <a:endParaRPr lang="th-TH" sz="900">
                <a:latin typeface="+mn-lt"/>
              </a:endParaRPr>
            </a:p>
          </p:txBody>
        </p:sp>
        <p:sp>
          <p:nvSpPr>
            <p:cNvPr id="184" name="Freeform 27">
              <a:extLst>
                <a:ext uri="{FF2B5EF4-FFF2-40B4-BE49-F238E27FC236}">
                  <a16:creationId xmlns:a16="http://schemas.microsoft.com/office/drawing/2014/main" id="{DF47B1DA-439F-0949-AB65-49673B726025}"/>
                </a:ext>
              </a:extLst>
            </p:cNvPr>
            <p:cNvSpPr>
              <a:spLocks/>
            </p:cNvSpPr>
            <p:nvPr/>
          </p:nvSpPr>
          <p:spPr bwMode="auto">
            <a:xfrm>
              <a:off x="5350392" y="1606423"/>
              <a:ext cx="803513" cy="4371479"/>
            </a:xfrm>
            <a:custGeom>
              <a:avLst/>
              <a:gdLst>
                <a:gd name="T0" fmla="*/ 926302929 w 697"/>
                <a:gd name="T1" fmla="*/ 0 h 3792"/>
                <a:gd name="T2" fmla="*/ 0 w 697"/>
                <a:gd name="T3" fmla="*/ 352180735 h 3792"/>
                <a:gd name="T4" fmla="*/ 0 w 697"/>
                <a:gd name="T5" fmla="*/ 2147483646 h 3792"/>
                <a:gd name="T6" fmla="*/ 926302929 w 697"/>
                <a:gd name="T7" fmla="*/ 2147483646 h 3792"/>
                <a:gd name="T8" fmla="*/ 926302929 w 697"/>
                <a:gd name="T9" fmla="*/ 0 h 3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7" h="3792">
                  <a:moveTo>
                    <a:pt x="697" y="0"/>
                  </a:moveTo>
                  <a:lnTo>
                    <a:pt x="0" y="265"/>
                  </a:lnTo>
                  <a:lnTo>
                    <a:pt x="0" y="3792"/>
                  </a:lnTo>
                  <a:lnTo>
                    <a:pt x="697" y="3513"/>
                  </a:lnTo>
                  <a:lnTo>
                    <a:pt x="69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45720" tIns="22860" rIns="45720" bIns="22860"/>
            <a:lstStyle/>
            <a:p>
              <a:endParaRPr lang="en-US"/>
            </a:p>
          </p:txBody>
        </p:sp>
        <p:sp>
          <p:nvSpPr>
            <p:cNvPr id="185" name="Freeform 29">
              <a:extLst>
                <a:ext uri="{FF2B5EF4-FFF2-40B4-BE49-F238E27FC236}">
                  <a16:creationId xmlns:a16="http://schemas.microsoft.com/office/drawing/2014/main" id="{485E9FA5-374B-ECC0-F520-22AD6672AAD5}"/>
                </a:ext>
              </a:extLst>
            </p:cNvPr>
            <p:cNvSpPr>
              <a:spLocks/>
            </p:cNvSpPr>
            <p:nvPr/>
          </p:nvSpPr>
          <p:spPr bwMode="auto">
            <a:xfrm>
              <a:off x="4128407" y="1445808"/>
              <a:ext cx="1221484" cy="4532094"/>
            </a:xfrm>
            <a:custGeom>
              <a:avLst/>
              <a:gdLst>
                <a:gd name="T0" fmla="*/ 0 w 1060"/>
                <a:gd name="T1" fmla="*/ 0 h 3931"/>
                <a:gd name="T2" fmla="*/ 0 w 1060"/>
                <a:gd name="T3" fmla="*/ 0 h 3931"/>
                <a:gd name="T4" fmla="*/ 0 w 1060"/>
                <a:gd name="T5" fmla="*/ 3513 h 3931"/>
                <a:gd name="T6" fmla="*/ 1060 w 1060"/>
                <a:gd name="T7" fmla="*/ 3931 h 3931"/>
                <a:gd name="T8" fmla="*/ 1060 w 1060"/>
                <a:gd name="T9" fmla="*/ 404 h 3931"/>
                <a:gd name="T10" fmla="*/ 0 w 1060"/>
                <a:gd name="T11" fmla="*/ 0 h 3931"/>
              </a:gdLst>
              <a:ahLst/>
              <a:cxnLst>
                <a:cxn ang="0">
                  <a:pos x="T0" y="T1"/>
                </a:cxn>
                <a:cxn ang="0">
                  <a:pos x="T2" y="T3"/>
                </a:cxn>
                <a:cxn ang="0">
                  <a:pos x="T4" y="T5"/>
                </a:cxn>
                <a:cxn ang="0">
                  <a:pos x="T6" y="T7"/>
                </a:cxn>
                <a:cxn ang="0">
                  <a:pos x="T8" y="T9"/>
                </a:cxn>
                <a:cxn ang="0">
                  <a:pos x="T10" y="T11"/>
                </a:cxn>
              </a:cxnLst>
              <a:rect l="0" t="0" r="r" b="b"/>
              <a:pathLst>
                <a:path w="1060" h="3931">
                  <a:moveTo>
                    <a:pt x="0" y="0"/>
                  </a:moveTo>
                  <a:lnTo>
                    <a:pt x="0" y="0"/>
                  </a:lnTo>
                  <a:lnTo>
                    <a:pt x="0" y="3513"/>
                  </a:lnTo>
                  <a:lnTo>
                    <a:pt x="1060" y="3931"/>
                  </a:lnTo>
                  <a:lnTo>
                    <a:pt x="1060" y="404"/>
                  </a:lnTo>
                  <a:lnTo>
                    <a:pt x="0" y="0"/>
                  </a:lnTo>
                  <a:close/>
                </a:path>
              </a:pathLst>
            </a:custGeom>
            <a:solidFill>
              <a:schemeClr val="accent1">
                <a:lumMod val="75000"/>
              </a:schemeClr>
            </a:solidFill>
            <a:ln>
              <a:noFill/>
            </a:ln>
          </p:spPr>
          <p:txBody>
            <a:bodyPr lIns="45720" tIns="22860" rIns="45720" bIns="22860"/>
            <a:lstStyle/>
            <a:p>
              <a:pPr eaLnBrk="1" fontAlgn="auto" hangingPunct="1">
                <a:spcBef>
                  <a:spcPts val="0"/>
                </a:spcBef>
                <a:spcAft>
                  <a:spcPts val="0"/>
                </a:spcAft>
                <a:defRPr/>
              </a:pPr>
              <a:endParaRPr lang="th-TH" sz="900">
                <a:latin typeface="+mn-lt"/>
              </a:endParaRPr>
            </a:p>
          </p:txBody>
        </p:sp>
      </p:grpSp>
      <p:grpSp>
        <p:nvGrpSpPr>
          <p:cNvPr id="186" name="Group 16">
            <a:extLst>
              <a:ext uri="{FF2B5EF4-FFF2-40B4-BE49-F238E27FC236}">
                <a16:creationId xmlns:a16="http://schemas.microsoft.com/office/drawing/2014/main" id="{F0636D02-E9FD-8200-E447-0BD0968BDCFE}"/>
              </a:ext>
            </a:extLst>
          </p:cNvPr>
          <p:cNvGrpSpPr>
            <a:grpSpLocks/>
          </p:cNvGrpSpPr>
          <p:nvPr/>
        </p:nvGrpSpPr>
        <p:grpSpPr bwMode="auto">
          <a:xfrm flipH="1">
            <a:off x="4778044" y="2599733"/>
            <a:ext cx="841074" cy="2642189"/>
            <a:chOff x="4128407" y="1140685"/>
            <a:chExt cx="2025498" cy="4837217"/>
          </a:xfrm>
        </p:grpSpPr>
        <p:sp>
          <p:nvSpPr>
            <p:cNvPr id="187" name="Freeform 25">
              <a:extLst>
                <a:ext uri="{FF2B5EF4-FFF2-40B4-BE49-F238E27FC236}">
                  <a16:creationId xmlns:a16="http://schemas.microsoft.com/office/drawing/2014/main" id="{8B4D9218-2911-7C42-6B63-B03E6B50E2C5}"/>
                </a:ext>
              </a:extLst>
            </p:cNvPr>
            <p:cNvSpPr>
              <a:spLocks/>
            </p:cNvSpPr>
            <p:nvPr/>
          </p:nvSpPr>
          <p:spPr bwMode="auto">
            <a:xfrm>
              <a:off x="4128407" y="1140685"/>
              <a:ext cx="2025498" cy="4837217"/>
            </a:xfrm>
            <a:custGeom>
              <a:avLst/>
              <a:gdLst>
                <a:gd name="T0" fmla="*/ 684 w 1757"/>
                <a:gd name="T1" fmla="*/ 0 h 4196"/>
                <a:gd name="T2" fmla="*/ 0 w 1757"/>
                <a:gd name="T3" fmla="*/ 265 h 4196"/>
                <a:gd name="T4" fmla="*/ 0 w 1757"/>
                <a:gd name="T5" fmla="*/ 3778 h 4196"/>
                <a:gd name="T6" fmla="*/ 1060 w 1757"/>
                <a:gd name="T7" fmla="*/ 4196 h 4196"/>
                <a:gd name="T8" fmla="*/ 1757 w 1757"/>
                <a:gd name="T9" fmla="*/ 3917 h 4196"/>
                <a:gd name="T10" fmla="*/ 1757 w 1757"/>
                <a:gd name="T11" fmla="*/ 404 h 4196"/>
                <a:gd name="T12" fmla="*/ 684 w 1757"/>
                <a:gd name="T13" fmla="*/ 0 h 4196"/>
              </a:gdLst>
              <a:ahLst/>
              <a:cxnLst>
                <a:cxn ang="0">
                  <a:pos x="T0" y="T1"/>
                </a:cxn>
                <a:cxn ang="0">
                  <a:pos x="T2" y="T3"/>
                </a:cxn>
                <a:cxn ang="0">
                  <a:pos x="T4" y="T5"/>
                </a:cxn>
                <a:cxn ang="0">
                  <a:pos x="T6" y="T7"/>
                </a:cxn>
                <a:cxn ang="0">
                  <a:pos x="T8" y="T9"/>
                </a:cxn>
                <a:cxn ang="0">
                  <a:pos x="T10" y="T11"/>
                </a:cxn>
                <a:cxn ang="0">
                  <a:pos x="T12" y="T13"/>
                </a:cxn>
              </a:cxnLst>
              <a:rect l="0" t="0" r="r" b="b"/>
              <a:pathLst>
                <a:path w="1757" h="4196">
                  <a:moveTo>
                    <a:pt x="684" y="0"/>
                  </a:moveTo>
                  <a:lnTo>
                    <a:pt x="0" y="265"/>
                  </a:lnTo>
                  <a:lnTo>
                    <a:pt x="0" y="3778"/>
                  </a:lnTo>
                  <a:lnTo>
                    <a:pt x="1060" y="4196"/>
                  </a:lnTo>
                  <a:lnTo>
                    <a:pt x="1757" y="3917"/>
                  </a:lnTo>
                  <a:lnTo>
                    <a:pt x="1757" y="404"/>
                  </a:lnTo>
                  <a:lnTo>
                    <a:pt x="684" y="0"/>
                  </a:lnTo>
                  <a:close/>
                </a:path>
              </a:pathLst>
            </a:custGeom>
            <a:solidFill>
              <a:schemeClr val="accent3">
                <a:lumMod val="60000"/>
                <a:lumOff val="40000"/>
              </a:schemeClr>
            </a:solidFill>
            <a:ln>
              <a:noFill/>
            </a:ln>
          </p:spPr>
          <p:txBody>
            <a:bodyPr lIns="45720" tIns="22860" rIns="45720" bIns="22860"/>
            <a:lstStyle/>
            <a:p>
              <a:pPr eaLnBrk="1" fontAlgn="auto" hangingPunct="1">
                <a:spcBef>
                  <a:spcPts val="0"/>
                </a:spcBef>
                <a:spcAft>
                  <a:spcPts val="0"/>
                </a:spcAft>
                <a:defRPr/>
              </a:pPr>
              <a:endParaRPr lang="th-TH" sz="900">
                <a:latin typeface="+mn-lt"/>
              </a:endParaRPr>
            </a:p>
          </p:txBody>
        </p:sp>
        <p:sp>
          <p:nvSpPr>
            <p:cNvPr id="188" name="Freeform 27">
              <a:extLst>
                <a:ext uri="{FF2B5EF4-FFF2-40B4-BE49-F238E27FC236}">
                  <a16:creationId xmlns:a16="http://schemas.microsoft.com/office/drawing/2014/main" id="{31C2F0FF-B816-FA9A-B660-0581B2F438B3}"/>
                </a:ext>
              </a:extLst>
            </p:cNvPr>
            <p:cNvSpPr>
              <a:spLocks/>
            </p:cNvSpPr>
            <p:nvPr/>
          </p:nvSpPr>
          <p:spPr bwMode="auto">
            <a:xfrm>
              <a:off x="5349891" y="1606507"/>
              <a:ext cx="804014" cy="4371395"/>
            </a:xfrm>
            <a:custGeom>
              <a:avLst/>
              <a:gdLst>
                <a:gd name="T0" fmla="*/ 697 w 697"/>
                <a:gd name="T1" fmla="*/ 0 h 3792"/>
                <a:gd name="T2" fmla="*/ 0 w 697"/>
                <a:gd name="T3" fmla="*/ 265 h 3792"/>
                <a:gd name="T4" fmla="*/ 0 w 697"/>
                <a:gd name="T5" fmla="*/ 3792 h 3792"/>
                <a:gd name="T6" fmla="*/ 697 w 697"/>
                <a:gd name="T7" fmla="*/ 3513 h 3792"/>
                <a:gd name="T8" fmla="*/ 697 w 697"/>
                <a:gd name="T9" fmla="*/ 0 h 3792"/>
              </a:gdLst>
              <a:ahLst/>
              <a:cxnLst>
                <a:cxn ang="0">
                  <a:pos x="T0" y="T1"/>
                </a:cxn>
                <a:cxn ang="0">
                  <a:pos x="T2" y="T3"/>
                </a:cxn>
                <a:cxn ang="0">
                  <a:pos x="T4" y="T5"/>
                </a:cxn>
                <a:cxn ang="0">
                  <a:pos x="T6" y="T7"/>
                </a:cxn>
                <a:cxn ang="0">
                  <a:pos x="T8" y="T9"/>
                </a:cxn>
              </a:cxnLst>
              <a:rect l="0" t="0" r="r" b="b"/>
              <a:pathLst>
                <a:path w="697" h="3792">
                  <a:moveTo>
                    <a:pt x="697" y="0"/>
                  </a:moveTo>
                  <a:lnTo>
                    <a:pt x="0" y="265"/>
                  </a:lnTo>
                  <a:lnTo>
                    <a:pt x="0" y="3792"/>
                  </a:lnTo>
                  <a:lnTo>
                    <a:pt x="697" y="3513"/>
                  </a:lnTo>
                  <a:lnTo>
                    <a:pt x="697" y="0"/>
                  </a:lnTo>
                  <a:close/>
                </a:path>
              </a:pathLst>
            </a:custGeom>
            <a:solidFill>
              <a:schemeClr val="accent3"/>
            </a:solidFill>
            <a:ln>
              <a:noFill/>
            </a:ln>
          </p:spPr>
          <p:txBody>
            <a:bodyPr lIns="45720" tIns="22860" rIns="45720" bIns="22860"/>
            <a:lstStyle/>
            <a:p>
              <a:pPr eaLnBrk="1" fontAlgn="auto" hangingPunct="1">
                <a:spcBef>
                  <a:spcPts val="0"/>
                </a:spcBef>
                <a:spcAft>
                  <a:spcPts val="0"/>
                </a:spcAft>
                <a:defRPr/>
              </a:pPr>
              <a:endParaRPr lang="th-TH" sz="900">
                <a:latin typeface="+mn-lt"/>
              </a:endParaRPr>
            </a:p>
          </p:txBody>
        </p:sp>
        <p:sp>
          <p:nvSpPr>
            <p:cNvPr id="189" name="Freeform 29">
              <a:extLst>
                <a:ext uri="{FF2B5EF4-FFF2-40B4-BE49-F238E27FC236}">
                  <a16:creationId xmlns:a16="http://schemas.microsoft.com/office/drawing/2014/main" id="{E16A775F-88B4-26E4-FE41-D4329DA6DF86}"/>
                </a:ext>
              </a:extLst>
            </p:cNvPr>
            <p:cNvSpPr>
              <a:spLocks/>
            </p:cNvSpPr>
            <p:nvPr/>
          </p:nvSpPr>
          <p:spPr bwMode="auto">
            <a:xfrm>
              <a:off x="4128407" y="1445808"/>
              <a:ext cx="1221484" cy="4532094"/>
            </a:xfrm>
            <a:custGeom>
              <a:avLst/>
              <a:gdLst>
                <a:gd name="T0" fmla="*/ 0 w 1060"/>
                <a:gd name="T1" fmla="*/ 0 h 3931"/>
                <a:gd name="T2" fmla="*/ 0 w 1060"/>
                <a:gd name="T3" fmla="*/ 0 h 3931"/>
                <a:gd name="T4" fmla="*/ 0 w 1060"/>
                <a:gd name="T5" fmla="*/ 3513 h 3931"/>
                <a:gd name="T6" fmla="*/ 1060 w 1060"/>
                <a:gd name="T7" fmla="*/ 3931 h 3931"/>
                <a:gd name="T8" fmla="*/ 1060 w 1060"/>
                <a:gd name="T9" fmla="*/ 404 h 3931"/>
                <a:gd name="T10" fmla="*/ 0 w 1060"/>
                <a:gd name="T11" fmla="*/ 0 h 3931"/>
              </a:gdLst>
              <a:ahLst/>
              <a:cxnLst>
                <a:cxn ang="0">
                  <a:pos x="T0" y="T1"/>
                </a:cxn>
                <a:cxn ang="0">
                  <a:pos x="T2" y="T3"/>
                </a:cxn>
                <a:cxn ang="0">
                  <a:pos x="T4" y="T5"/>
                </a:cxn>
                <a:cxn ang="0">
                  <a:pos x="T6" y="T7"/>
                </a:cxn>
                <a:cxn ang="0">
                  <a:pos x="T8" y="T9"/>
                </a:cxn>
                <a:cxn ang="0">
                  <a:pos x="T10" y="T11"/>
                </a:cxn>
              </a:cxnLst>
              <a:rect l="0" t="0" r="r" b="b"/>
              <a:pathLst>
                <a:path w="1060" h="3931">
                  <a:moveTo>
                    <a:pt x="0" y="0"/>
                  </a:moveTo>
                  <a:lnTo>
                    <a:pt x="0" y="0"/>
                  </a:lnTo>
                  <a:lnTo>
                    <a:pt x="0" y="3513"/>
                  </a:lnTo>
                  <a:lnTo>
                    <a:pt x="1060" y="3931"/>
                  </a:lnTo>
                  <a:lnTo>
                    <a:pt x="1060" y="404"/>
                  </a:lnTo>
                  <a:lnTo>
                    <a:pt x="0" y="0"/>
                  </a:lnTo>
                  <a:close/>
                </a:path>
              </a:pathLst>
            </a:custGeom>
            <a:solidFill>
              <a:schemeClr val="accent3">
                <a:lumMod val="75000"/>
              </a:schemeClr>
            </a:solidFill>
            <a:ln>
              <a:noFill/>
            </a:ln>
          </p:spPr>
          <p:txBody>
            <a:bodyPr lIns="45720" tIns="22860" rIns="45720" bIns="22860"/>
            <a:lstStyle/>
            <a:p>
              <a:pPr eaLnBrk="1" fontAlgn="auto" hangingPunct="1">
                <a:spcBef>
                  <a:spcPts val="0"/>
                </a:spcBef>
                <a:spcAft>
                  <a:spcPts val="0"/>
                </a:spcAft>
                <a:defRPr/>
              </a:pPr>
              <a:endParaRPr lang="th-TH" sz="900">
                <a:latin typeface="+mn-lt"/>
              </a:endParaRPr>
            </a:p>
          </p:txBody>
        </p:sp>
      </p:grpSp>
      <p:grpSp>
        <p:nvGrpSpPr>
          <p:cNvPr id="190" name="Group 20">
            <a:extLst>
              <a:ext uri="{FF2B5EF4-FFF2-40B4-BE49-F238E27FC236}">
                <a16:creationId xmlns:a16="http://schemas.microsoft.com/office/drawing/2014/main" id="{E34E0F80-DCE1-74CC-69D7-CD719CA30055}"/>
              </a:ext>
            </a:extLst>
          </p:cNvPr>
          <p:cNvGrpSpPr>
            <a:grpSpLocks/>
          </p:cNvGrpSpPr>
          <p:nvPr/>
        </p:nvGrpSpPr>
        <p:grpSpPr bwMode="auto">
          <a:xfrm flipH="1">
            <a:off x="5532901" y="1905076"/>
            <a:ext cx="840156" cy="2759003"/>
            <a:chOff x="4128407" y="1140685"/>
            <a:chExt cx="2025498" cy="4837217"/>
          </a:xfrm>
          <a:solidFill>
            <a:schemeClr val="accent4"/>
          </a:solidFill>
        </p:grpSpPr>
        <p:sp>
          <p:nvSpPr>
            <p:cNvPr id="191" name="Freeform 25">
              <a:extLst>
                <a:ext uri="{FF2B5EF4-FFF2-40B4-BE49-F238E27FC236}">
                  <a16:creationId xmlns:a16="http://schemas.microsoft.com/office/drawing/2014/main" id="{053E3B87-F719-2E26-35FF-90E1C304480E}"/>
                </a:ext>
              </a:extLst>
            </p:cNvPr>
            <p:cNvSpPr>
              <a:spLocks/>
            </p:cNvSpPr>
            <p:nvPr/>
          </p:nvSpPr>
          <p:spPr bwMode="auto">
            <a:xfrm>
              <a:off x="4128407" y="1140685"/>
              <a:ext cx="2025498" cy="4837217"/>
            </a:xfrm>
            <a:custGeom>
              <a:avLst/>
              <a:gdLst>
                <a:gd name="T0" fmla="*/ 684 w 1757"/>
                <a:gd name="T1" fmla="*/ 0 h 4196"/>
                <a:gd name="T2" fmla="*/ 0 w 1757"/>
                <a:gd name="T3" fmla="*/ 265 h 4196"/>
                <a:gd name="T4" fmla="*/ 0 w 1757"/>
                <a:gd name="T5" fmla="*/ 3778 h 4196"/>
                <a:gd name="T6" fmla="*/ 1060 w 1757"/>
                <a:gd name="T7" fmla="*/ 4196 h 4196"/>
                <a:gd name="T8" fmla="*/ 1757 w 1757"/>
                <a:gd name="T9" fmla="*/ 3917 h 4196"/>
                <a:gd name="T10" fmla="*/ 1757 w 1757"/>
                <a:gd name="T11" fmla="*/ 404 h 4196"/>
                <a:gd name="T12" fmla="*/ 684 w 1757"/>
                <a:gd name="T13" fmla="*/ 0 h 4196"/>
              </a:gdLst>
              <a:ahLst/>
              <a:cxnLst>
                <a:cxn ang="0">
                  <a:pos x="T0" y="T1"/>
                </a:cxn>
                <a:cxn ang="0">
                  <a:pos x="T2" y="T3"/>
                </a:cxn>
                <a:cxn ang="0">
                  <a:pos x="T4" y="T5"/>
                </a:cxn>
                <a:cxn ang="0">
                  <a:pos x="T6" y="T7"/>
                </a:cxn>
                <a:cxn ang="0">
                  <a:pos x="T8" y="T9"/>
                </a:cxn>
                <a:cxn ang="0">
                  <a:pos x="T10" y="T11"/>
                </a:cxn>
                <a:cxn ang="0">
                  <a:pos x="T12" y="T13"/>
                </a:cxn>
              </a:cxnLst>
              <a:rect l="0" t="0" r="r" b="b"/>
              <a:pathLst>
                <a:path w="1757" h="4196">
                  <a:moveTo>
                    <a:pt x="684" y="0"/>
                  </a:moveTo>
                  <a:lnTo>
                    <a:pt x="0" y="265"/>
                  </a:lnTo>
                  <a:lnTo>
                    <a:pt x="0" y="3778"/>
                  </a:lnTo>
                  <a:lnTo>
                    <a:pt x="1060" y="4196"/>
                  </a:lnTo>
                  <a:lnTo>
                    <a:pt x="1757" y="3917"/>
                  </a:lnTo>
                  <a:lnTo>
                    <a:pt x="1757" y="404"/>
                  </a:lnTo>
                  <a:lnTo>
                    <a:pt x="684" y="0"/>
                  </a:lnTo>
                  <a:close/>
                </a:path>
              </a:pathLst>
            </a:custGeom>
            <a:grpFill/>
            <a:ln>
              <a:noFill/>
            </a:ln>
          </p:spPr>
          <p:txBody>
            <a:bodyPr lIns="45720" tIns="22860" rIns="45720" bIns="22860"/>
            <a:lstStyle/>
            <a:p>
              <a:pPr eaLnBrk="1" fontAlgn="auto" hangingPunct="1">
                <a:spcBef>
                  <a:spcPts val="0"/>
                </a:spcBef>
                <a:spcAft>
                  <a:spcPts val="0"/>
                </a:spcAft>
                <a:defRPr/>
              </a:pPr>
              <a:endParaRPr lang="th-TH" sz="900">
                <a:latin typeface="+mn-lt"/>
              </a:endParaRPr>
            </a:p>
          </p:txBody>
        </p:sp>
        <p:sp>
          <p:nvSpPr>
            <p:cNvPr id="192" name="Freeform 27">
              <a:extLst>
                <a:ext uri="{FF2B5EF4-FFF2-40B4-BE49-F238E27FC236}">
                  <a16:creationId xmlns:a16="http://schemas.microsoft.com/office/drawing/2014/main" id="{E8B85CD9-1ECB-A6E7-8FC9-61A2707603FA}"/>
                </a:ext>
              </a:extLst>
            </p:cNvPr>
            <p:cNvSpPr>
              <a:spLocks/>
            </p:cNvSpPr>
            <p:nvPr/>
          </p:nvSpPr>
          <p:spPr bwMode="auto">
            <a:xfrm>
              <a:off x="5350392" y="1606423"/>
              <a:ext cx="803513" cy="4371479"/>
            </a:xfrm>
            <a:custGeom>
              <a:avLst/>
              <a:gdLst>
                <a:gd name="T0" fmla="*/ 926302929 w 697"/>
                <a:gd name="T1" fmla="*/ 0 h 3792"/>
                <a:gd name="T2" fmla="*/ 0 w 697"/>
                <a:gd name="T3" fmla="*/ 352180735 h 3792"/>
                <a:gd name="T4" fmla="*/ 0 w 697"/>
                <a:gd name="T5" fmla="*/ 2147483646 h 3792"/>
                <a:gd name="T6" fmla="*/ 926302929 w 697"/>
                <a:gd name="T7" fmla="*/ 2147483646 h 3792"/>
                <a:gd name="T8" fmla="*/ 926302929 w 697"/>
                <a:gd name="T9" fmla="*/ 0 h 3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7" h="3792">
                  <a:moveTo>
                    <a:pt x="697" y="0"/>
                  </a:moveTo>
                  <a:lnTo>
                    <a:pt x="0" y="265"/>
                  </a:lnTo>
                  <a:lnTo>
                    <a:pt x="0" y="3792"/>
                  </a:lnTo>
                  <a:lnTo>
                    <a:pt x="697" y="3513"/>
                  </a:lnTo>
                  <a:lnTo>
                    <a:pt x="697" y="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45720" tIns="22860" rIns="45720" bIns="22860"/>
            <a:lstStyle/>
            <a:p>
              <a:endParaRPr lang="en-US"/>
            </a:p>
          </p:txBody>
        </p:sp>
        <p:sp>
          <p:nvSpPr>
            <p:cNvPr id="193" name="Freeform 29">
              <a:extLst>
                <a:ext uri="{FF2B5EF4-FFF2-40B4-BE49-F238E27FC236}">
                  <a16:creationId xmlns:a16="http://schemas.microsoft.com/office/drawing/2014/main" id="{135DDE12-3DC5-72D0-36A7-3EF09A1AA024}"/>
                </a:ext>
              </a:extLst>
            </p:cNvPr>
            <p:cNvSpPr>
              <a:spLocks/>
            </p:cNvSpPr>
            <p:nvPr/>
          </p:nvSpPr>
          <p:spPr bwMode="auto">
            <a:xfrm>
              <a:off x="4128407" y="1445808"/>
              <a:ext cx="1222818" cy="4532094"/>
            </a:xfrm>
            <a:custGeom>
              <a:avLst/>
              <a:gdLst>
                <a:gd name="T0" fmla="*/ 0 w 1060"/>
                <a:gd name="T1" fmla="*/ 0 h 3931"/>
                <a:gd name="T2" fmla="*/ 0 w 1060"/>
                <a:gd name="T3" fmla="*/ 0 h 3931"/>
                <a:gd name="T4" fmla="*/ 0 w 1060"/>
                <a:gd name="T5" fmla="*/ 3513 h 3931"/>
                <a:gd name="T6" fmla="*/ 1060 w 1060"/>
                <a:gd name="T7" fmla="*/ 3931 h 3931"/>
                <a:gd name="T8" fmla="*/ 1060 w 1060"/>
                <a:gd name="T9" fmla="*/ 404 h 3931"/>
                <a:gd name="T10" fmla="*/ 0 w 1060"/>
                <a:gd name="T11" fmla="*/ 0 h 3931"/>
              </a:gdLst>
              <a:ahLst/>
              <a:cxnLst>
                <a:cxn ang="0">
                  <a:pos x="T0" y="T1"/>
                </a:cxn>
                <a:cxn ang="0">
                  <a:pos x="T2" y="T3"/>
                </a:cxn>
                <a:cxn ang="0">
                  <a:pos x="T4" y="T5"/>
                </a:cxn>
                <a:cxn ang="0">
                  <a:pos x="T6" y="T7"/>
                </a:cxn>
                <a:cxn ang="0">
                  <a:pos x="T8" y="T9"/>
                </a:cxn>
                <a:cxn ang="0">
                  <a:pos x="T10" y="T11"/>
                </a:cxn>
              </a:cxnLst>
              <a:rect l="0" t="0" r="r" b="b"/>
              <a:pathLst>
                <a:path w="1060" h="3931">
                  <a:moveTo>
                    <a:pt x="0" y="0"/>
                  </a:moveTo>
                  <a:lnTo>
                    <a:pt x="0" y="0"/>
                  </a:lnTo>
                  <a:lnTo>
                    <a:pt x="0" y="3513"/>
                  </a:lnTo>
                  <a:lnTo>
                    <a:pt x="1060" y="3931"/>
                  </a:lnTo>
                  <a:lnTo>
                    <a:pt x="1060" y="404"/>
                  </a:lnTo>
                  <a:lnTo>
                    <a:pt x="0" y="0"/>
                  </a:lnTo>
                  <a:close/>
                </a:path>
              </a:pathLst>
            </a:custGeom>
            <a:grpFill/>
            <a:ln>
              <a:noFill/>
            </a:ln>
          </p:spPr>
          <p:txBody>
            <a:bodyPr lIns="45720" tIns="22860" rIns="45720" bIns="22860"/>
            <a:lstStyle/>
            <a:p>
              <a:pPr eaLnBrk="1" fontAlgn="auto" hangingPunct="1">
                <a:spcBef>
                  <a:spcPts val="0"/>
                </a:spcBef>
                <a:spcAft>
                  <a:spcPts val="0"/>
                </a:spcAft>
                <a:defRPr/>
              </a:pPr>
              <a:endParaRPr lang="th-TH" sz="900">
                <a:latin typeface="+mn-lt"/>
              </a:endParaRPr>
            </a:p>
          </p:txBody>
        </p:sp>
      </p:grpSp>
      <p:cxnSp>
        <p:nvCxnSpPr>
          <p:cNvPr id="202" name="Straight Connector 201">
            <a:extLst>
              <a:ext uri="{FF2B5EF4-FFF2-40B4-BE49-F238E27FC236}">
                <a16:creationId xmlns:a16="http://schemas.microsoft.com/office/drawing/2014/main" id="{CCAA8D9B-B9A4-9884-0D4B-4B05D51B34A3}"/>
              </a:ext>
            </a:extLst>
          </p:cNvPr>
          <p:cNvCxnSpPr>
            <a:cxnSpLocks/>
          </p:cNvCxnSpPr>
          <p:nvPr/>
        </p:nvCxnSpPr>
        <p:spPr>
          <a:xfrm>
            <a:off x="407040" y="656939"/>
            <a:ext cx="6176640" cy="0"/>
          </a:xfrm>
          <a:prstGeom prst="line">
            <a:avLst/>
          </a:prstGeom>
        </p:spPr>
        <p:style>
          <a:lnRef idx="1">
            <a:schemeClr val="accent1"/>
          </a:lnRef>
          <a:fillRef idx="0">
            <a:schemeClr val="accent1"/>
          </a:fillRef>
          <a:effectRef idx="0">
            <a:schemeClr val="accent1"/>
          </a:effectRef>
          <a:fontRef idx="minor">
            <a:schemeClr val="tx1"/>
          </a:fontRef>
        </p:style>
      </p:cxnSp>
      <p:sp>
        <p:nvSpPr>
          <p:cNvPr id="209" name="TextBox 208">
            <a:extLst>
              <a:ext uri="{FF2B5EF4-FFF2-40B4-BE49-F238E27FC236}">
                <a16:creationId xmlns:a16="http://schemas.microsoft.com/office/drawing/2014/main" id="{D942AC7A-7760-EB9E-0A4B-F67FF6243046}"/>
              </a:ext>
            </a:extLst>
          </p:cNvPr>
          <p:cNvSpPr txBox="1"/>
          <p:nvPr/>
        </p:nvSpPr>
        <p:spPr bwMode="auto">
          <a:xfrm>
            <a:off x="4450989" y="2236137"/>
            <a:ext cx="619247" cy="307777"/>
          </a:xfrm>
          <a:prstGeom prst="rect">
            <a:avLst/>
          </a:prstGeom>
          <a:noFill/>
        </p:spPr>
        <p:txBody>
          <a:bodyPr wrap="square">
            <a:spAutoFit/>
          </a:bodyPr>
          <a:lstStyle/>
          <a:p>
            <a:pPr>
              <a:defRPr/>
            </a:pPr>
            <a:r>
              <a:rPr lang="mn-MN" sz="1400" b="1" dirty="0">
                <a:solidFill>
                  <a:schemeClr val="bg1"/>
                </a:solidFill>
                <a:latin typeface="Arial" panose="020B0604020202020204" pitchFamily="34" charset="0"/>
                <a:cs typeface="Arial" panose="020B0604020202020204" pitchFamily="34" charset="0"/>
              </a:rPr>
              <a:t>1553</a:t>
            </a:r>
            <a:endParaRPr lang="en-US" sz="1400" b="1" dirty="0">
              <a:solidFill>
                <a:schemeClr val="bg1"/>
              </a:solidFill>
              <a:latin typeface="Arial" panose="020B0604020202020204" pitchFamily="34" charset="0"/>
              <a:cs typeface="Arial" panose="020B0604020202020204" pitchFamily="34" charset="0"/>
            </a:endParaRPr>
          </a:p>
        </p:txBody>
      </p:sp>
      <p:sp>
        <p:nvSpPr>
          <p:cNvPr id="210" name="TextBox 209">
            <a:extLst>
              <a:ext uri="{FF2B5EF4-FFF2-40B4-BE49-F238E27FC236}">
                <a16:creationId xmlns:a16="http://schemas.microsoft.com/office/drawing/2014/main" id="{69BC3478-2A82-135B-2C3C-FF74C4C0A2CA}"/>
              </a:ext>
            </a:extLst>
          </p:cNvPr>
          <p:cNvSpPr txBox="1"/>
          <p:nvPr/>
        </p:nvSpPr>
        <p:spPr bwMode="auto">
          <a:xfrm>
            <a:off x="4993255" y="1520349"/>
            <a:ext cx="774296" cy="307777"/>
          </a:xfrm>
          <a:prstGeom prst="rect">
            <a:avLst/>
          </a:prstGeom>
          <a:noFill/>
        </p:spPr>
        <p:txBody>
          <a:bodyPr wrap="square">
            <a:spAutoFit/>
          </a:bodyPr>
          <a:lstStyle/>
          <a:p>
            <a:pPr>
              <a:defRPr/>
            </a:pPr>
            <a:r>
              <a:rPr lang="mn-MN" sz="1400" b="1" dirty="0">
                <a:solidFill>
                  <a:srgbClr val="002060"/>
                </a:solidFill>
                <a:latin typeface="Arial" panose="020B0604020202020204" pitchFamily="34" charset="0"/>
                <a:cs typeface="Arial" panose="020B0604020202020204" pitchFamily="34" charset="0"/>
              </a:rPr>
              <a:t>14.599</a:t>
            </a:r>
            <a:endParaRPr lang="en-US" sz="1400" b="1" dirty="0">
              <a:solidFill>
                <a:srgbClr val="002060"/>
              </a:solidFill>
              <a:latin typeface="Arial" panose="020B0604020202020204" pitchFamily="34" charset="0"/>
              <a:cs typeface="Arial" panose="020B0604020202020204" pitchFamily="34" charset="0"/>
            </a:endParaRPr>
          </a:p>
        </p:txBody>
      </p:sp>
      <p:sp>
        <p:nvSpPr>
          <p:cNvPr id="211" name="TextBox 210">
            <a:extLst>
              <a:ext uri="{FF2B5EF4-FFF2-40B4-BE49-F238E27FC236}">
                <a16:creationId xmlns:a16="http://schemas.microsoft.com/office/drawing/2014/main" id="{43845DEC-1BE6-9138-C553-1B6BAD6CAA05}"/>
              </a:ext>
            </a:extLst>
          </p:cNvPr>
          <p:cNvSpPr txBox="1"/>
          <p:nvPr/>
        </p:nvSpPr>
        <p:spPr bwMode="auto">
          <a:xfrm>
            <a:off x="5040824" y="3918017"/>
            <a:ext cx="619247" cy="307777"/>
          </a:xfrm>
          <a:prstGeom prst="rect">
            <a:avLst/>
          </a:prstGeom>
          <a:noFill/>
        </p:spPr>
        <p:txBody>
          <a:bodyPr wrap="square">
            <a:spAutoFit/>
          </a:bodyPr>
          <a:lstStyle/>
          <a:p>
            <a:pPr>
              <a:defRPr/>
            </a:pPr>
            <a:r>
              <a:rPr lang="mn-MN" sz="1400" b="1" dirty="0">
                <a:solidFill>
                  <a:schemeClr val="bg1"/>
                </a:solidFill>
                <a:latin typeface="Arial" panose="020B0604020202020204" pitchFamily="34" charset="0"/>
                <a:cs typeface="Arial" panose="020B0604020202020204" pitchFamily="34" charset="0"/>
              </a:rPr>
              <a:t>1928</a:t>
            </a:r>
            <a:endParaRPr lang="en-US" sz="1400" b="1" dirty="0">
              <a:solidFill>
                <a:schemeClr val="bg1"/>
              </a:solidFill>
              <a:latin typeface="Arial" panose="020B0604020202020204" pitchFamily="34" charset="0"/>
              <a:cs typeface="Arial" panose="020B0604020202020204" pitchFamily="34" charset="0"/>
            </a:endParaRPr>
          </a:p>
        </p:txBody>
      </p:sp>
      <p:sp>
        <p:nvSpPr>
          <p:cNvPr id="212" name="TextBox 211">
            <a:extLst>
              <a:ext uri="{FF2B5EF4-FFF2-40B4-BE49-F238E27FC236}">
                <a16:creationId xmlns:a16="http://schemas.microsoft.com/office/drawing/2014/main" id="{9F4940BB-1802-EED2-6A33-01F4BD093421}"/>
              </a:ext>
            </a:extLst>
          </p:cNvPr>
          <p:cNvSpPr txBox="1"/>
          <p:nvPr/>
        </p:nvSpPr>
        <p:spPr bwMode="auto">
          <a:xfrm>
            <a:off x="5809827" y="2982852"/>
            <a:ext cx="619247" cy="307777"/>
          </a:xfrm>
          <a:prstGeom prst="rect">
            <a:avLst/>
          </a:prstGeom>
          <a:noFill/>
        </p:spPr>
        <p:txBody>
          <a:bodyPr wrap="square">
            <a:spAutoFit/>
          </a:bodyPr>
          <a:lstStyle/>
          <a:p>
            <a:pPr>
              <a:defRPr/>
            </a:pPr>
            <a:r>
              <a:rPr lang="mn-MN" sz="1400" b="1" dirty="0">
                <a:solidFill>
                  <a:srgbClr val="002060"/>
                </a:solidFill>
                <a:latin typeface="Arial" panose="020B0604020202020204" pitchFamily="34" charset="0"/>
                <a:cs typeface="Arial" panose="020B0604020202020204" pitchFamily="34" charset="0"/>
              </a:rPr>
              <a:t>1279</a:t>
            </a:r>
            <a:endParaRPr lang="en-US" sz="1400" b="1" dirty="0">
              <a:solidFill>
                <a:srgbClr val="002060"/>
              </a:solidFill>
              <a:latin typeface="Arial" panose="020B0604020202020204" pitchFamily="34" charset="0"/>
              <a:cs typeface="Arial" panose="020B0604020202020204" pitchFamily="34" charset="0"/>
            </a:endParaRPr>
          </a:p>
        </p:txBody>
      </p:sp>
      <p:cxnSp>
        <p:nvCxnSpPr>
          <p:cNvPr id="213" name="Straight Connector 212">
            <a:extLst>
              <a:ext uri="{FF2B5EF4-FFF2-40B4-BE49-F238E27FC236}">
                <a16:creationId xmlns:a16="http://schemas.microsoft.com/office/drawing/2014/main" id="{0C4931EA-2E36-1127-22CA-B8D6A24DB0D6}"/>
              </a:ext>
            </a:extLst>
          </p:cNvPr>
          <p:cNvCxnSpPr>
            <a:cxnSpLocks/>
          </p:cNvCxnSpPr>
          <p:nvPr/>
        </p:nvCxnSpPr>
        <p:spPr>
          <a:xfrm flipV="1">
            <a:off x="369123" y="5355057"/>
            <a:ext cx="6142192" cy="22494"/>
          </a:xfrm>
          <a:prstGeom prst="line">
            <a:avLst/>
          </a:prstGeom>
        </p:spPr>
        <p:style>
          <a:lnRef idx="1">
            <a:schemeClr val="accent1"/>
          </a:lnRef>
          <a:fillRef idx="0">
            <a:schemeClr val="accent1"/>
          </a:fillRef>
          <a:effectRef idx="0">
            <a:schemeClr val="accent1"/>
          </a:effectRef>
          <a:fontRef idx="minor">
            <a:schemeClr val="tx1"/>
          </a:fontRef>
        </p:style>
      </p:cxnSp>
      <p:sp>
        <p:nvSpPr>
          <p:cNvPr id="218" name="TextBox 217">
            <a:extLst>
              <a:ext uri="{FF2B5EF4-FFF2-40B4-BE49-F238E27FC236}">
                <a16:creationId xmlns:a16="http://schemas.microsoft.com/office/drawing/2014/main" id="{992207B2-5D01-E0A5-3419-63D1A1E75D93}"/>
              </a:ext>
            </a:extLst>
          </p:cNvPr>
          <p:cNvSpPr txBox="1"/>
          <p:nvPr/>
        </p:nvSpPr>
        <p:spPr>
          <a:xfrm>
            <a:off x="353501" y="4491204"/>
            <a:ext cx="4352148" cy="738664"/>
          </a:xfrm>
          <a:prstGeom prst="rect">
            <a:avLst/>
          </a:prstGeom>
          <a:noFill/>
        </p:spPr>
        <p:txBody>
          <a:bodyPr wrap="square">
            <a:spAutoFit/>
          </a:bodyPr>
          <a:lstStyle/>
          <a:p>
            <a:pPr algn="just"/>
            <a:r>
              <a:rPr lang="mn-MN" sz="1400" kern="0" dirty="0">
                <a:solidFill>
                  <a:srgbClr val="002060"/>
                </a:solidFill>
                <a:effectLst/>
                <a:latin typeface="Arial" panose="020B0604020202020204" pitchFamily="34" charset="0"/>
                <a:ea typeface="Calibri" panose="020F0502020204030204" pitchFamily="34" charset="0"/>
              </a:rPr>
              <a:t>     2020 оны жилийн эцсийн  байдлаар нийт </a:t>
            </a:r>
            <a:r>
              <a:rPr lang="mn-MN" sz="1400" b="1" kern="0" dirty="0">
                <a:solidFill>
                  <a:srgbClr val="002060"/>
                </a:solidFill>
                <a:effectLst/>
                <a:latin typeface="Arial" panose="020B0604020202020204" pitchFamily="34" charset="0"/>
                <a:ea typeface="Calibri" panose="020F0502020204030204" pitchFamily="34" charset="0"/>
              </a:rPr>
              <a:t>19,359 </a:t>
            </a:r>
            <a:r>
              <a:rPr lang="mn-MN" sz="1400" kern="0" dirty="0">
                <a:solidFill>
                  <a:srgbClr val="002060"/>
                </a:solidFill>
                <a:effectLst/>
                <a:latin typeface="Arial" panose="020B0604020202020204" pitchFamily="34" charset="0"/>
                <a:ea typeface="Calibri" panose="020F0502020204030204" pitchFamily="34" charset="0"/>
              </a:rPr>
              <a:t>иргэн үйлчилгээнд хамрагдаж, зорилтот бүлгийн </a:t>
            </a:r>
            <a:r>
              <a:rPr lang="mn-MN" sz="1400" b="1" kern="0" dirty="0">
                <a:solidFill>
                  <a:srgbClr val="002060"/>
                </a:solidFill>
                <a:effectLst/>
                <a:latin typeface="Arial" panose="020B0604020202020204" pitchFamily="34" charset="0"/>
                <a:ea typeface="Calibri" panose="020F0502020204030204" pitchFamily="34" charset="0"/>
              </a:rPr>
              <a:t>18,1%-д  </a:t>
            </a:r>
            <a:r>
              <a:rPr lang="mn-MN" sz="1400" kern="0" dirty="0">
                <a:solidFill>
                  <a:srgbClr val="002060"/>
                </a:solidFill>
                <a:effectLst/>
                <a:latin typeface="Arial" panose="020B0604020202020204" pitchFamily="34" charset="0"/>
                <a:ea typeface="Calibri" panose="020F0502020204030204" pitchFamily="34" charset="0"/>
              </a:rPr>
              <a:t>хүрч үйлчилсэн байна.</a:t>
            </a:r>
            <a:endParaRPr lang="en-US" dirty="0"/>
          </a:p>
        </p:txBody>
      </p:sp>
      <p:sp>
        <p:nvSpPr>
          <p:cNvPr id="226" name="TextBox 225">
            <a:extLst>
              <a:ext uri="{FF2B5EF4-FFF2-40B4-BE49-F238E27FC236}">
                <a16:creationId xmlns:a16="http://schemas.microsoft.com/office/drawing/2014/main" id="{BAE12ABE-343A-0960-0F19-913CAA682A68}"/>
              </a:ext>
            </a:extLst>
          </p:cNvPr>
          <p:cNvSpPr txBox="1"/>
          <p:nvPr/>
        </p:nvSpPr>
        <p:spPr>
          <a:xfrm>
            <a:off x="249728" y="5412929"/>
            <a:ext cx="6329898" cy="4288290"/>
          </a:xfrm>
          <a:prstGeom prst="rect">
            <a:avLst/>
          </a:prstGeom>
          <a:noFill/>
        </p:spPr>
        <p:txBody>
          <a:bodyPr wrap="square">
            <a:spAutoFit/>
          </a:bodyPr>
          <a:lstStyle/>
          <a:p>
            <a:pPr indent="457200" algn="just">
              <a:lnSpc>
                <a:spcPct val="115000"/>
              </a:lnSpc>
            </a:pPr>
            <a:r>
              <a:rPr lang="mn-MN"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Дээрх тоон үзүүлэлтээс </a:t>
            </a:r>
            <a:r>
              <a:rPr lang="mn-MN" sz="1400" dirty="0">
                <a:solidFill>
                  <a:srgbClr val="002060"/>
                </a:solidFill>
                <a:latin typeface="Arial" panose="020B0604020202020204" pitchFamily="34" charset="0"/>
                <a:ea typeface="Calibri" panose="020F0502020204030204" pitchFamily="34" charset="0"/>
                <a:cs typeface="Times New Roman" panose="02020603050405020304" pitchFamily="18" charset="0"/>
              </a:rPr>
              <a:t>хараха</a:t>
            </a:r>
            <a:r>
              <a:rPr lang="mn-MN"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д 2020 оны эхний хагас жилийн байдлаар </a:t>
            </a:r>
            <a:r>
              <a:rPr lang="mn-MN"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COVID-19</a:t>
            </a:r>
            <a:r>
              <a:rPr lang="mn-MN"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цар тахлын улмаас хөгжлийн бэрхшээлтэй иргэдэд үзүүлэх нийгмийн сэргээн засалтын үйлчилгээ тасалдаж, сургалт, нөлөөллийн арга хэмжээ зохион байгуулах боломжгүй болж нийгмийн сэргээн засах тусламж үйлчилгээнд хамрагдаж буй ХБИ-ийн тоо буурсан үзүүлэлттэй байгаа хэдий ч Хөгжлийн бэрхшээлтэй хүний хөгжлийн ерөнхий газрын харьяа Хөгжлийн бэрхшээлтэй хүүхдийн сэргээн засах хөгжлийн төв 2019 оны 6 дугаар сараас </a:t>
            </a:r>
            <a:r>
              <a:rPr lang="mn-MN"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үйл ажиллагаа явуулж эхэлснээр хөгжлийн бэрхшээлтэй хүүхдүүдийн эцэг эх, асран хамгаалагч нарын хандалт идэвхитэй нэмэгдэж 2020 оны жилийн эцэст сэргээн засах тусламж үйлчилгээнд хамрагдаж буй хөгжлийн бэрхшээлтэй хүүхэд, иргэдийн тоо өссөн үзүүлэлттэй гарсан байна.  </a:t>
            </a:r>
            <a:endPar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pPr>
            <a:r>
              <a:rPr lang="mn-MN"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2020 оны эхний хагас жилд жилийн эцсийн байдлаар хүлээгдэж буй гүйцэтгэлээр зорилтот бүлгийн </a:t>
            </a:r>
            <a:r>
              <a:rPr lang="mn-MN" sz="1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12.9%</a:t>
            </a:r>
            <a:r>
              <a:rPr lang="mn-MN"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хувьд нь сэргээн засах тусламж үйлчилгээг хүргэх боломжтой гэж үзэж байсан боловч тооцооллоос давж </a:t>
            </a:r>
            <a:r>
              <a:rPr lang="mn-MN" sz="1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5.2</a:t>
            </a:r>
            <a:r>
              <a:rPr lang="mn-MN"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функтээр илүү үйлчилгээг хүргэж ажилласан байна.</a:t>
            </a:r>
            <a:endPar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mn-MN"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33" name="Straight Connector 232">
            <a:extLst>
              <a:ext uri="{FF2B5EF4-FFF2-40B4-BE49-F238E27FC236}">
                <a16:creationId xmlns:a16="http://schemas.microsoft.com/office/drawing/2014/main" id="{340DD287-2657-8B83-6273-52F77343C136}"/>
              </a:ext>
            </a:extLst>
          </p:cNvPr>
          <p:cNvCxnSpPr>
            <a:cxnSpLocks/>
          </p:cNvCxnSpPr>
          <p:nvPr/>
        </p:nvCxnSpPr>
        <p:spPr>
          <a:xfrm flipH="1" flipV="1">
            <a:off x="234177" y="1688961"/>
            <a:ext cx="15550" cy="2587782"/>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2" name="Rectangle 1">
            <a:extLst>
              <a:ext uri="{FF2B5EF4-FFF2-40B4-BE49-F238E27FC236}">
                <a16:creationId xmlns:a16="http://schemas.microsoft.com/office/drawing/2014/main" id="{8FBD5A9C-9427-B66D-CCE0-82996470F012}"/>
              </a:ext>
            </a:extLst>
          </p:cNvPr>
          <p:cNvSpPr/>
          <p:nvPr/>
        </p:nvSpPr>
        <p:spPr>
          <a:xfrm>
            <a:off x="6195851" y="9532790"/>
            <a:ext cx="459940" cy="276999"/>
          </a:xfrm>
          <a:prstGeom prst="rect">
            <a:avLst/>
          </a:prstGeom>
        </p:spPr>
        <p:txBody>
          <a:bodyPr wrap="square">
            <a:spAutoFit/>
          </a:bodyPr>
          <a:lstStyle/>
          <a:p>
            <a:pPr algn="ctr" fontAlgn="ctr"/>
            <a:r>
              <a:rPr lang="mn-MN" sz="1200" b="1" dirty="0">
                <a:solidFill>
                  <a:schemeClr val="accent1">
                    <a:lumMod val="75000"/>
                  </a:schemeClr>
                </a:solidFill>
                <a:latin typeface="Times New Roman" panose="02020603050405020304" pitchFamily="18" charset="0"/>
                <a:cs typeface="Times New Roman" panose="02020603050405020304" pitchFamily="18" charset="0"/>
              </a:rPr>
              <a:t>26</a:t>
            </a:r>
          </a:p>
        </p:txBody>
      </p:sp>
    </p:spTree>
    <p:extLst>
      <p:ext uri="{BB962C8B-B14F-4D97-AF65-F5344CB8AC3E}">
        <p14:creationId xmlns:p14="http://schemas.microsoft.com/office/powerpoint/2010/main" val="327896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3"/>
                                        </p:tgtEl>
                                        <p:attrNameLst>
                                          <p:attrName>style.visibility</p:attrName>
                                        </p:attrNameLst>
                                      </p:cBhvr>
                                      <p:to>
                                        <p:strVal val="visible"/>
                                      </p:to>
                                    </p:set>
                                    <p:anim calcmode="lin" valueType="num">
                                      <p:cBhvr>
                                        <p:cTn id="11" dur="500" fill="hold"/>
                                        <p:tgtEl>
                                          <p:spTgt spid="143"/>
                                        </p:tgtEl>
                                        <p:attrNameLst>
                                          <p:attrName>ppt_w</p:attrName>
                                        </p:attrNameLst>
                                      </p:cBhvr>
                                      <p:tavLst>
                                        <p:tav tm="0">
                                          <p:val>
                                            <p:fltVal val="0"/>
                                          </p:val>
                                        </p:tav>
                                        <p:tav tm="100000">
                                          <p:val>
                                            <p:strVal val="#ppt_w"/>
                                          </p:val>
                                        </p:tav>
                                      </p:tavLst>
                                    </p:anim>
                                    <p:anim calcmode="lin" valueType="num">
                                      <p:cBhvr>
                                        <p:cTn id="12" dur="500" fill="hold"/>
                                        <p:tgtEl>
                                          <p:spTgt spid="143"/>
                                        </p:tgtEl>
                                        <p:attrNameLst>
                                          <p:attrName>ppt_h</p:attrName>
                                        </p:attrNameLst>
                                      </p:cBhvr>
                                      <p:tavLst>
                                        <p:tav tm="0">
                                          <p:val>
                                            <p:fltVal val="0"/>
                                          </p:val>
                                        </p:tav>
                                        <p:tav tm="100000">
                                          <p:val>
                                            <p:strVal val="#ppt_h"/>
                                          </p:val>
                                        </p:tav>
                                      </p:tavLst>
                                    </p:anim>
                                    <p:animEffect transition="in" filter="fade">
                                      <p:cBhvr>
                                        <p:cTn id="13" dur="500"/>
                                        <p:tgtEl>
                                          <p:spTgt spid="14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44"/>
                                        </p:tgtEl>
                                        <p:attrNameLst>
                                          <p:attrName>style.visibility</p:attrName>
                                        </p:attrNameLst>
                                      </p:cBhvr>
                                      <p:to>
                                        <p:strVal val="visible"/>
                                      </p:to>
                                    </p:set>
                                    <p:anim calcmode="lin" valueType="num">
                                      <p:cBhvr>
                                        <p:cTn id="17" dur="500" fill="hold"/>
                                        <p:tgtEl>
                                          <p:spTgt spid="144"/>
                                        </p:tgtEl>
                                        <p:attrNameLst>
                                          <p:attrName>ppt_w</p:attrName>
                                        </p:attrNameLst>
                                      </p:cBhvr>
                                      <p:tavLst>
                                        <p:tav tm="0">
                                          <p:val>
                                            <p:fltVal val="0"/>
                                          </p:val>
                                        </p:tav>
                                        <p:tav tm="100000">
                                          <p:val>
                                            <p:strVal val="#ppt_w"/>
                                          </p:val>
                                        </p:tav>
                                      </p:tavLst>
                                    </p:anim>
                                    <p:anim calcmode="lin" valueType="num">
                                      <p:cBhvr>
                                        <p:cTn id="18" dur="500" fill="hold"/>
                                        <p:tgtEl>
                                          <p:spTgt spid="144"/>
                                        </p:tgtEl>
                                        <p:attrNameLst>
                                          <p:attrName>ppt_h</p:attrName>
                                        </p:attrNameLst>
                                      </p:cBhvr>
                                      <p:tavLst>
                                        <p:tav tm="0">
                                          <p:val>
                                            <p:fltVal val="0"/>
                                          </p:val>
                                        </p:tav>
                                        <p:tav tm="100000">
                                          <p:val>
                                            <p:strVal val="#ppt_h"/>
                                          </p:val>
                                        </p:tav>
                                      </p:tavLst>
                                    </p:anim>
                                    <p:animEffect transition="in" filter="fade">
                                      <p:cBhvr>
                                        <p:cTn id="19" dur="500"/>
                                        <p:tgtEl>
                                          <p:spTgt spid="14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46"/>
                                        </p:tgtEl>
                                        <p:attrNameLst>
                                          <p:attrName>style.visibility</p:attrName>
                                        </p:attrNameLst>
                                      </p:cBhvr>
                                      <p:to>
                                        <p:strVal val="visible"/>
                                      </p:to>
                                    </p:set>
                                    <p:anim calcmode="lin" valueType="num">
                                      <p:cBhvr>
                                        <p:cTn id="23" dur="500" fill="hold"/>
                                        <p:tgtEl>
                                          <p:spTgt spid="146"/>
                                        </p:tgtEl>
                                        <p:attrNameLst>
                                          <p:attrName>ppt_w</p:attrName>
                                        </p:attrNameLst>
                                      </p:cBhvr>
                                      <p:tavLst>
                                        <p:tav tm="0">
                                          <p:val>
                                            <p:fltVal val="0"/>
                                          </p:val>
                                        </p:tav>
                                        <p:tav tm="100000">
                                          <p:val>
                                            <p:strVal val="#ppt_w"/>
                                          </p:val>
                                        </p:tav>
                                      </p:tavLst>
                                    </p:anim>
                                    <p:anim calcmode="lin" valueType="num">
                                      <p:cBhvr>
                                        <p:cTn id="24" dur="500" fill="hold"/>
                                        <p:tgtEl>
                                          <p:spTgt spid="146"/>
                                        </p:tgtEl>
                                        <p:attrNameLst>
                                          <p:attrName>ppt_h</p:attrName>
                                        </p:attrNameLst>
                                      </p:cBhvr>
                                      <p:tavLst>
                                        <p:tav tm="0">
                                          <p:val>
                                            <p:fltVal val="0"/>
                                          </p:val>
                                        </p:tav>
                                        <p:tav tm="100000">
                                          <p:val>
                                            <p:strVal val="#ppt_h"/>
                                          </p:val>
                                        </p:tav>
                                      </p:tavLst>
                                    </p:anim>
                                    <p:animEffect transition="in" filter="fade">
                                      <p:cBhvr>
                                        <p:cTn id="25" dur="500"/>
                                        <p:tgtEl>
                                          <p:spTgt spid="146"/>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48"/>
                                        </p:tgtEl>
                                        <p:attrNameLst>
                                          <p:attrName>style.visibility</p:attrName>
                                        </p:attrNameLst>
                                      </p:cBhvr>
                                      <p:to>
                                        <p:strVal val="visible"/>
                                      </p:to>
                                    </p:set>
                                    <p:anim calcmode="lin" valueType="num">
                                      <p:cBhvr>
                                        <p:cTn id="29" dur="500" fill="hold"/>
                                        <p:tgtEl>
                                          <p:spTgt spid="148"/>
                                        </p:tgtEl>
                                        <p:attrNameLst>
                                          <p:attrName>ppt_w</p:attrName>
                                        </p:attrNameLst>
                                      </p:cBhvr>
                                      <p:tavLst>
                                        <p:tav tm="0">
                                          <p:val>
                                            <p:fltVal val="0"/>
                                          </p:val>
                                        </p:tav>
                                        <p:tav tm="100000">
                                          <p:val>
                                            <p:strVal val="#ppt_w"/>
                                          </p:val>
                                        </p:tav>
                                      </p:tavLst>
                                    </p:anim>
                                    <p:anim calcmode="lin" valueType="num">
                                      <p:cBhvr>
                                        <p:cTn id="30" dur="500" fill="hold"/>
                                        <p:tgtEl>
                                          <p:spTgt spid="148"/>
                                        </p:tgtEl>
                                        <p:attrNameLst>
                                          <p:attrName>ppt_h</p:attrName>
                                        </p:attrNameLst>
                                      </p:cBhvr>
                                      <p:tavLst>
                                        <p:tav tm="0">
                                          <p:val>
                                            <p:fltVal val="0"/>
                                          </p:val>
                                        </p:tav>
                                        <p:tav tm="100000">
                                          <p:val>
                                            <p:strVal val="#ppt_h"/>
                                          </p:val>
                                        </p:tav>
                                      </p:tavLst>
                                    </p:anim>
                                    <p:animEffect transition="in" filter="fade">
                                      <p:cBhvr>
                                        <p:cTn id="3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3" grpId="0" animBg="1"/>
      <p:bldP spid="144" grpId="0" animBg="1"/>
      <p:bldP spid="146" grpId="0" animBg="1"/>
      <p:bldP spid="1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4436" y="1033153"/>
            <a:ext cx="4142077" cy="7889127"/>
          </a:xfrm>
        </p:spPr>
        <p:txBody>
          <a:bodyPr>
            <a:normAutofit/>
          </a:bodyPr>
          <a:lstStyle/>
          <a:p>
            <a:pPr marL="0" indent="0" algn="ctr">
              <a:buNone/>
            </a:pPr>
            <a:r>
              <a:rPr lang="mn-MN" sz="1600" dirty="0">
                <a:solidFill>
                  <a:schemeClr val="accent1">
                    <a:lumMod val="50000"/>
                  </a:schemeClr>
                </a:solidFill>
                <a:latin typeface="Times New Roman" panose="02020603050405020304" pitchFamily="18" charset="0"/>
                <a:cs typeface="Times New Roman" panose="02020603050405020304" pitchFamily="18" charset="0"/>
              </a:rPr>
              <a:t>ХӨГЖЛИЙН БЭРХШЭЭЛТЭЙ ХҮНИЙ ХӨГЖЛИЙН ЕРӨНХИЙ ГАЗАР</a:t>
            </a:r>
          </a:p>
          <a:p>
            <a:pPr marL="0" indent="0" algn="ctr">
              <a:spcBef>
                <a:spcPts val="0"/>
              </a:spcBef>
              <a:buNone/>
            </a:pPr>
            <a:endParaRPr lang="mn-MN" sz="1600" dirty="0">
              <a:solidFill>
                <a:schemeClr val="accent1">
                  <a:lumMod val="50000"/>
                </a:schemeClr>
              </a:solidFill>
              <a:latin typeface="Times New Roman" panose="02020603050405020304" pitchFamily="18" charset="0"/>
              <a:cs typeface="Times New Roman" panose="02020603050405020304" pitchFamily="18" charset="0"/>
            </a:endParaRPr>
          </a:p>
          <a:p>
            <a:pPr marL="0" indent="0" algn="ctr">
              <a:spcBef>
                <a:spcPts val="0"/>
              </a:spcBef>
              <a:buNone/>
            </a:pPr>
            <a:r>
              <a:rPr lang="en-US" sz="1600" b="1" dirty="0">
                <a:solidFill>
                  <a:schemeClr val="accent1">
                    <a:lumMod val="50000"/>
                  </a:schemeClr>
                </a:solidFill>
                <a:latin typeface="Times New Roman" panose="02020603050405020304" pitchFamily="18" charset="0"/>
                <a:cs typeface="Times New Roman" panose="02020603050405020304" pitchFamily="18" charset="0"/>
              </a:rPr>
              <a:t>I.2</a:t>
            </a:r>
            <a:r>
              <a:rPr lang="en-US" sz="1600" dirty="0">
                <a:solidFill>
                  <a:schemeClr val="accent1">
                    <a:lumMod val="50000"/>
                  </a:schemeClr>
                </a:solidFill>
                <a:latin typeface="Times New Roman" panose="02020603050405020304" pitchFamily="18" charset="0"/>
                <a:cs typeface="Times New Roman" panose="02020603050405020304" pitchFamily="18" charset="0"/>
              </a:rPr>
              <a:t> </a:t>
            </a:r>
            <a:r>
              <a:rPr lang="mn-MN" sz="1800" dirty="0">
                <a:solidFill>
                  <a:schemeClr val="accent1">
                    <a:lumMod val="50000"/>
                  </a:schemeClr>
                </a:solidFill>
                <a:latin typeface="Times New Roman" panose="02020603050405020304" pitchFamily="18" charset="0"/>
                <a:cs typeface="Times New Roman" panose="02020603050405020304" pitchFamily="18" charset="0"/>
              </a:rPr>
              <a:t>Танилцуулга </a:t>
            </a:r>
          </a:p>
          <a:p>
            <a:pPr marL="0" indent="0" algn="ctr">
              <a:buNone/>
            </a:pPr>
            <a:endParaRPr lang="mn-MN" sz="1600" dirty="0">
              <a:solidFill>
                <a:schemeClr val="accent1">
                  <a:lumMod val="50000"/>
                </a:schemeClr>
              </a:solidFill>
              <a:latin typeface="Times New Roman" panose="02020603050405020304" pitchFamily="18" charset="0"/>
              <a:cs typeface="Times New Roman" panose="02020603050405020304" pitchFamily="18" charset="0"/>
            </a:endParaRPr>
          </a:p>
          <a:p>
            <a:pPr marL="0" indent="0" algn="ctr">
              <a:buNone/>
            </a:pPr>
            <a:endParaRPr lang="mn-MN" sz="1600" dirty="0">
              <a:solidFill>
                <a:schemeClr val="accent1">
                  <a:lumMod val="50000"/>
                </a:schemeClr>
              </a:solidFill>
              <a:latin typeface="Times New Roman" panose="02020603050405020304" pitchFamily="18" charset="0"/>
              <a:cs typeface="Times New Roman" panose="02020603050405020304" pitchFamily="18" charset="0"/>
            </a:endParaRPr>
          </a:p>
          <a:p>
            <a:pPr marL="0" indent="0" algn="ctr">
              <a:buNone/>
            </a:pPr>
            <a:endParaRPr lang="en-US" sz="1600" dirty="0">
              <a:solidFill>
                <a:schemeClr val="accent1">
                  <a:lumMod val="50000"/>
                </a:schemeClr>
              </a:solidFill>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0AD5863D-B3E6-41AC-BB4A-17B37D32C5EB}"/>
              </a:ext>
            </a:extLst>
          </p:cNvPr>
          <p:cNvCxnSpPr>
            <a:cxnSpLocks/>
          </p:cNvCxnSpPr>
          <p:nvPr/>
        </p:nvCxnSpPr>
        <p:spPr>
          <a:xfrm>
            <a:off x="638827" y="764088"/>
            <a:ext cx="5752448"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2673189" y="4513892"/>
            <a:ext cx="4078577" cy="4993057"/>
          </a:xfrm>
          <a:prstGeom prst="rect">
            <a:avLst/>
          </a:prstGeom>
        </p:spPr>
      </p:pic>
      <p:sp>
        <p:nvSpPr>
          <p:cNvPr id="6" name="TextBox 5">
            <a:extLst>
              <a:ext uri="{FF2B5EF4-FFF2-40B4-BE49-F238E27FC236}">
                <a16:creationId xmlns:a16="http://schemas.microsoft.com/office/drawing/2014/main" id="{FF9FAF4C-E92B-4521-94CB-1451670B7F89}"/>
              </a:ext>
            </a:extLst>
          </p:cNvPr>
          <p:cNvSpPr txBox="1"/>
          <p:nvPr/>
        </p:nvSpPr>
        <p:spPr>
          <a:xfrm>
            <a:off x="2863909" y="2220564"/>
            <a:ext cx="3598224" cy="2123658"/>
          </a:xfrm>
          <a:prstGeom prst="rect">
            <a:avLst/>
          </a:prstGeom>
          <a:noFill/>
        </p:spPr>
        <p:txBody>
          <a:bodyPr wrap="square" rtlCol="0">
            <a:spAutoFit/>
          </a:bodyPr>
          <a:lstStyle/>
          <a:p>
            <a:pPr lvl="0"/>
            <a:r>
              <a:rPr lang="mn-MN" sz="1200" dirty="0">
                <a:solidFill>
                  <a:schemeClr val="accent1">
                    <a:lumMod val="50000"/>
                  </a:schemeClr>
                </a:solidFill>
                <a:latin typeface="Arial" panose="020B0604020202020204" pitchFamily="34" charset="0"/>
                <a:cs typeface="Arial" panose="020B0604020202020204" pitchFamily="34" charset="0"/>
              </a:rPr>
              <a:t>Улсын Их хурлын 2018 оны 06 дугаар сарын </a:t>
            </a:r>
            <a:r>
              <a:rPr lang="en-US" sz="1200" dirty="0">
                <a:solidFill>
                  <a:schemeClr val="accent1">
                    <a:lumMod val="50000"/>
                  </a:schemeClr>
                </a:solidFill>
                <a:latin typeface="Arial" panose="020B0604020202020204" pitchFamily="34" charset="0"/>
                <a:cs typeface="Arial" panose="020B0604020202020204" pitchFamily="34" charset="0"/>
              </a:rPr>
              <a:t>21-</a:t>
            </a:r>
            <a:r>
              <a:rPr lang="mn-MN" sz="1200" dirty="0">
                <a:solidFill>
                  <a:schemeClr val="accent1">
                    <a:lumMod val="50000"/>
                  </a:schemeClr>
                </a:solidFill>
                <a:latin typeface="Arial" panose="020B0604020202020204" pitchFamily="34" charset="0"/>
                <a:cs typeface="Arial" panose="020B0604020202020204" pitchFamily="34" charset="0"/>
              </a:rPr>
              <a:t>ний өдрийн 56 дугаар тогтоол</a:t>
            </a:r>
          </a:p>
          <a:p>
            <a:pPr lvl="0"/>
            <a:endParaRPr lang="mn-MN" sz="1200" dirty="0">
              <a:latin typeface="Arial" panose="020B0604020202020204" pitchFamily="34" charset="0"/>
              <a:cs typeface="Arial" panose="020B0604020202020204" pitchFamily="34" charset="0"/>
            </a:endParaRPr>
          </a:p>
          <a:p>
            <a:r>
              <a:rPr lang="mn-MN" sz="1200" dirty="0">
                <a:solidFill>
                  <a:schemeClr val="accent1">
                    <a:lumMod val="50000"/>
                  </a:schemeClr>
                </a:solidFill>
                <a:latin typeface="Arial" panose="020B0604020202020204" pitchFamily="34" charset="0"/>
                <a:cs typeface="Arial" panose="020B0604020202020204" pitchFamily="34" charset="0"/>
              </a:rPr>
              <a:t>Засгийн газрын 2018 оны 08 дугаар сарын 15-ны өдрийн 250 дугаар тогтоол</a:t>
            </a:r>
          </a:p>
          <a:p>
            <a:endParaRPr lang="en-US" sz="1200" dirty="0">
              <a:latin typeface="Arial" panose="020B0604020202020204" pitchFamily="34" charset="0"/>
              <a:cs typeface="Arial" panose="020B0604020202020204" pitchFamily="34" charset="0"/>
            </a:endParaRPr>
          </a:p>
          <a:p>
            <a:r>
              <a:rPr lang="mn-MN" sz="1200" dirty="0">
                <a:solidFill>
                  <a:schemeClr val="accent1">
                    <a:lumMod val="50000"/>
                  </a:schemeClr>
                </a:solidFill>
                <a:latin typeface="Arial" panose="020B0604020202020204" pitchFamily="34" charset="0"/>
                <a:cs typeface="Arial" panose="020B0604020202020204" pitchFamily="34" charset="0"/>
              </a:rPr>
              <a:t>Хөдөлмөр, нийгмийн хамгааллын сайдын 2018 оны 09 дүгээр  сарын 04-ний өдрийн А/233 тоот тушаал</a:t>
            </a:r>
            <a:endParaRPr lang="en-US" sz="1200" dirty="0">
              <a:solidFill>
                <a:schemeClr val="accent1">
                  <a:lumMod val="50000"/>
                </a:schemeClr>
              </a:solidFill>
              <a:latin typeface="Arial" panose="020B0604020202020204" pitchFamily="34" charset="0"/>
              <a:cs typeface="Arial" panose="020B0604020202020204" pitchFamily="34" charset="0"/>
            </a:endParaRPr>
          </a:p>
          <a:p>
            <a:pPr lvl="0"/>
            <a:endParaRPr lang="mn-MN" sz="1200" dirty="0">
              <a:latin typeface="Arial" panose="020B0604020202020204" pitchFamily="34" charset="0"/>
              <a:cs typeface="Arial" panose="020B0604020202020204" pitchFamily="34" charset="0"/>
            </a:endParaRPr>
          </a:p>
          <a:p>
            <a:pPr lvl="0"/>
            <a:endParaRPr lang="en-US" sz="12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784" y="1042636"/>
            <a:ext cx="1680359" cy="1680359"/>
          </a:xfrm>
          <a:prstGeom prst="rect">
            <a:avLst/>
          </a:prstGeom>
        </p:spPr>
      </p:pic>
      <p:grpSp>
        <p:nvGrpSpPr>
          <p:cNvPr id="11" name="Group 3"/>
          <p:cNvGrpSpPr>
            <a:grpSpLocks/>
          </p:cNvGrpSpPr>
          <p:nvPr/>
        </p:nvGrpSpPr>
        <p:grpSpPr bwMode="auto">
          <a:xfrm>
            <a:off x="2631433" y="2354798"/>
            <a:ext cx="182562" cy="182562"/>
            <a:chOff x="1239" y="1515"/>
            <a:chExt cx="115" cy="115"/>
          </a:xfrm>
          <a:solidFill>
            <a:schemeClr val="accent1">
              <a:lumMod val="75000"/>
            </a:schemeClr>
          </a:solidFill>
        </p:grpSpPr>
        <p:sp>
          <p:nvSpPr>
            <p:cNvPr id="12" name="AutoShape 4"/>
            <p:cNvSpPr>
              <a:spLocks noChangeArrowheads="1"/>
            </p:cNvSpPr>
            <p:nvPr/>
          </p:nvSpPr>
          <p:spPr bwMode="gray">
            <a:xfrm rot="2700000">
              <a:off x="1239" y="1515"/>
              <a:ext cx="115" cy="115"/>
            </a:xfrm>
            <a:prstGeom prst="rtTriangle">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5"/>
            <p:cNvSpPr>
              <a:spLocks noChangeArrowheads="1"/>
            </p:cNvSpPr>
            <p:nvPr/>
          </p:nvSpPr>
          <p:spPr bwMode="gray">
            <a:xfrm rot="18900000" flipH="1">
              <a:off x="1239" y="1515"/>
              <a:ext cx="115" cy="115"/>
            </a:xfrm>
            <a:prstGeom prst="rtTriangle">
              <a:avLst/>
            </a:prstGeom>
            <a:grp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 name="Group 3"/>
          <p:cNvGrpSpPr>
            <a:grpSpLocks/>
          </p:cNvGrpSpPr>
          <p:nvPr/>
        </p:nvGrpSpPr>
        <p:grpSpPr bwMode="auto">
          <a:xfrm>
            <a:off x="2631433" y="2924046"/>
            <a:ext cx="182562" cy="182562"/>
            <a:chOff x="1239" y="1515"/>
            <a:chExt cx="115" cy="115"/>
          </a:xfrm>
          <a:solidFill>
            <a:schemeClr val="accent1">
              <a:lumMod val="75000"/>
            </a:schemeClr>
          </a:solidFill>
        </p:grpSpPr>
        <p:sp>
          <p:nvSpPr>
            <p:cNvPr id="15" name="AutoShape 4"/>
            <p:cNvSpPr>
              <a:spLocks noChangeArrowheads="1"/>
            </p:cNvSpPr>
            <p:nvPr/>
          </p:nvSpPr>
          <p:spPr bwMode="gray">
            <a:xfrm rot="2700000">
              <a:off x="1239" y="1515"/>
              <a:ext cx="115" cy="115"/>
            </a:xfrm>
            <a:prstGeom prst="rtTriangle">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AutoShape 5"/>
            <p:cNvSpPr>
              <a:spLocks noChangeArrowheads="1"/>
            </p:cNvSpPr>
            <p:nvPr/>
          </p:nvSpPr>
          <p:spPr bwMode="gray">
            <a:xfrm rot="18900000" flipH="1">
              <a:off x="1239" y="1515"/>
              <a:ext cx="115" cy="115"/>
            </a:xfrm>
            <a:prstGeom prst="rtTriangle">
              <a:avLst/>
            </a:prstGeom>
            <a:grp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 name="Group 3"/>
          <p:cNvGrpSpPr>
            <a:grpSpLocks/>
          </p:cNvGrpSpPr>
          <p:nvPr/>
        </p:nvGrpSpPr>
        <p:grpSpPr bwMode="auto">
          <a:xfrm>
            <a:off x="2643537" y="3542853"/>
            <a:ext cx="182562" cy="182562"/>
            <a:chOff x="1239" y="1515"/>
            <a:chExt cx="115" cy="115"/>
          </a:xfrm>
          <a:solidFill>
            <a:schemeClr val="accent1">
              <a:lumMod val="75000"/>
            </a:schemeClr>
          </a:solidFill>
        </p:grpSpPr>
        <p:sp>
          <p:nvSpPr>
            <p:cNvPr id="18" name="AutoShape 4"/>
            <p:cNvSpPr>
              <a:spLocks noChangeArrowheads="1"/>
            </p:cNvSpPr>
            <p:nvPr/>
          </p:nvSpPr>
          <p:spPr bwMode="gray">
            <a:xfrm rot="2700000">
              <a:off x="1239" y="1515"/>
              <a:ext cx="115" cy="115"/>
            </a:xfrm>
            <a:prstGeom prst="rtTriangle">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5"/>
            <p:cNvSpPr>
              <a:spLocks noChangeArrowheads="1"/>
            </p:cNvSpPr>
            <p:nvPr/>
          </p:nvSpPr>
          <p:spPr bwMode="gray">
            <a:xfrm rot="18900000" flipH="1">
              <a:off x="1239" y="1515"/>
              <a:ext cx="115" cy="115"/>
            </a:xfrm>
            <a:prstGeom prst="rtTriangle">
              <a:avLst/>
            </a:prstGeom>
            <a:grp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21" name="Straight Connector 20">
            <a:extLst>
              <a:ext uri="{FF2B5EF4-FFF2-40B4-BE49-F238E27FC236}">
                <a16:creationId xmlns:a16="http://schemas.microsoft.com/office/drawing/2014/main" id="{BB2D60AB-B860-4FBE-91B9-9E209C7AE602}"/>
              </a:ext>
            </a:extLst>
          </p:cNvPr>
          <p:cNvCxnSpPr>
            <a:cxnSpLocks/>
          </p:cNvCxnSpPr>
          <p:nvPr/>
        </p:nvCxnSpPr>
        <p:spPr>
          <a:xfrm flipH="1">
            <a:off x="2930977" y="2722995"/>
            <a:ext cx="3381123" cy="10801"/>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BB2D60AB-B860-4FBE-91B9-9E209C7AE602}"/>
              </a:ext>
            </a:extLst>
          </p:cNvPr>
          <p:cNvCxnSpPr>
            <a:cxnSpLocks/>
          </p:cNvCxnSpPr>
          <p:nvPr/>
        </p:nvCxnSpPr>
        <p:spPr>
          <a:xfrm flipH="1" flipV="1">
            <a:off x="2864963" y="3274822"/>
            <a:ext cx="3381122" cy="1074"/>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BB2D60AB-B860-4FBE-91B9-9E209C7AE602}"/>
              </a:ext>
            </a:extLst>
          </p:cNvPr>
          <p:cNvCxnSpPr>
            <a:cxnSpLocks/>
          </p:cNvCxnSpPr>
          <p:nvPr/>
        </p:nvCxnSpPr>
        <p:spPr>
          <a:xfrm flipH="1">
            <a:off x="2937726" y="3963722"/>
            <a:ext cx="3381122" cy="22676"/>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28" name="Rectangle 27"/>
          <p:cNvSpPr/>
          <p:nvPr/>
        </p:nvSpPr>
        <p:spPr>
          <a:xfrm>
            <a:off x="320634" y="2867731"/>
            <a:ext cx="1963013" cy="954107"/>
          </a:xfrm>
          <a:prstGeom prst="rect">
            <a:avLst/>
          </a:prstGeom>
        </p:spPr>
        <p:txBody>
          <a:bodyPr wrap="square">
            <a:spAutoFit/>
          </a:bodyPr>
          <a:lstStyle/>
          <a:p>
            <a:pPr lvl="0" algn="ctr"/>
            <a:r>
              <a:rPr lang="en-US" sz="1400" b="1" dirty="0">
                <a:solidFill>
                  <a:schemeClr val="accent1">
                    <a:lumMod val="50000"/>
                  </a:schemeClr>
                </a:solidFill>
                <a:latin typeface="Times New Roman" panose="02020603050405020304" pitchFamily="18" charset="0"/>
                <a:cs typeface="Times New Roman" panose="02020603050405020304" pitchFamily="18" charset="0"/>
              </a:rPr>
              <a:t>I.1</a:t>
            </a:r>
            <a:r>
              <a:rPr lang="en-US" sz="1400" i="1" dirty="0">
                <a:solidFill>
                  <a:schemeClr val="accent1">
                    <a:lumMod val="50000"/>
                  </a:schemeClr>
                </a:solidFill>
                <a:latin typeface="Times New Roman" panose="02020603050405020304" pitchFamily="18" charset="0"/>
                <a:cs typeface="Times New Roman" panose="02020603050405020304" pitchFamily="18" charset="0"/>
              </a:rPr>
              <a:t> </a:t>
            </a:r>
            <a:r>
              <a:rPr lang="mn-MN" sz="1400" dirty="0">
                <a:solidFill>
                  <a:schemeClr val="accent1">
                    <a:lumMod val="50000"/>
                  </a:schemeClr>
                </a:solidFill>
                <a:latin typeface="Times New Roman" panose="02020603050405020304" pitchFamily="18" charset="0"/>
                <a:cs typeface="Times New Roman" panose="02020603050405020304" pitchFamily="18" charset="0"/>
              </a:rPr>
              <a:t>Хөгжлийн бэрхшээлтэй хүний эрхийн тухай хуулийн 40 дүгээр зүйл</a:t>
            </a:r>
            <a:endParaRPr lang="en-US" sz="14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2485FAF2-D9B3-41A3-A53A-5EBA327ECF33}"/>
              </a:ext>
            </a:extLst>
          </p:cNvPr>
          <p:cNvSpPr txBox="1"/>
          <p:nvPr/>
        </p:nvSpPr>
        <p:spPr>
          <a:xfrm>
            <a:off x="3882362" y="4153789"/>
            <a:ext cx="1240505" cy="323165"/>
          </a:xfrm>
          <a:prstGeom prst="rect">
            <a:avLst/>
          </a:prstGeom>
          <a:noFill/>
        </p:spPr>
        <p:txBody>
          <a:bodyPr wrap="square" rtlCol="0">
            <a:spAutoFit/>
          </a:bodyPr>
          <a:lstStyle/>
          <a:p>
            <a:pPr algn="ctr"/>
            <a:r>
              <a:rPr lang="mn-MN" sz="1500" b="1" dirty="0">
                <a:solidFill>
                  <a:schemeClr val="accent1">
                    <a:lumMod val="50000"/>
                  </a:schemeClr>
                </a:solidFill>
                <a:latin typeface="Arial" panose="020B0604020202020204" pitchFamily="34" charset="0"/>
                <a:cs typeface="Arial" panose="020B0604020202020204" pitchFamily="34" charset="0"/>
              </a:rPr>
              <a:t>2018-2024</a:t>
            </a:r>
            <a:r>
              <a:rPr lang="mn-MN" sz="1500" b="1" dirty="0">
                <a:latin typeface="Arial" panose="020B0604020202020204" pitchFamily="34" charset="0"/>
                <a:cs typeface="Arial" panose="020B0604020202020204" pitchFamily="34" charset="0"/>
              </a:rPr>
              <a:t> </a:t>
            </a:r>
            <a:endParaRPr lang="en-US" sz="1500" b="1" dirty="0">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09B8D336-40BB-41C6-A8E8-398AAB7CC353}"/>
              </a:ext>
            </a:extLst>
          </p:cNvPr>
          <p:cNvCxnSpPr>
            <a:cxnSpLocks/>
          </p:cNvCxnSpPr>
          <p:nvPr/>
        </p:nvCxnSpPr>
        <p:spPr>
          <a:xfrm>
            <a:off x="3940692" y="4179983"/>
            <a:ext cx="1197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9B8D336-40BB-41C6-A8E8-398AAB7CC353}"/>
              </a:ext>
            </a:extLst>
          </p:cNvPr>
          <p:cNvCxnSpPr>
            <a:cxnSpLocks/>
          </p:cNvCxnSpPr>
          <p:nvPr/>
        </p:nvCxnSpPr>
        <p:spPr>
          <a:xfrm>
            <a:off x="3897327" y="4452102"/>
            <a:ext cx="1197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29F93E7-A90C-4338-ACCB-5CDD06433A81}"/>
              </a:ext>
            </a:extLst>
          </p:cNvPr>
          <p:cNvCxnSpPr>
            <a:cxnSpLocks/>
          </p:cNvCxnSpPr>
          <p:nvPr/>
        </p:nvCxnSpPr>
        <p:spPr>
          <a:xfrm flipH="1" flipV="1">
            <a:off x="2439337" y="1456527"/>
            <a:ext cx="28705" cy="8046312"/>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id="{BB2D60AB-B860-4FBE-91B9-9E209C7AE602}"/>
              </a:ext>
            </a:extLst>
          </p:cNvPr>
          <p:cNvCxnSpPr>
            <a:cxnSpLocks/>
          </p:cNvCxnSpPr>
          <p:nvPr/>
        </p:nvCxnSpPr>
        <p:spPr>
          <a:xfrm flipH="1" flipV="1">
            <a:off x="457114" y="9488771"/>
            <a:ext cx="6042826" cy="14068"/>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09B8D336-40BB-41C6-A8E8-398AAB7CC353}"/>
              </a:ext>
            </a:extLst>
          </p:cNvPr>
          <p:cNvCxnSpPr>
            <a:cxnSpLocks/>
          </p:cNvCxnSpPr>
          <p:nvPr/>
        </p:nvCxnSpPr>
        <p:spPr>
          <a:xfrm>
            <a:off x="703570" y="5479683"/>
            <a:ext cx="1197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9B8D336-40BB-41C6-A8E8-398AAB7CC353}"/>
              </a:ext>
            </a:extLst>
          </p:cNvPr>
          <p:cNvCxnSpPr>
            <a:cxnSpLocks/>
          </p:cNvCxnSpPr>
          <p:nvPr/>
        </p:nvCxnSpPr>
        <p:spPr>
          <a:xfrm>
            <a:off x="683965" y="6395673"/>
            <a:ext cx="1197140"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DD4A5D54-D697-4859-B725-5D5DC36FF8FE}"/>
              </a:ext>
            </a:extLst>
          </p:cNvPr>
          <p:cNvSpPr/>
          <p:nvPr/>
        </p:nvSpPr>
        <p:spPr>
          <a:xfrm flipV="1">
            <a:off x="2294562" y="1326565"/>
            <a:ext cx="273355" cy="25879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D4A5D54-D697-4859-B725-5D5DC36FF8FE}"/>
              </a:ext>
            </a:extLst>
          </p:cNvPr>
          <p:cNvSpPr/>
          <p:nvPr/>
        </p:nvSpPr>
        <p:spPr>
          <a:xfrm>
            <a:off x="2306575" y="4653577"/>
            <a:ext cx="299152" cy="289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4A5D54-D697-4859-B725-5D5DC36FF8FE}"/>
              </a:ext>
            </a:extLst>
          </p:cNvPr>
          <p:cNvSpPr/>
          <p:nvPr/>
        </p:nvSpPr>
        <p:spPr>
          <a:xfrm>
            <a:off x="2294562" y="8909749"/>
            <a:ext cx="289550" cy="289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29339" y="1354027"/>
            <a:ext cx="203798" cy="203866"/>
          </a:xfrm>
          <a:prstGeom prst="rect">
            <a:avLst/>
          </a:prstGeom>
        </p:spPr>
      </p:pic>
      <p:pic>
        <p:nvPicPr>
          <p:cNvPr id="51" name="Picture 5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40375" y="4678995"/>
            <a:ext cx="227542" cy="227617"/>
          </a:xfrm>
          <a:prstGeom prst="rect">
            <a:avLst/>
          </a:prstGeom>
        </p:spPr>
      </p:pic>
      <p:pic>
        <p:nvPicPr>
          <p:cNvPr id="52" name="Picture 5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29340" y="8943452"/>
            <a:ext cx="233840" cy="233918"/>
          </a:xfrm>
          <a:prstGeom prst="rect">
            <a:avLst/>
          </a:prstGeom>
        </p:spPr>
      </p:pic>
      <p:sp>
        <p:nvSpPr>
          <p:cNvPr id="53" name="Rectangle 52"/>
          <p:cNvSpPr/>
          <p:nvPr/>
        </p:nvSpPr>
        <p:spPr>
          <a:xfrm>
            <a:off x="156954" y="4532804"/>
            <a:ext cx="2262573" cy="830997"/>
          </a:xfrm>
          <a:prstGeom prst="rect">
            <a:avLst/>
          </a:prstGeom>
        </p:spPr>
        <p:txBody>
          <a:bodyPr wrap="square">
            <a:spAutoFit/>
          </a:bodyPr>
          <a:lstStyle/>
          <a:p>
            <a:pPr algn="ctr"/>
            <a:r>
              <a:rPr lang="mn-MN" sz="12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ХБХ-ий эрхийн тухай конвенц, холбогдох хууль тогтоомжийн хэрэгжилтийг хангах</a:t>
            </a:r>
            <a:endParaRPr lang="en-US" sz="12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4" name="Rectangle 53"/>
          <p:cNvSpPr/>
          <p:nvPr/>
        </p:nvSpPr>
        <p:spPr>
          <a:xfrm>
            <a:off x="320634" y="5671283"/>
            <a:ext cx="1923802" cy="461665"/>
          </a:xfrm>
          <a:prstGeom prst="rect">
            <a:avLst/>
          </a:prstGeom>
        </p:spPr>
        <p:txBody>
          <a:bodyPr wrap="square">
            <a:spAutoFit/>
          </a:bodyPr>
          <a:lstStyle/>
          <a:p>
            <a:pPr algn="ctr"/>
            <a:r>
              <a:rPr lang="mn-MN" sz="12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Салбар дундын уялдааг хангах </a:t>
            </a:r>
            <a:endParaRPr lang="en-US" sz="12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5" name="Rectangle 54"/>
          <p:cNvSpPr/>
          <p:nvPr/>
        </p:nvSpPr>
        <p:spPr>
          <a:xfrm>
            <a:off x="320634" y="6653182"/>
            <a:ext cx="1858708" cy="461665"/>
          </a:xfrm>
          <a:prstGeom prst="rect">
            <a:avLst/>
          </a:prstGeom>
        </p:spPr>
        <p:txBody>
          <a:bodyPr wrap="square">
            <a:spAutoFit/>
          </a:bodyPr>
          <a:lstStyle/>
          <a:p>
            <a:pPr algn="ctr"/>
            <a:r>
              <a:rPr lang="mn-MN" sz="12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ХБИ-ийн эрхийг хангах, оролцоог нэмэгдүүлэх</a:t>
            </a:r>
            <a:endParaRPr lang="en-US" sz="12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56" name="Straight Connector 55">
            <a:extLst>
              <a:ext uri="{FF2B5EF4-FFF2-40B4-BE49-F238E27FC236}">
                <a16:creationId xmlns:a16="http://schemas.microsoft.com/office/drawing/2014/main" id="{BB2D60AB-B860-4FBE-91B9-9E209C7AE602}"/>
              </a:ext>
            </a:extLst>
          </p:cNvPr>
          <p:cNvCxnSpPr>
            <a:cxnSpLocks/>
          </p:cNvCxnSpPr>
          <p:nvPr/>
        </p:nvCxnSpPr>
        <p:spPr>
          <a:xfrm flipH="1" flipV="1">
            <a:off x="0" y="7485203"/>
            <a:ext cx="2468042" cy="846"/>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58" name="Rectangle 57"/>
          <p:cNvSpPr/>
          <p:nvPr/>
        </p:nvSpPr>
        <p:spPr>
          <a:xfrm>
            <a:off x="194898" y="7906470"/>
            <a:ext cx="2175274" cy="1169551"/>
          </a:xfrm>
          <a:prstGeom prst="rect">
            <a:avLst/>
          </a:prstGeom>
        </p:spPr>
        <p:txBody>
          <a:bodyPr wrap="square">
            <a:spAutoFit/>
          </a:bodyPr>
          <a:lstStyle/>
          <a:p>
            <a:pPr algn="ctr"/>
            <a:r>
              <a:rPr lang="mn-MN" sz="14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Хөгжлийн бэрхшээлтэй хүний асуудал хариуцсан төрийн захиргааны байгууллага</a:t>
            </a:r>
            <a:endParaRPr lang="en-US" sz="14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9" name="Chevron 13">
            <a:extLst>
              <a:ext uri="{FF2B5EF4-FFF2-40B4-BE49-F238E27FC236}">
                <a16:creationId xmlns:a16="http://schemas.microsoft.com/office/drawing/2014/main" id="{E2A5BE4C-0413-4E8C-B0C5-4B761F90C260}"/>
              </a:ext>
            </a:extLst>
          </p:cNvPr>
          <p:cNvSpPr/>
          <p:nvPr/>
        </p:nvSpPr>
        <p:spPr>
          <a:xfrm rot="5400000">
            <a:off x="1151205" y="4026826"/>
            <a:ext cx="268971" cy="36582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700" dirty="0">
                <a:solidFill>
                  <a:schemeClr val="tx1"/>
                </a:solidFill>
              </a:rPr>
              <a:t> </a:t>
            </a:r>
            <a:endParaRPr lang="en-US" sz="2700" dirty="0">
              <a:solidFill>
                <a:schemeClr val="tx1"/>
              </a:solidFill>
            </a:endParaRPr>
          </a:p>
        </p:txBody>
      </p:sp>
      <p:sp>
        <p:nvSpPr>
          <p:cNvPr id="60" name="Chevron 13">
            <a:extLst>
              <a:ext uri="{FF2B5EF4-FFF2-40B4-BE49-F238E27FC236}">
                <a16:creationId xmlns:a16="http://schemas.microsoft.com/office/drawing/2014/main" id="{E2A5BE4C-0413-4E8C-B0C5-4B761F90C260}"/>
              </a:ext>
            </a:extLst>
          </p:cNvPr>
          <p:cNvSpPr/>
          <p:nvPr/>
        </p:nvSpPr>
        <p:spPr>
          <a:xfrm rot="5400000">
            <a:off x="1151880" y="7549562"/>
            <a:ext cx="265196" cy="36824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700" dirty="0">
                <a:solidFill>
                  <a:schemeClr val="tx1"/>
                </a:solidFill>
              </a:rPr>
              <a:t> </a:t>
            </a:r>
            <a:endParaRPr lang="en-US" sz="2700" dirty="0">
              <a:solidFill>
                <a:schemeClr val="tx1"/>
              </a:solidFill>
            </a:endParaRPr>
          </a:p>
        </p:txBody>
      </p:sp>
      <p:sp>
        <p:nvSpPr>
          <p:cNvPr id="40" name="Rectangle 39"/>
          <p:cNvSpPr/>
          <p:nvPr/>
        </p:nvSpPr>
        <p:spPr>
          <a:xfrm>
            <a:off x="457114" y="382972"/>
            <a:ext cx="1144057" cy="400110"/>
          </a:xfrm>
          <a:prstGeom prst="rect">
            <a:avLst/>
          </a:prstGeom>
        </p:spPr>
        <p:txBody>
          <a:bodyPr wrap="square">
            <a:spAutoFit/>
          </a:bodyPr>
          <a:lstStyle/>
          <a:p>
            <a:pPr algn="ctr" fontAlgn="ctr"/>
            <a:r>
              <a:rPr lang="en-US" sz="2000" dirty="0">
                <a:solidFill>
                  <a:srgbClr val="002060"/>
                </a:solidFill>
                <a:latin typeface="Times New Roman" panose="02020603050405020304" pitchFamily="18" charset="0"/>
                <a:cs typeface="Times New Roman" panose="02020603050405020304" pitchFamily="18" charset="0"/>
              </a:rPr>
              <a:t>I </a:t>
            </a:r>
            <a:r>
              <a:rPr lang="mn-MN" sz="2000" dirty="0">
                <a:solidFill>
                  <a:srgbClr val="002060"/>
                </a:solidFill>
                <a:latin typeface="Times New Roman" panose="02020603050405020304" pitchFamily="18" charset="0"/>
                <a:cs typeface="Times New Roman" panose="02020603050405020304" pitchFamily="18" charset="0"/>
              </a:rPr>
              <a:t>хэсэг</a:t>
            </a:r>
          </a:p>
        </p:txBody>
      </p:sp>
      <p:sp>
        <p:nvSpPr>
          <p:cNvPr id="2" name="Rectangle 1">
            <a:extLst>
              <a:ext uri="{FF2B5EF4-FFF2-40B4-BE49-F238E27FC236}">
                <a16:creationId xmlns:a16="http://schemas.microsoft.com/office/drawing/2014/main" id="{785393E5-4FD0-7D48-E884-B75A568703E7}"/>
              </a:ext>
            </a:extLst>
          </p:cNvPr>
          <p:cNvSpPr/>
          <p:nvPr/>
        </p:nvSpPr>
        <p:spPr>
          <a:xfrm>
            <a:off x="6232163" y="9553349"/>
            <a:ext cx="459940" cy="276999"/>
          </a:xfrm>
          <a:prstGeom prst="rect">
            <a:avLst/>
          </a:prstGeom>
        </p:spPr>
        <p:txBody>
          <a:bodyPr wrap="square">
            <a:spAutoFit/>
          </a:bodyPr>
          <a:lstStyle/>
          <a:p>
            <a:pPr algn="ctr" fontAlgn="ctr"/>
            <a:r>
              <a:rPr lang="en-US" sz="1200" b="1" dirty="0">
                <a:solidFill>
                  <a:schemeClr val="accent1">
                    <a:lumMod val="75000"/>
                  </a:schemeClr>
                </a:solidFill>
                <a:latin typeface="Times New Roman" panose="02020603050405020304" pitchFamily="18" charset="0"/>
                <a:cs typeface="Times New Roman" panose="02020603050405020304" pitchFamily="18" charset="0"/>
              </a:rPr>
              <a:t>1</a:t>
            </a:r>
            <a:endParaRPr lang="mn-MN" sz="12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8004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C445683-206E-93A9-D45C-77113A7080CC}"/>
              </a:ext>
            </a:extLst>
          </p:cNvPr>
          <p:cNvCxnSpPr>
            <a:cxnSpLocks/>
          </p:cNvCxnSpPr>
          <p:nvPr/>
        </p:nvCxnSpPr>
        <p:spPr>
          <a:xfrm>
            <a:off x="1391350" y="656939"/>
            <a:ext cx="508348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2218B32-7E5B-3CD2-BD5E-1D20D0A3F0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893" y="231350"/>
            <a:ext cx="857457" cy="851177"/>
          </a:xfrm>
          <a:prstGeom prst="rect">
            <a:avLst/>
          </a:prstGeom>
        </p:spPr>
      </p:pic>
      <p:cxnSp>
        <p:nvCxnSpPr>
          <p:cNvPr id="6" name="Straight Connector 5">
            <a:extLst>
              <a:ext uri="{FF2B5EF4-FFF2-40B4-BE49-F238E27FC236}">
                <a16:creationId xmlns:a16="http://schemas.microsoft.com/office/drawing/2014/main" id="{012C043A-D404-5365-D2BA-A9C93069BDC7}"/>
              </a:ext>
            </a:extLst>
          </p:cNvPr>
          <p:cNvCxnSpPr>
            <a:cxnSpLocks/>
          </p:cNvCxnSpPr>
          <p:nvPr/>
        </p:nvCxnSpPr>
        <p:spPr>
          <a:xfrm flipH="1">
            <a:off x="558123" y="955788"/>
            <a:ext cx="6014629"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CBF7B25F-140D-2111-7A07-3623590E69C1}"/>
              </a:ext>
            </a:extLst>
          </p:cNvPr>
          <p:cNvSpPr txBox="1"/>
          <p:nvPr/>
        </p:nvSpPr>
        <p:spPr>
          <a:xfrm>
            <a:off x="426425" y="1110530"/>
            <a:ext cx="2604158" cy="584775"/>
          </a:xfrm>
          <a:prstGeom prst="rect">
            <a:avLst/>
          </a:prstGeom>
          <a:noFill/>
        </p:spPr>
        <p:txBody>
          <a:bodyPr wrap="square">
            <a:spAutoFit/>
          </a:bodyPr>
          <a:lstStyle/>
          <a:p>
            <a:pPr algn="ctr">
              <a:defRPr/>
            </a:pPr>
            <a:r>
              <a:rPr lang="mn-MN" sz="1600" dirty="0">
                <a:solidFill>
                  <a:srgbClr val="002060"/>
                </a:solidFill>
                <a:latin typeface="Arial" panose="020B0604020202020204" pitchFamily="34" charset="0"/>
                <a:cs typeface="Arial" panose="020B0604020202020204" pitchFamily="34" charset="0"/>
              </a:rPr>
              <a:t>2021 оны чанарын болон тоон үзүүлэлт</a:t>
            </a:r>
            <a:endParaRPr lang="en-US" sz="1600" dirty="0">
              <a:solidFill>
                <a:srgbClr val="002060"/>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29DEDB2F-328D-7574-C5B4-1A2209DEFC7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93868" y="2141170"/>
            <a:ext cx="294794" cy="294893"/>
          </a:xfrm>
          <a:prstGeom prst="rect">
            <a:avLst/>
          </a:prstGeom>
        </p:spPr>
      </p:pic>
      <p:cxnSp>
        <p:nvCxnSpPr>
          <p:cNvPr id="12" name="Straight Connector 11">
            <a:extLst>
              <a:ext uri="{FF2B5EF4-FFF2-40B4-BE49-F238E27FC236}">
                <a16:creationId xmlns:a16="http://schemas.microsoft.com/office/drawing/2014/main" id="{9AAECB4D-9024-F8F0-D9B2-166885AF3C10}"/>
              </a:ext>
            </a:extLst>
          </p:cNvPr>
          <p:cNvCxnSpPr>
            <a:cxnSpLocks/>
          </p:cNvCxnSpPr>
          <p:nvPr/>
        </p:nvCxnSpPr>
        <p:spPr>
          <a:xfrm flipH="1" flipV="1">
            <a:off x="415701" y="2347397"/>
            <a:ext cx="10725" cy="2827043"/>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88A92826-65EB-5C4B-4DD1-09BE8BA2B957}"/>
              </a:ext>
            </a:extLst>
          </p:cNvPr>
          <p:cNvSpPr txBox="1"/>
          <p:nvPr/>
        </p:nvSpPr>
        <p:spPr>
          <a:xfrm>
            <a:off x="491429" y="2087652"/>
            <a:ext cx="5983401" cy="3351110"/>
          </a:xfrm>
          <a:prstGeom prst="rect">
            <a:avLst/>
          </a:prstGeom>
          <a:noFill/>
        </p:spPr>
        <p:txBody>
          <a:bodyPr wrap="square">
            <a:spAutoFit/>
          </a:bodyPr>
          <a:lstStyle/>
          <a:p>
            <a:pPr indent="457200" algn="just">
              <a:lnSpc>
                <a:spcPct val="115000"/>
              </a:lnSpc>
              <a:spcAft>
                <a:spcPts val="600"/>
              </a:spcAft>
            </a:pPr>
            <a:r>
              <a:rPr lang="mn-MN"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2020 оны хагас жилд</a:t>
            </a:r>
            <a:r>
              <a:rPr lang="mn-MN" sz="1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mn-MN"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ХБХХЕГ нь </a:t>
            </a:r>
            <a:r>
              <a:rPr lang="en-US" sz="1400" dirty="0" err="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Сэргээн</a:t>
            </a:r>
            <a:r>
              <a:rPr lang="en-US"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засах</a:t>
            </a:r>
            <a:r>
              <a:rPr lang="en-US"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үйлчилгээнд</a:t>
            </a:r>
            <a:r>
              <a:rPr lang="en-US"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хамрагдаж</a:t>
            </a:r>
            <a:r>
              <a:rPr lang="en-US"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байгаа</a:t>
            </a:r>
            <a:r>
              <a:rPr lang="en-US"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хөгжлийн</a:t>
            </a:r>
            <a:r>
              <a:rPr lang="en-US"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бэрхшээлтэй</a:t>
            </a:r>
            <a:r>
              <a:rPr lang="en-US"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иргэдийн</a:t>
            </a:r>
            <a:r>
              <a:rPr lang="en-US"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эзлэх</a:t>
            </a:r>
            <a:r>
              <a:rPr lang="en-US"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хувийг</a:t>
            </a:r>
            <a:r>
              <a:rPr lang="en-US"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mn-MN"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2020-2023 онд үе шаттай нэмэгдүүлэх тооцоолол хийсэн. </a:t>
            </a:r>
            <a:endParaRPr lang="mn-MN" sz="1400" dirty="0">
              <a:solidFill>
                <a:srgbClr val="002060"/>
              </a:solidFill>
              <a:latin typeface="Arial" panose="020B0604020202020204" pitchFamily="34" charset="0"/>
              <a:ea typeface="Times New Roman" panose="02020603050405020304" pitchFamily="18" charset="0"/>
              <a:cs typeface="Times New Roman" panose="02020603050405020304" pitchFamily="18" charset="0"/>
            </a:endParaRPr>
          </a:p>
          <a:p>
            <a:pPr indent="457200" algn="just">
              <a:lnSpc>
                <a:spcPct val="115000"/>
              </a:lnSpc>
              <a:spcAft>
                <a:spcPts val="600"/>
              </a:spcAft>
            </a:pPr>
            <a:r>
              <a:rPr lang="mn-MN"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2021 онд 2020 оны нөхцөл байдлыг харгалзан зорилтот бүлгийн хүн амд үзүүлэх сэргээн засах тусламж үйлчилгээ </a:t>
            </a:r>
            <a:r>
              <a:rPr lang="mn-MN"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t>
            </a:r>
            <a:r>
              <a:rPr lang="mn-MN" sz="16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Цахим эмнэлэг</a:t>
            </a:r>
            <a:r>
              <a:rPr lang="mn-MN"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болсноор </a:t>
            </a:r>
            <a:r>
              <a:rPr lang="mn-MN" sz="1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2,8%-</a:t>
            </a:r>
            <a:r>
              <a:rPr lang="mn-MN"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иар</a:t>
            </a:r>
            <a:r>
              <a:rPr lang="mn-MN" sz="1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mn-MN"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өсөж </a:t>
            </a:r>
            <a:r>
              <a:rPr lang="mn-MN" sz="1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15,7%</a:t>
            </a:r>
            <a:r>
              <a:rPr lang="mn-MN"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хувь болно гэж үзэж төлөвлөсөн. </a:t>
            </a:r>
          </a:p>
          <a:p>
            <a:pPr indent="457200" algn="just">
              <a:lnSpc>
                <a:spcPct val="115000"/>
              </a:lnSpc>
              <a:spcAft>
                <a:spcPts val="600"/>
              </a:spcAft>
            </a:pPr>
            <a:r>
              <a:rPr lang="mn-MN" sz="1400" kern="0" dirty="0">
                <a:solidFill>
                  <a:srgbClr val="002060"/>
                </a:solidFill>
                <a:effectLst/>
                <a:latin typeface="Arial" panose="020B0604020202020204" pitchFamily="34" charset="0"/>
                <a:ea typeface="Times New Roman" panose="02020603050405020304" pitchFamily="18" charset="0"/>
              </a:rPr>
              <a:t>Гэвч 2021 оны зорилтот түвшинд хүрэхэд томоохон саад бэрхшээлүүд гарсан нь 2021 оны эхний 2 улирлыг дамнасан “</a:t>
            </a:r>
            <a:r>
              <a:rPr lang="en-US" sz="1400" b="1" kern="0" dirty="0">
                <a:solidFill>
                  <a:srgbClr val="002060"/>
                </a:solidFill>
                <a:effectLst/>
                <a:latin typeface="Arial" panose="020B0604020202020204" pitchFamily="34" charset="0"/>
                <a:ea typeface="Times New Roman" panose="02020603050405020304" pitchFamily="18" charset="0"/>
              </a:rPr>
              <a:t>COVID-19</a:t>
            </a:r>
            <a:r>
              <a:rPr lang="mn-MN" sz="1400" b="1" kern="0" dirty="0">
                <a:solidFill>
                  <a:srgbClr val="002060"/>
                </a:solidFill>
                <a:effectLst/>
                <a:latin typeface="Arial" panose="020B0604020202020204" pitchFamily="34" charset="0"/>
                <a:ea typeface="Times New Roman" panose="02020603050405020304" pitchFamily="18" charset="0"/>
              </a:rPr>
              <a:t>”</a:t>
            </a:r>
            <a:r>
              <a:rPr lang="mn-MN" sz="1400" kern="0" dirty="0">
                <a:solidFill>
                  <a:srgbClr val="002060"/>
                </a:solidFill>
                <a:effectLst/>
                <a:latin typeface="Arial" panose="020B0604020202020204" pitchFamily="34" charset="0"/>
                <a:ea typeface="Times New Roman" panose="02020603050405020304" pitchFamily="18" charset="0"/>
              </a:rPr>
              <a:t> цар тахлын улмаас тогтоосон хөл хорионоос шалтгаалж салбарын үйл ажиллагаа тодорхой хугацаанд зогсож, иргэдэд хүргэх үйлчилгээний тоо хэмжээнд нөлөөлсөн. </a:t>
            </a:r>
            <a:endPar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6FA197A6-3847-5DBA-F509-E1D4B04D066F}"/>
              </a:ext>
            </a:extLst>
          </p:cNvPr>
          <p:cNvCxnSpPr>
            <a:cxnSpLocks/>
          </p:cNvCxnSpPr>
          <p:nvPr/>
        </p:nvCxnSpPr>
        <p:spPr>
          <a:xfrm flipH="1">
            <a:off x="638826" y="1798342"/>
            <a:ext cx="5735848"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pic>
        <p:nvPicPr>
          <p:cNvPr id="25" name="Picture 24">
            <a:extLst>
              <a:ext uri="{FF2B5EF4-FFF2-40B4-BE49-F238E27FC236}">
                <a16:creationId xmlns:a16="http://schemas.microsoft.com/office/drawing/2014/main" id="{F24886FE-9819-620F-A526-780408AB2DD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89470" y="6097564"/>
            <a:ext cx="294794" cy="294893"/>
          </a:xfrm>
          <a:prstGeom prst="rect">
            <a:avLst/>
          </a:prstGeom>
        </p:spPr>
      </p:pic>
      <p:sp>
        <p:nvSpPr>
          <p:cNvPr id="28" name="TextBox 27">
            <a:extLst>
              <a:ext uri="{FF2B5EF4-FFF2-40B4-BE49-F238E27FC236}">
                <a16:creationId xmlns:a16="http://schemas.microsoft.com/office/drawing/2014/main" id="{70E39887-D5CF-B380-20F9-A78C013CF452}"/>
              </a:ext>
            </a:extLst>
          </p:cNvPr>
          <p:cNvSpPr txBox="1"/>
          <p:nvPr/>
        </p:nvSpPr>
        <p:spPr>
          <a:xfrm>
            <a:off x="558123" y="6028229"/>
            <a:ext cx="5916706" cy="3058209"/>
          </a:xfrm>
          <a:prstGeom prst="rect">
            <a:avLst/>
          </a:prstGeom>
          <a:noFill/>
        </p:spPr>
        <p:txBody>
          <a:bodyPr wrap="square">
            <a:spAutoFit/>
          </a:bodyPr>
          <a:lstStyle/>
          <a:p>
            <a:pPr indent="457200" algn="just">
              <a:lnSpc>
                <a:spcPct val="115000"/>
              </a:lnSpc>
              <a:spcAft>
                <a:spcPts val="600"/>
              </a:spcAft>
            </a:pPr>
            <a:r>
              <a:rPr lang="mn-MN"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2020 оны эхний хагас жилд нийт 7274 иргэн буюу зорилтот бүлгийн 6.7%-д нь хүрч үйлчилж байсан бол 2021 оны эхний хагас жилд /3845/ 3.5%-д нь тусламж үйлчилгээг хүргэсэн. Энэ нь өмнөх оны зорилтот бүлэгт хүргэсэн тусламж үйлчилгээнээс 3.2%-ийн буурсан үзүүлэлттэй байна. </a:t>
            </a:r>
          </a:p>
          <a:p>
            <a:pPr indent="457200" algn="just">
              <a:lnSpc>
                <a:spcPct val="115000"/>
              </a:lnSpc>
              <a:spcAft>
                <a:spcPts val="600"/>
              </a:spcAft>
            </a:pPr>
            <a:r>
              <a:rPr lang="mn-MN"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Үүнээс үзэхэд 2021 оны жилийн эцсийн байдлаар сэргээн засах тусламж үйлчилгээ хүлээгдэж буй гүйцэтгэлээр </a:t>
            </a:r>
            <a:r>
              <a:rPr lang="mn-MN" sz="1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11.8</a:t>
            </a:r>
            <a:r>
              <a:rPr lang="mn-MN"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хувь болж,</a:t>
            </a:r>
            <a:r>
              <a:rPr lang="mn-MN"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mn-MN" sz="14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3.9</a:t>
            </a:r>
            <a:r>
              <a:rPr lang="mn-MN"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хувиар</a:t>
            </a:r>
            <a:r>
              <a:rPr lang="mn-MN"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буурсан байна. </a:t>
            </a:r>
          </a:p>
          <a:p>
            <a:pPr indent="457200" algn="just">
              <a:lnSpc>
                <a:spcPct val="115000"/>
              </a:lnSpc>
              <a:spcAft>
                <a:spcPts val="1000"/>
              </a:spcAft>
            </a:pPr>
            <a:r>
              <a:rPr lang="mn-MN"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Энэ нь “Бүх нийтийн өндөржүүлсэн бэлэн байдал”-ын хугацааг сунгасан, </a:t>
            </a:r>
            <a:r>
              <a:rPr lang="mn-MN"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4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COVID-19</a:t>
            </a:r>
            <a:r>
              <a:rPr lang="mn-MN"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цар тахлын халдварлалт Улаанбаатар хотод идэвхжснээс</a:t>
            </a:r>
            <a:r>
              <a:rPr lang="mn-MN"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mn-MN"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шалтгаалсан байна</a:t>
            </a:r>
            <a:r>
              <a:rPr lang="mn-MN"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0" name="Straight Connector 29">
            <a:extLst>
              <a:ext uri="{FF2B5EF4-FFF2-40B4-BE49-F238E27FC236}">
                <a16:creationId xmlns:a16="http://schemas.microsoft.com/office/drawing/2014/main" id="{8647747D-1314-0C17-EA7B-E5BDC5AF6D63}"/>
              </a:ext>
            </a:extLst>
          </p:cNvPr>
          <p:cNvCxnSpPr>
            <a:cxnSpLocks/>
          </p:cNvCxnSpPr>
          <p:nvPr/>
        </p:nvCxnSpPr>
        <p:spPr>
          <a:xfrm flipV="1">
            <a:off x="436867" y="6303784"/>
            <a:ext cx="0" cy="2782654"/>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34" name="Rectangle 1">
            <a:extLst>
              <a:ext uri="{FF2B5EF4-FFF2-40B4-BE49-F238E27FC236}">
                <a16:creationId xmlns:a16="http://schemas.microsoft.com/office/drawing/2014/main" id="{CB84D9B6-D0C5-12A0-5E75-D6373260A08E}"/>
              </a:ext>
            </a:extLst>
          </p:cNvPr>
          <p:cNvSpPr/>
          <p:nvPr/>
        </p:nvSpPr>
        <p:spPr>
          <a:xfrm>
            <a:off x="436867" y="9150688"/>
            <a:ext cx="6450960" cy="224309"/>
          </a:xfrm>
          <a:custGeom>
            <a:avLst/>
            <a:gdLst>
              <a:gd name="connsiteX0" fmla="*/ 0 w 6019598"/>
              <a:gd name="connsiteY0" fmla="*/ 0 h 3276985"/>
              <a:gd name="connsiteX1" fmla="*/ 6019598 w 6019598"/>
              <a:gd name="connsiteY1" fmla="*/ 0 h 3276985"/>
              <a:gd name="connsiteX2" fmla="*/ 6019598 w 6019598"/>
              <a:gd name="connsiteY2" fmla="*/ 3276985 h 3276985"/>
              <a:gd name="connsiteX3" fmla="*/ 0 w 6019598"/>
              <a:gd name="connsiteY3" fmla="*/ 3276985 h 3276985"/>
              <a:gd name="connsiteX4" fmla="*/ 0 w 6019598"/>
              <a:gd name="connsiteY4" fmla="*/ 0 h 3276985"/>
              <a:gd name="connsiteX0" fmla="*/ 0 w 6019598"/>
              <a:gd name="connsiteY0" fmla="*/ 0 h 3276985"/>
              <a:gd name="connsiteX1" fmla="*/ 3660446 w 6019598"/>
              <a:gd name="connsiteY1" fmla="*/ 9144 h 3276985"/>
              <a:gd name="connsiteX2" fmla="*/ 6019598 w 6019598"/>
              <a:gd name="connsiteY2" fmla="*/ 3276985 h 3276985"/>
              <a:gd name="connsiteX3" fmla="*/ 0 w 6019598"/>
              <a:gd name="connsiteY3" fmla="*/ 3276985 h 3276985"/>
              <a:gd name="connsiteX4" fmla="*/ 0 w 6019598"/>
              <a:gd name="connsiteY4" fmla="*/ 0 h 3276985"/>
              <a:gd name="connsiteX0" fmla="*/ 0 w 6019598"/>
              <a:gd name="connsiteY0" fmla="*/ 0 h 3276985"/>
              <a:gd name="connsiteX1" fmla="*/ 3660446 w 6019598"/>
              <a:gd name="connsiteY1" fmla="*/ 9144 h 3276985"/>
              <a:gd name="connsiteX2" fmla="*/ 6019598 w 6019598"/>
              <a:gd name="connsiteY2" fmla="*/ 3276985 h 3276985"/>
              <a:gd name="connsiteX3" fmla="*/ 0 w 6019598"/>
              <a:gd name="connsiteY3" fmla="*/ 3276985 h 3276985"/>
              <a:gd name="connsiteX4" fmla="*/ 0 w 6019598"/>
              <a:gd name="connsiteY4" fmla="*/ 0 h 3276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598" h="3276985">
                <a:moveTo>
                  <a:pt x="0" y="0"/>
                </a:moveTo>
                <a:lnTo>
                  <a:pt x="3660446" y="9144"/>
                </a:lnTo>
                <a:lnTo>
                  <a:pt x="6019598" y="3276985"/>
                </a:lnTo>
                <a:lnTo>
                  <a:pt x="0" y="3276985"/>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1">
            <a:extLst>
              <a:ext uri="{FF2B5EF4-FFF2-40B4-BE49-F238E27FC236}">
                <a16:creationId xmlns:a16="http://schemas.microsoft.com/office/drawing/2014/main" id="{2465CC18-65DD-E616-1043-375332A181EF}"/>
              </a:ext>
            </a:extLst>
          </p:cNvPr>
          <p:cNvSpPr/>
          <p:nvPr/>
        </p:nvSpPr>
        <p:spPr>
          <a:xfrm>
            <a:off x="436867" y="5570787"/>
            <a:ext cx="6450960" cy="224309"/>
          </a:xfrm>
          <a:custGeom>
            <a:avLst/>
            <a:gdLst>
              <a:gd name="connsiteX0" fmla="*/ 0 w 6019598"/>
              <a:gd name="connsiteY0" fmla="*/ 0 h 3276985"/>
              <a:gd name="connsiteX1" fmla="*/ 6019598 w 6019598"/>
              <a:gd name="connsiteY1" fmla="*/ 0 h 3276985"/>
              <a:gd name="connsiteX2" fmla="*/ 6019598 w 6019598"/>
              <a:gd name="connsiteY2" fmla="*/ 3276985 h 3276985"/>
              <a:gd name="connsiteX3" fmla="*/ 0 w 6019598"/>
              <a:gd name="connsiteY3" fmla="*/ 3276985 h 3276985"/>
              <a:gd name="connsiteX4" fmla="*/ 0 w 6019598"/>
              <a:gd name="connsiteY4" fmla="*/ 0 h 3276985"/>
              <a:gd name="connsiteX0" fmla="*/ 0 w 6019598"/>
              <a:gd name="connsiteY0" fmla="*/ 0 h 3276985"/>
              <a:gd name="connsiteX1" fmla="*/ 3660446 w 6019598"/>
              <a:gd name="connsiteY1" fmla="*/ 9144 h 3276985"/>
              <a:gd name="connsiteX2" fmla="*/ 6019598 w 6019598"/>
              <a:gd name="connsiteY2" fmla="*/ 3276985 h 3276985"/>
              <a:gd name="connsiteX3" fmla="*/ 0 w 6019598"/>
              <a:gd name="connsiteY3" fmla="*/ 3276985 h 3276985"/>
              <a:gd name="connsiteX4" fmla="*/ 0 w 6019598"/>
              <a:gd name="connsiteY4" fmla="*/ 0 h 3276985"/>
              <a:gd name="connsiteX0" fmla="*/ 0 w 6019598"/>
              <a:gd name="connsiteY0" fmla="*/ 0 h 3276985"/>
              <a:gd name="connsiteX1" fmla="*/ 3660446 w 6019598"/>
              <a:gd name="connsiteY1" fmla="*/ 9144 h 3276985"/>
              <a:gd name="connsiteX2" fmla="*/ 6019598 w 6019598"/>
              <a:gd name="connsiteY2" fmla="*/ 3276985 h 3276985"/>
              <a:gd name="connsiteX3" fmla="*/ 0 w 6019598"/>
              <a:gd name="connsiteY3" fmla="*/ 3276985 h 3276985"/>
              <a:gd name="connsiteX4" fmla="*/ 0 w 6019598"/>
              <a:gd name="connsiteY4" fmla="*/ 0 h 3276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598" h="3276985">
                <a:moveTo>
                  <a:pt x="0" y="0"/>
                </a:moveTo>
                <a:lnTo>
                  <a:pt x="3660446" y="9144"/>
                </a:lnTo>
                <a:lnTo>
                  <a:pt x="6019598" y="3276985"/>
                </a:lnTo>
                <a:lnTo>
                  <a:pt x="0" y="3276985"/>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5" name="Picture 54">
            <a:extLst>
              <a:ext uri="{FF2B5EF4-FFF2-40B4-BE49-F238E27FC236}">
                <a16:creationId xmlns:a16="http://schemas.microsoft.com/office/drawing/2014/main" id="{725FE34D-3A4D-E1BE-DBBC-C2DB7D4F4F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0583" y="1006219"/>
            <a:ext cx="3542169" cy="714053"/>
          </a:xfrm>
          <a:prstGeom prst="rect">
            <a:avLst/>
          </a:prstGeom>
          <a:ln>
            <a:noFill/>
          </a:ln>
          <a:effectLst>
            <a:softEdge rad="112500"/>
          </a:effectLst>
        </p:spPr>
      </p:pic>
      <p:cxnSp>
        <p:nvCxnSpPr>
          <p:cNvPr id="57" name="Straight Connector 56">
            <a:extLst>
              <a:ext uri="{FF2B5EF4-FFF2-40B4-BE49-F238E27FC236}">
                <a16:creationId xmlns:a16="http://schemas.microsoft.com/office/drawing/2014/main" id="{161B9AD9-0087-EE40-02A3-E7EC695FACB9}"/>
              </a:ext>
            </a:extLst>
          </p:cNvPr>
          <p:cNvCxnSpPr>
            <a:cxnSpLocks/>
          </p:cNvCxnSpPr>
          <p:nvPr/>
        </p:nvCxnSpPr>
        <p:spPr>
          <a:xfrm flipH="1">
            <a:off x="638826" y="1950742"/>
            <a:ext cx="5735848"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60" name="Straight Connector 59">
            <a:extLst>
              <a:ext uri="{FF2B5EF4-FFF2-40B4-BE49-F238E27FC236}">
                <a16:creationId xmlns:a16="http://schemas.microsoft.com/office/drawing/2014/main" id="{FC427211-0D41-5879-832A-8F3467B046A8}"/>
              </a:ext>
            </a:extLst>
          </p:cNvPr>
          <p:cNvCxnSpPr>
            <a:cxnSpLocks/>
          </p:cNvCxnSpPr>
          <p:nvPr/>
        </p:nvCxnSpPr>
        <p:spPr>
          <a:xfrm flipH="1">
            <a:off x="436867" y="5921851"/>
            <a:ext cx="6022413"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62" name="Straight Connector 61">
            <a:extLst>
              <a:ext uri="{FF2B5EF4-FFF2-40B4-BE49-F238E27FC236}">
                <a16:creationId xmlns:a16="http://schemas.microsoft.com/office/drawing/2014/main" id="{E70BE9EE-8BD1-4681-7FA5-AE783BCBF90E}"/>
              </a:ext>
            </a:extLst>
          </p:cNvPr>
          <p:cNvCxnSpPr>
            <a:cxnSpLocks/>
          </p:cNvCxnSpPr>
          <p:nvPr/>
        </p:nvCxnSpPr>
        <p:spPr>
          <a:xfrm flipH="1">
            <a:off x="415701" y="5464410"/>
            <a:ext cx="6043579"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64" name="Straight Connector 63">
            <a:extLst>
              <a:ext uri="{FF2B5EF4-FFF2-40B4-BE49-F238E27FC236}">
                <a16:creationId xmlns:a16="http://schemas.microsoft.com/office/drawing/2014/main" id="{FFCB81F0-4623-5218-FD3A-8769C5ACA9A1}"/>
              </a:ext>
            </a:extLst>
          </p:cNvPr>
          <p:cNvCxnSpPr>
            <a:cxnSpLocks/>
          </p:cNvCxnSpPr>
          <p:nvPr/>
        </p:nvCxnSpPr>
        <p:spPr>
          <a:xfrm flipH="1">
            <a:off x="436867" y="9540262"/>
            <a:ext cx="6037963"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pic>
        <p:nvPicPr>
          <p:cNvPr id="67" name="Picture 66">
            <a:extLst>
              <a:ext uri="{FF2B5EF4-FFF2-40B4-BE49-F238E27FC236}">
                <a16:creationId xmlns:a16="http://schemas.microsoft.com/office/drawing/2014/main" id="{1E547213-6F14-14BF-3095-8D90F25061E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89470" y="8625695"/>
            <a:ext cx="294794" cy="294893"/>
          </a:xfrm>
          <a:prstGeom prst="rect">
            <a:avLst/>
          </a:prstGeom>
        </p:spPr>
      </p:pic>
      <p:sp>
        <p:nvSpPr>
          <p:cNvPr id="2" name="Rectangle 1">
            <a:extLst>
              <a:ext uri="{FF2B5EF4-FFF2-40B4-BE49-F238E27FC236}">
                <a16:creationId xmlns:a16="http://schemas.microsoft.com/office/drawing/2014/main" id="{32E43DDC-C78D-9AF4-43E2-3A9B114D1047}"/>
              </a:ext>
            </a:extLst>
          </p:cNvPr>
          <p:cNvSpPr/>
          <p:nvPr/>
        </p:nvSpPr>
        <p:spPr>
          <a:xfrm>
            <a:off x="6195851" y="9532790"/>
            <a:ext cx="459940" cy="276999"/>
          </a:xfrm>
          <a:prstGeom prst="rect">
            <a:avLst/>
          </a:prstGeom>
        </p:spPr>
        <p:txBody>
          <a:bodyPr wrap="square">
            <a:spAutoFit/>
          </a:bodyPr>
          <a:lstStyle/>
          <a:p>
            <a:pPr algn="ctr" fontAlgn="ctr"/>
            <a:r>
              <a:rPr lang="mn-MN" sz="1200" b="1" dirty="0">
                <a:solidFill>
                  <a:schemeClr val="accent1">
                    <a:lumMod val="75000"/>
                  </a:schemeClr>
                </a:solidFill>
                <a:latin typeface="Times New Roman" panose="02020603050405020304" pitchFamily="18" charset="0"/>
                <a:cs typeface="Times New Roman" panose="02020603050405020304" pitchFamily="18" charset="0"/>
              </a:rPr>
              <a:t>27</a:t>
            </a:r>
          </a:p>
        </p:txBody>
      </p:sp>
    </p:spTree>
    <p:extLst>
      <p:ext uri="{BB962C8B-B14F-4D97-AF65-F5344CB8AC3E}">
        <p14:creationId xmlns:p14="http://schemas.microsoft.com/office/powerpoint/2010/main" val="292292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457" y="1060178"/>
            <a:ext cx="4301414" cy="380677"/>
          </a:xfrm>
        </p:spPr>
        <p:txBody>
          <a:bodyPr>
            <a:normAutofit fontScale="90000"/>
          </a:bodyPr>
          <a:lstStyle/>
          <a:p>
            <a:pPr algn="ctr"/>
            <a:r>
              <a:rPr lang="en-US" sz="1800" dirty="0">
                <a:solidFill>
                  <a:srgbClr val="002060"/>
                </a:solidFill>
                <a:latin typeface="Arial" panose="020B0604020202020204" pitchFamily="34" charset="0"/>
                <a:cs typeface="Arial" panose="020B0604020202020204" pitchFamily="34" charset="0"/>
              </a:rPr>
              <a:t>2022 </a:t>
            </a:r>
            <a:r>
              <a:rPr lang="mn-MN" sz="1800" dirty="0">
                <a:solidFill>
                  <a:srgbClr val="002060"/>
                </a:solidFill>
                <a:latin typeface="Arial" panose="020B0604020202020204" pitchFamily="34" charset="0"/>
                <a:cs typeface="Arial" panose="020B0604020202020204" pitchFamily="34" charset="0"/>
              </a:rPr>
              <a:t>оны чанарын болон тоон үзүүлэлт </a:t>
            </a:r>
            <a:endParaRPr lang="en-US" sz="1800" dirty="0">
              <a:solidFill>
                <a:srgbClr val="002060"/>
              </a:solidFill>
              <a:latin typeface="Arial" panose="020B0604020202020204" pitchFamily="34" charset="0"/>
              <a:cs typeface="Arial" panose="020B0604020202020204" pitchFamily="34" charset="0"/>
            </a:endParaRPr>
          </a:p>
        </p:txBody>
      </p:sp>
      <p:grpSp>
        <p:nvGrpSpPr>
          <p:cNvPr id="81" name="Group 80"/>
          <p:cNvGrpSpPr/>
          <p:nvPr/>
        </p:nvGrpSpPr>
        <p:grpSpPr>
          <a:xfrm rot="10800000">
            <a:off x="589711" y="4449286"/>
            <a:ext cx="5829300" cy="57150"/>
            <a:chOff x="685800" y="1215390"/>
            <a:chExt cx="7772400" cy="137160"/>
          </a:xfrm>
        </p:grpSpPr>
        <p:cxnSp>
          <p:nvCxnSpPr>
            <p:cNvPr id="68" name="Straight Connector 67"/>
            <p:cNvCxnSpPr/>
            <p:nvPr/>
          </p:nvCxnSpPr>
          <p:spPr>
            <a:xfrm>
              <a:off x="685800" y="1352550"/>
              <a:ext cx="7772400" cy="0"/>
            </a:xfrm>
            <a:prstGeom prst="line">
              <a:avLst/>
            </a:prstGeom>
            <a:ln w="28575">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4572000" y="1215390"/>
              <a:ext cx="0" cy="137160"/>
            </a:xfrm>
            <a:prstGeom prst="line">
              <a:avLst/>
            </a:prstGeom>
            <a:ln w="6350" cmpd="sng">
              <a:solidFill>
                <a:schemeClr val="tx1">
                  <a:alpha val="5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685800" y="1215390"/>
              <a:ext cx="0" cy="137160"/>
            </a:xfrm>
            <a:prstGeom prst="line">
              <a:avLst/>
            </a:prstGeom>
            <a:ln w="6350" cmpd="sng">
              <a:solidFill>
                <a:schemeClr val="tx1">
                  <a:alpha val="5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1981200" y="1215390"/>
              <a:ext cx="0" cy="137160"/>
            </a:xfrm>
            <a:prstGeom prst="line">
              <a:avLst/>
            </a:prstGeom>
            <a:ln w="6350" cmpd="sng">
              <a:solidFill>
                <a:schemeClr val="tx1">
                  <a:alpha val="5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3276600" y="1215390"/>
              <a:ext cx="0" cy="137160"/>
            </a:xfrm>
            <a:prstGeom prst="line">
              <a:avLst/>
            </a:prstGeom>
            <a:ln w="6350" cmpd="sng">
              <a:solidFill>
                <a:schemeClr val="tx1">
                  <a:alpha val="5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V="1">
              <a:off x="5867400" y="1215390"/>
              <a:ext cx="0" cy="137160"/>
            </a:xfrm>
            <a:prstGeom prst="line">
              <a:avLst/>
            </a:prstGeom>
            <a:ln w="6350" cmpd="sng">
              <a:solidFill>
                <a:schemeClr val="tx1">
                  <a:alpha val="5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V="1">
              <a:off x="7162800" y="1215390"/>
              <a:ext cx="0" cy="137160"/>
            </a:xfrm>
            <a:prstGeom prst="line">
              <a:avLst/>
            </a:prstGeom>
            <a:ln w="6350" cmpd="sng">
              <a:solidFill>
                <a:schemeClr val="tx1">
                  <a:alpha val="5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V="1">
              <a:off x="8458200" y="1215390"/>
              <a:ext cx="0" cy="137160"/>
            </a:xfrm>
            <a:prstGeom prst="line">
              <a:avLst/>
            </a:prstGeom>
            <a:ln w="6350" cmpd="sng">
              <a:solidFill>
                <a:schemeClr val="tx1">
                  <a:alpha val="5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grpSp>
      <p:cxnSp>
        <p:nvCxnSpPr>
          <p:cNvPr id="86" name="Straight Connector 85"/>
          <p:cNvCxnSpPr>
            <a:cxnSpLocks/>
          </p:cNvCxnSpPr>
          <p:nvPr/>
        </p:nvCxnSpPr>
        <p:spPr>
          <a:xfrm>
            <a:off x="533180" y="5609650"/>
            <a:ext cx="7613" cy="0"/>
          </a:xfrm>
          <a:prstGeom prst="line">
            <a:avLst/>
          </a:prstGeom>
          <a:ln w="19050" cmpd="sng">
            <a:headEnd type="none"/>
            <a:tailEnd type="none" w="lg" len="lg"/>
          </a:ln>
          <a:effectLst/>
        </p:spPr>
        <p:style>
          <a:lnRef idx="2">
            <a:schemeClr val="accent1"/>
          </a:lnRef>
          <a:fillRef idx="0">
            <a:schemeClr val="accent1"/>
          </a:fillRef>
          <a:effectRef idx="1">
            <a:schemeClr val="accent1"/>
          </a:effectRef>
          <a:fontRef idx="minor">
            <a:schemeClr val="tx1"/>
          </a:fontRef>
        </p:style>
      </p:cxnSp>
      <p:grpSp>
        <p:nvGrpSpPr>
          <p:cNvPr id="42" name="Group 41">
            <a:extLst>
              <a:ext uri="{FF2B5EF4-FFF2-40B4-BE49-F238E27FC236}">
                <a16:creationId xmlns:a16="http://schemas.microsoft.com/office/drawing/2014/main" id="{D3C0740E-0D43-4D99-8131-FABDD2B130BE}"/>
              </a:ext>
            </a:extLst>
          </p:cNvPr>
          <p:cNvGrpSpPr/>
          <p:nvPr/>
        </p:nvGrpSpPr>
        <p:grpSpPr>
          <a:xfrm>
            <a:off x="4787628" y="7072223"/>
            <a:ext cx="190921" cy="275253"/>
            <a:chOff x="8070381" y="750589"/>
            <a:chExt cx="1775895" cy="2560328"/>
          </a:xfrm>
          <a:solidFill>
            <a:schemeClr val="bg1"/>
          </a:solidFill>
        </p:grpSpPr>
        <p:sp>
          <p:nvSpPr>
            <p:cNvPr id="43" name="Freeform 5">
              <a:extLst>
                <a:ext uri="{FF2B5EF4-FFF2-40B4-BE49-F238E27FC236}">
                  <a16:creationId xmlns:a16="http://schemas.microsoft.com/office/drawing/2014/main" id="{9CFD4027-DFA6-448F-8A1E-B442A0D32930}"/>
                </a:ext>
              </a:extLst>
            </p:cNvPr>
            <p:cNvSpPr>
              <a:spLocks noEditPoints="1"/>
            </p:cNvSpPr>
            <p:nvPr/>
          </p:nvSpPr>
          <p:spPr bwMode="auto">
            <a:xfrm>
              <a:off x="8070381" y="1077725"/>
              <a:ext cx="1243909" cy="2233192"/>
            </a:xfrm>
            <a:custGeom>
              <a:avLst/>
              <a:gdLst>
                <a:gd name="T0" fmla="*/ 477 w 502"/>
                <a:gd name="T1" fmla="*/ 130 h 903"/>
                <a:gd name="T2" fmla="*/ 451 w 502"/>
                <a:gd name="T3" fmla="*/ 76 h 903"/>
                <a:gd name="T4" fmla="*/ 432 w 502"/>
                <a:gd name="T5" fmla="*/ 105 h 903"/>
                <a:gd name="T6" fmla="*/ 449 w 502"/>
                <a:gd name="T7" fmla="*/ 157 h 903"/>
                <a:gd name="T8" fmla="*/ 426 w 502"/>
                <a:gd name="T9" fmla="*/ 207 h 903"/>
                <a:gd name="T10" fmla="*/ 344 w 502"/>
                <a:gd name="T11" fmla="*/ 150 h 903"/>
                <a:gd name="T12" fmla="*/ 347 w 502"/>
                <a:gd name="T13" fmla="*/ 105 h 903"/>
                <a:gd name="T14" fmla="*/ 361 w 502"/>
                <a:gd name="T15" fmla="*/ 50 h 903"/>
                <a:gd name="T16" fmla="*/ 338 w 502"/>
                <a:gd name="T17" fmla="*/ 16 h 903"/>
                <a:gd name="T18" fmla="*/ 285 w 502"/>
                <a:gd name="T19" fmla="*/ 13 h 903"/>
                <a:gd name="T20" fmla="*/ 258 w 502"/>
                <a:gd name="T21" fmla="*/ 105 h 903"/>
                <a:gd name="T22" fmla="*/ 197 w 502"/>
                <a:gd name="T23" fmla="*/ 149 h 903"/>
                <a:gd name="T24" fmla="*/ 147 w 502"/>
                <a:gd name="T25" fmla="*/ 199 h 903"/>
                <a:gd name="T26" fmla="*/ 116 w 502"/>
                <a:gd name="T27" fmla="*/ 216 h 903"/>
                <a:gd name="T28" fmla="*/ 94 w 502"/>
                <a:gd name="T29" fmla="*/ 223 h 903"/>
                <a:gd name="T30" fmla="*/ 63 w 502"/>
                <a:gd name="T31" fmla="*/ 165 h 903"/>
                <a:gd name="T32" fmla="*/ 74 w 502"/>
                <a:gd name="T33" fmla="*/ 112 h 903"/>
                <a:gd name="T34" fmla="*/ 51 w 502"/>
                <a:gd name="T35" fmla="*/ 85 h 903"/>
                <a:gd name="T36" fmla="*/ 17 w 502"/>
                <a:gd name="T37" fmla="*/ 121 h 903"/>
                <a:gd name="T38" fmla="*/ 11 w 502"/>
                <a:gd name="T39" fmla="*/ 180 h 903"/>
                <a:gd name="T40" fmla="*/ 41 w 502"/>
                <a:gd name="T41" fmla="*/ 262 h 903"/>
                <a:gd name="T42" fmla="*/ 107 w 502"/>
                <a:gd name="T43" fmla="*/ 298 h 903"/>
                <a:gd name="T44" fmla="*/ 202 w 502"/>
                <a:gd name="T45" fmla="*/ 348 h 903"/>
                <a:gd name="T46" fmla="*/ 205 w 502"/>
                <a:gd name="T47" fmla="*/ 423 h 903"/>
                <a:gd name="T48" fmla="*/ 186 w 502"/>
                <a:gd name="T49" fmla="*/ 503 h 903"/>
                <a:gd name="T50" fmla="*/ 140 w 502"/>
                <a:gd name="T51" fmla="*/ 581 h 903"/>
                <a:gd name="T52" fmla="*/ 141 w 502"/>
                <a:gd name="T53" fmla="*/ 696 h 903"/>
                <a:gd name="T54" fmla="*/ 200 w 502"/>
                <a:gd name="T55" fmla="*/ 798 h 903"/>
                <a:gd name="T56" fmla="*/ 168 w 502"/>
                <a:gd name="T57" fmla="*/ 815 h 903"/>
                <a:gd name="T58" fmla="*/ 196 w 502"/>
                <a:gd name="T59" fmla="*/ 849 h 903"/>
                <a:gd name="T60" fmla="*/ 289 w 502"/>
                <a:gd name="T61" fmla="*/ 834 h 903"/>
                <a:gd name="T62" fmla="*/ 274 w 502"/>
                <a:gd name="T63" fmla="*/ 767 h 903"/>
                <a:gd name="T64" fmla="*/ 241 w 502"/>
                <a:gd name="T65" fmla="*/ 713 h 903"/>
                <a:gd name="T66" fmla="*/ 226 w 502"/>
                <a:gd name="T67" fmla="*/ 657 h 903"/>
                <a:gd name="T68" fmla="*/ 290 w 502"/>
                <a:gd name="T69" fmla="*/ 571 h 903"/>
                <a:gd name="T70" fmla="*/ 310 w 502"/>
                <a:gd name="T71" fmla="*/ 567 h 903"/>
                <a:gd name="T72" fmla="*/ 310 w 502"/>
                <a:gd name="T73" fmla="*/ 618 h 903"/>
                <a:gd name="T74" fmla="*/ 326 w 502"/>
                <a:gd name="T75" fmla="*/ 694 h 903"/>
                <a:gd name="T76" fmla="*/ 347 w 502"/>
                <a:gd name="T77" fmla="*/ 800 h 903"/>
                <a:gd name="T78" fmla="*/ 356 w 502"/>
                <a:gd name="T79" fmla="*/ 855 h 903"/>
                <a:gd name="T80" fmla="*/ 410 w 502"/>
                <a:gd name="T81" fmla="*/ 895 h 903"/>
                <a:gd name="T82" fmla="*/ 408 w 502"/>
                <a:gd name="T83" fmla="*/ 830 h 903"/>
                <a:gd name="T84" fmla="*/ 405 w 502"/>
                <a:gd name="T85" fmla="*/ 761 h 903"/>
                <a:gd name="T86" fmla="*/ 402 w 502"/>
                <a:gd name="T87" fmla="*/ 665 h 903"/>
                <a:gd name="T88" fmla="*/ 381 w 502"/>
                <a:gd name="T89" fmla="*/ 624 h 903"/>
                <a:gd name="T90" fmla="*/ 392 w 502"/>
                <a:gd name="T91" fmla="*/ 588 h 903"/>
                <a:gd name="T92" fmla="*/ 415 w 502"/>
                <a:gd name="T93" fmla="*/ 530 h 903"/>
                <a:gd name="T94" fmla="*/ 422 w 502"/>
                <a:gd name="T95" fmla="*/ 472 h 903"/>
                <a:gd name="T96" fmla="*/ 399 w 502"/>
                <a:gd name="T97" fmla="*/ 376 h 903"/>
                <a:gd name="T98" fmla="*/ 386 w 502"/>
                <a:gd name="T99" fmla="*/ 302 h 903"/>
                <a:gd name="T100" fmla="*/ 433 w 502"/>
                <a:gd name="T101" fmla="*/ 309 h 903"/>
                <a:gd name="T102" fmla="*/ 488 w 502"/>
                <a:gd name="T103" fmla="*/ 285 h 903"/>
                <a:gd name="T104" fmla="*/ 494 w 502"/>
                <a:gd name="T105" fmla="*/ 228 h 903"/>
                <a:gd name="T106" fmla="*/ 22 w 502"/>
                <a:gd name="T107" fmla="*/ 166 h 903"/>
                <a:gd name="T108" fmla="*/ 244 w 502"/>
                <a:gd name="T109" fmla="*/ 172 h 903"/>
                <a:gd name="T110" fmla="*/ 253 w 502"/>
                <a:gd name="T111" fmla="*/ 136 h 903"/>
                <a:gd name="T112" fmla="*/ 272 w 502"/>
                <a:gd name="T113" fmla="*/ 193 h 903"/>
                <a:gd name="T114" fmla="*/ 290 w 502"/>
                <a:gd name="T115" fmla="*/ 180 h 903"/>
                <a:gd name="T116" fmla="*/ 450 w 502"/>
                <a:gd name="T117" fmla="*/ 149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2" h="903">
                  <a:moveTo>
                    <a:pt x="502" y="171"/>
                  </a:moveTo>
                  <a:cubicBezTo>
                    <a:pt x="501" y="171"/>
                    <a:pt x="500" y="171"/>
                    <a:pt x="498" y="169"/>
                  </a:cubicBezTo>
                  <a:cubicBezTo>
                    <a:pt x="495" y="167"/>
                    <a:pt x="493" y="166"/>
                    <a:pt x="492" y="165"/>
                  </a:cubicBezTo>
                  <a:cubicBezTo>
                    <a:pt x="491" y="164"/>
                    <a:pt x="491" y="164"/>
                    <a:pt x="490" y="163"/>
                  </a:cubicBezTo>
                  <a:cubicBezTo>
                    <a:pt x="488" y="162"/>
                    <a:pt x="486" y="160"/>
                    <a:pt x="485" y="160"/>
                  </a:cubicBezTo>
                  <a:cubicBezTo>
                    <a:pt x="483" y="159"/>
                    <a:pt x="482" y="158"/>
                    <a:pt x="482" y="158"/>
                  </a:cubicBezTo>
                  <a:cubicBezTo>
                    <a:pt x="482" y="158"/>
                    <a:pt x="482" y="157"/>
                    <a:pt x="481" y="154"/>
                  </a:cubicBezTo>
                  <a:cubicBezTo>
                    <a:pt x="481" y="151"/>
                    <a:pt x="480" y="149"/>
                    <a:pt x="480" y="147"/>
                  </a:cubicBezTo>
                  <a:cubicBezTo>
                    <a:pt x="480" y="145"/>
                    <a:pt x="480" y="145"/>
                    <a:pt x="480" y="144"/>
                  </a:cubicBezTo>
                  <a:cubicBezTo>
                    <a:pt x="479" y="144"/>
                    <a:pt x="479" y="144"/>
                    <a:pt x="479" y="144"/>
                  </a:cubicBezTo>
                  <a:cubicBezTo>
                    <a:pt x="479" y="144"/>
                    <a:pt x="479" y="140"/>
                    <a:pt x="478" y="136"/>
                  </a:cubicBezTo>
                  <a:cubicBezTo>
                    <a:pt x="478" y="132"/>
                    <a:pt x="477" y="130"/>
                    <a:pt x="477" y="130"/>
                  </a:cubicBezTo>
                  <a:cubicBezTo>
                    <a:pt x="477" y="129"/>
                    <a:pt x="477" y="128"/>
                    <a:pt x="477" y="127"/>
                  </a:cubicBezTo>
                  <a:cubicBezTo>
                    <a:pt x="477" y="127"/>
                    <a:pt x="477" y="124"/>
                    <a:pt x="477" y="122"/>
                  </a:cubicBezTo>
                  <a:cubicBezTo>
                    <a:pt x="477" y="119"/>
                    <a:pt x="477" y="117"/>
                    <a:pt x="477" y="114"/>
                  </a:cubicBezTo>
                  <a:cubicBezTo>
                    <a:pt x="477" y="112"/>
                    <a:pt x="476" y="109"/>
                    <a:pt x="476" y="106"/>
                  </a:cubicBezTo>
                  <a:cubicBezTo>
                    <a:pt x="476" y="102"/>
                    <a:pt x="475" y="99"/>
                    <a:pt x="475" y="96"/>
                  </a:cubicBezTo>
                  <a:cubicBezTo>
                    <a:pt x="474" y="93"/>
                    <a:pt x="474" y="91"/>
                    <a:pt x="474" y="87"/>
                  </a:cubicBezTo>
                  <a:cubicBezTo>
                    <a:pt x="473" y="84"/>
                    <a:pt x="474" y="84"/>
                    <a:pt x="474" y="83"/>
                  </a:cubicBezTo>
                  <a:cubicBezTo>
                    <a:pt x="474" y="81"/>
                    <a:pt x="474" y="80"/>
                    <a:pt x="472" y="79"/>
                  </a:cubicBezTo>
                  <a:cubicBezTo>
                    <a:pt x="471" y="77"/>
                    <a:pt x="469" y="76"/>
                    <a:pt x="468" y="76"/>
                  </a:cubicBezTo>
                  <a:cubicBezTo>
                    <a:pt x="467" y="76"/>
                    <a:pt x="464" y="76"/>
                    <a:pt x="462" y="76"/>
                  </a:cubicBezTo>
                  <a:cubicBezTo>
                    <a:pt x="461" y="76"/>
                    <a:pt x="459" y="76"/>
                    <a:pt x="457" y="76"/>
                  </a:cubicBezTo>
                  <a:cubicBezTo>
                    <a:pt x="455" y="76"/>
                    <a:pt x="452" y="76"/>
                    <a:pt x="451" y="76"/>
                  </a:cubicBezTo>
                  <a:cubicBezTo>
                    <a:pt x="449" y="75"/>
                    <a:pt x="447" y="75"/>
                    <a:pt x="445" y="76"/>
                  </a:cubicBezTo>
                  <a:cubicBezTo>
                    <a:pt x="442" y="76"/>
                    <a:pt x="441" y="76"/>
                    <a:pt x="440" y="76"/>
                  </a:cubicBezTo>
                  <a:cubicBezTo>
                    <a:pt x="439" y="76"/>
                    <a:pt x="438" y="76"/>
                    <a:pt x="437" y="77"/>
                  </a:cubicBezTo>
                  <a:cubicBezTo>
                    <a:pt x="436" y="78"/>
                    <a:pt x="435" y="78"/>
                    <a:pt x="435" y="79"/>
                  </a:cubicBezTo>
                  <a:cubicBezTo>
                    <a:pt x="435" y="80"/>
                    <a:pt x="434" y="80"/>
                    <a:pt x="434" y="80"/>
                  </a:cubicBezTo>
                  <a:cubicBezTo>
                    <a:pt x="434" y="80"/>
                    <a:pt x="433" y="79"/>
                    <a:pt x="431" y="79"/>
                  </a:cubicBezTo>
                  <a:cubicBezTo>
                    <a:pt x="430" y="79"/>
                    <a:pt x="427" y="79"/>
                    <a:pt x="426" y="82"/>
                  </a:cubicBezTo>
                  <a:cubicBezTo>
                    <a:pt x="425" y="84"/>
                    <a:pt x="426" y="85"/>
                    <a:pt x="426" y="86"/>
                  </a:cubicBezTo>
                  <a:cubicBezTo>
                    <a:pt x="427" y="88"/>
                    <a:pt x="426" y="91"/>
                    <a:pt x="426" y="93"/>
                  </a:cubicBezTo>
                  <a:cubicBezTo>
                    <a:pt x="427" y="95"/>
                    <a:pt x="427" y="96"/>
                    <a:pt x="428" y="97"/>
                  </a:cubicBezTo>
                  <a:cubicBezTo>
                    <a:pt x="428" y="99"/>
                    <a:pt x="429" y="100"/>
                    <a:pt x="430" y="102"/>
                  </a:cubicBezTo>
                  <a:cubicBezTo>
                    <a:pt x="431" y="104"/>
                    <a:pt x="432" y="105"/>
                    <a:pt x="432" y="105"/>
                  </a:cubicBezTo>
                  <a:cubicBezTo>
                    <a:pt x="433" y="106"/>
                    <a:pt x="433" y="107"/>
                    <a:pt x="434" y="108"/>
                  </a:cubicBezTo>
                  <a:cubicBezTo>
                    <a:pt x="435" y="110"/>
                    <a:pt x="435" y="110"/>
                    <a:pt x="435" y="112"/>
                  </a:cubicBezTo>
                  <a:cubicBezTo>
                    <a:pt x="436" y="113"/>
                    <a:pt x="436" y="117"/>
                    <a:pt x="439" y="121"/>
                  </a:cubicBezTo>
                  <a:cubicBezTo>
                    <a:pt x="440" y="123"/>
                    <a:pt x="441" y="124"/>
                    <a:pt x="442" y="125"/>
                  </a:cubicBezTo>
                  <a:cubicBezTo>
                    <a:pt x="443" y="126"/>
                    <a:pt x="443" y="127"/>
                    <a:pt x="444" y="128"/>
                  </a:cubicBezTo>
                  <a:cubicBezTo>
                    <a:pt x="445" y="129"/>
                    <a:pt x="446" y="130"/>
                    <a:pt x="447" y="131"/>
                  </a:cubicBezTo>
                  <a:cubicBezTo>
                    <a:pt x="447" y="132"/>
                    <a:pt x="448" y="134"/>
                    <a:pt x="448" y="135"/>
                  </a:cubicBezTo>
                  <a:cubicBezTo>
                    <a:pt x="449" y="137"/>
                    <a:pt x="449" y="139"/>
                    <a:pt x="449" y="141"/>
                  </a:cubicBezTo>
                  <a:cubicBezTo>
                    <a:pt x="450" y="144"/>
                    <a:pt x="450" y="145"/>
                    <a:pt x="450" y="145"/>
                  </a:cubicBezTo>
                  <a:cubicBezTo>
                    <a:pt x="450" y="145"/>
                    <a:pt x="449" y="144"/>
                    <a:pt x="449" y="146"/>
                  </a:cubicBezTo>
                  <a:cubicBezTo>
                    <a:pt x="449" y="147"/>
                    <a:pt x="449" y="152"/>
                    <a:pt x="449" y="154"/>
                  </a:cubicBezTo>
                  <a:cubicBezTo>
                    <a:pt x="449" y="156"/>
                    <a:pt x="449" y="157"/>
                    <a:pt x="449" y="157"/>
                  </a:cubicBezTo>
                  <a:cubicBezTo>
                    <a:pt x="449" y="157"/>
                    <a:pt x="446" y="158"/>
                    <a:pt x="446" y="161"/>
                  </a:cubicBezTo>
                  <a:cubicBezTo>
                    <a:pt x="445" y="164"/>
                    <a:pt x="445" y="167"/>
                    <a:pt x="444" y="172"/>
                  </a:cubicBezTo>
                  <a:cubicBezTo>
                    <a:pt x="443" y="177"/>
                    <a:pt x="442" y="182"/>
                    <a:pt x="442" y="185"/>
                  </a:cubicBezTo>
                  <a:cubicBezTo>
                    <a:pt x="441" y="189"/>
                    <a:pt x="441" y="190"/>
                    <a:pt x="440" y="192"/>
                  </a:cubicBezTo>
                  <a:cubicBezTo>
                    <a:pt x="440" y="193"/>
                    <a:pt x="440" y="195"/>
                    <a:pt x="439" y="198"/>
                  </a:cubicBezTo>
                  <a:cubicBezTo>
                    <a:pt x="438" y="200"/>
                    <a:pt x="436" y="205"/>
                    <a:pt x="434" y="209"/>
                  </a:cubicBezTo>
                  <a:cubicBezTo>
                    <a:pt x="433" y="211"/>
                    <a:pt x="433" y="213"/>
                    <a:pt x="433" y="215"/>
                  </a:cubicBezTo>
                  <a:cubicBezTo>
                    <a:pt x="432" y="216"/>
                    <a:pt x="432" y="217"/>
                    <a:pt x="432" y="217"/>
                  </a:cubicBezTo>
                  <a:cubicBezTo>
                    <a:pt x="432" y="217"/>
                    <a:pt x="431" y="215"/>
                    <a:pt x="431" y="215"/>
                  </a:cubicBezTo>
                  <a:cubicBezTo>
                    <a:pt x="430" y="214"/>
                    <a:pt x="430" y="213"/>
                    <a:pt x="429" y="212"/>
                  </a:cubicBezTo>
                  <a:cubicBezTo>
                    <a:pt x="428" y="211"/>
                    <a:pt x="427" y="209"/>
                    <a:pt x="427" y="209"/>
                  </a:cubicBezTo>
                  <a:cubicBezTo>
                    <a:pt x="427" y="209"/>
                    <a:pt x="426" y="208"/>
                    <a:pt x="426" y="207"/>
                  </a:cubicBezTo>
                  <a:cubicBezTo>
                    <a:pt x="426" y="206"/>
                    <a:pt x="427" y="205"/>
                    <a:pt x="427" y="203"/>
                  </a:cubicBezTo>
                  <a:cubicBezTo>
                    <a:pt x="428" y="202"/>
                    <a:pt x="428" y="201"/>
                    <a:pt x="428" y="198"/>
                  </a:cubicBezTo>
                  <a:cubicBezTo>
                    <a:pt x="428" y="194"/>
                    <a:pt x="428" y="193"/>
                    <a:pt x="427" y="190"/>
                  </a:cubicBezTo>
                  <a:cubicBezTo>
                    <a:pt x="427" y="188"/>
                    <a:pt x="426" y="184"/>
                    <a:pt x="425" y="181"/>
                  </a:cubicBezTo>
                  <a:cubicBezTo>
                    <a:pt x="424" y="179"/>
                    <a:pt x="423" y="178"/>
                    <a:pt x="423" y="176"/>
                  </a:cubicBezTo>
                  <a:cubicBezTo>
                    <a:pt x="421" y="174"/>
                    <a:pt x="420" y="172"/>
                    <a:pt x="419" y="171"/>
                  </a:cubicBezTo>
                  <a:cubicBezTo>
                    <a:pt x="416" y="169"/>
                    <a:pt x="414" y="169"/>
                    <a:pt x="414" y="169"/>
                  </a:cubicBezTo>
                  <a:cubicBezTo>
                    <a:pt x="414" y="169"/>
                    <a:pt x="412" y="167"/>
                    <a:pt x="407" y="165"/>
                  </a:cubicBezTo>
                  <a:cubicBezTo>
                    <a:pt x="401" y="163"/>
                    <a:pt x="396" y="161"/>
                    <a:pt x="391" y="159"/>
                  </a:cubicBezTo>
                  <a:cubicBezTo>
                    <a:pt x="387" y="158"/>
                    <a:pt x="385" y="157"/>
                    <a:pt x="380" y="156"/>
                  </a:cubicBezTo>
                  <a:cubicBezTo>
                    <a:pt x="374" y="154"/>
                    <a:pt x="369" y="152"/>
                    <a:pt x="362" y="151"/>
                  </a:cubicBezTo>
                  <a:cubicBezTo>
                    <a:pt x="354" y="150"/>
                    <a:pt x="344" y="150"/>
                    <a:pt x="344" y="150"/>
                  </a:cubicBezTo>
                  <a:cubicBezTo>
                    <a:pt x="344" y="150"/>
                    <a:pt x="344" y="149"/>
                    <a:pt x="344" y="149"/>
                  </a:cubicBezTo>
                  <a:cubicBezTo>
                    <a:pt x="344" y="148"/>
                    <a:pt x="343" y="147"/>
                    <a:pt x="342" y="145"/>
                  </a:cubicBezTo>
                  <a:cubicBezTo>
                    <a:pt x="340" y="143"/>
                    <a:pt x="338" y="141"/>
                    <a:pt x="337" y="139"/>
                  </a:cubicBezTo>
                  <a:cubicBezTo>
                    <a:pt x="335" y="137"/>
                    <a:pt x="334" y="135"/>
                    <a:pt x="333" y="133"/>
                  </a:cubicBezTo>
                  <a:cubicBezTo>
                    <a:pt x="332" y="132"/>
                    <a:pt x="331" y="131"/>
                    <a:pt x="330" y="130"/>
                  </a:cubicBezTo>
                  <a:cubicBezTo>
                    <a:pt x="330" y="130"/>
                    <a:pt x="329" y="129"/>
                    <a:pt x="329" y="129"/>
                  </a:cubicBezTo>
                  <a:cubicBezTo>
                    <a:pt x="329" y="129"/>
                    <a:pt x="329" y="127"/>
                    <a:pt x="330" y="126"/>
                  </a:cubicBezTo>
                  <a:cubicBezTo>
                    <a:pt x="331" y="125"/>
                    <a:pt x="331" y="124"/>
                    <a:pt x="333" y="122"/>
                  </a:cubicBezTo>
                  <a:cubicBezTo>
                    <a:pt x="334" y="120"/>
                    <a:pt x="336" y="118"/>
                    <a:pt x="336" y="117"/>
                  </a:cubicBezTo>
                  <a:cubicBezTo>
                    <a:pt x="336" y="117"/>
                    <a:pt x="337" y="116"/>
                    <a:pt x="338" y="115"/>
                  </a:cubicBezTo>
                  <a:cubicBezTo>
                    <a:pt x="339" y="114"/>
                    <a:pt x="340" y="112"/>
                    <a:pt x="342" y="111"/>
                  </a:cubicBezTo>
                  <a:cubicBezTo>
                    <a:pt x="344" y="109"/>
                    <a:pt x="345" y="108"/>
                    <a:pt x="347" y="105"/>
                  </a:cubicBezTo>
                  <a:cubicBezTo>
                    <a:pt x="350" y="103"/>
                    <a:pt x="351" y="102"/>
                    <a:pt x="352" y="100"/>
                  </a:cubicBezTo>
                  <a:cubicBezTo>
                    <a:pt x="353" y="99"/>
                    <a:pt x="353" y="98"/>
                    <a:pt x="354" y="97"/>
                  </a:cubicBezTo>
                  <a:cubicBezTo>
                    <a:pt x="355" y="96"/>
                    <a:pt x="356" y="94"/>
                    <a:pt x="357" y="93"/>
                  </a:cubicBezTo>
                  <a:cubicBezTo>
                    <a:pt x="358" y="91"/>
                    <a:pt x="359" y="90"/>
                    <a:pt x="359" y="88"/>
                  </a:cubicBezTo>
                  <a:cubicBezTo>
                    <a:pt x="360" y="86"/>
                    <a:pt x="361" y="85"/>
                    <a:pt x="362" y="83"/>
                  </a:cubicBezTo>
                  <a:cubicBezTo>
                    <a:pt x="363" y="80"/>
                    <a:pt x="363" y="79"/>
                    <a:pt x="363" y="77"/>
                  </a:cubicBezTo>
                  <a:cubicBezTo>
                    <a:pt x="363" y="75"/>
                    <a:pt x="364" y="73"/>
                    <a:pt x="364" y="71"/>
                  </a:cubicBezTo>
                  <a:cubicBezTo>
                    <a:pt x="364" y="70"/>
                    <a:pt x="364" y="68"/>
                    <a:pt x="364" y="65"/>
                  </a:cubicBezTo>
                  <a:cubicBezTo>
                    <a:pt x="364" y="62"/>
                    <a:pt x="364" y="61"/>
                    <a:pt x="364" y="61"/>
                  </a:cubicBezTo>
                  <a:cubicBezTo>
                    <a:pt x="363" y="60"/>
                    <a:pt x="363" y="60"/>
                    <a:pt x="363" y="58"/>
                  </a:cubicBezTo>
                  <a:cubicBezTo>
                    <a:pt x="363" y="57"/>
                    <a:pt x="363" y="55"/>
                    <a:pt x="363" y="54"/>
                  </a:cubicBezTo>
                  <a:cubicBezTo>
                    <a:pt x="362" y="52"/>
                    <a:pt x="362" y="51"/>
                    <a:pt x="361" y="50"/>
                  </a:cubicBezTo>
                  <a:cubicBezTo>
                    <a:pt x="361" y="48"/>
                    <a:pt x="360" y="48"/>
                    <a:pt x="361" y="47"/>
                  </a:cubicBezTo>
                  <a:cubicBezTo>
                    <a:pt x="361" y="46"/>
                    <a:pt x="361" y="44"/>
                    <a:pt x="360" y="43"/>
                  </a:cubicBezTo>
                  <a:cubicBezTo>
                    <a:pt x="360" y="42"/>
                    <a:pt x="359" y="42"/>
                    <a:pt x="358" y="41"/>
                  </a:cubicBezTo>
                  <a:cubicBezTo>
                    <a:pt x="357" y="41"/>
                    <a:pt x="357" y="41"/>
                    <a:pt x="356" y="40"/>
                  </a:cubicBezTo>
                  <a:cubicBezTo>
                    <a:pt x="356" y="39"/>
                    <a:pt x="355" y="39"/>
                    <a:pt x="355" y="37"/>
                  </a:cubicBezTo>
                  <a:cubicBezTo>
                    <a:pt x="355" y="36"/>
                    <a:pt x="354" y="35"/>
                    <a:pt x="353" y="34"/>
                  </a:cubicBezTo>
                  <a:cubicBezTo>
                    <a:pt x="352" y="33"/>
                    <a:pt x="352" y="32"/>
                    <a:pt x="351" y="31"/>
                  </a:cubicBezTo>
                  <a:cubicBezTo>
                    <a:pt x="351" y="30"/>
                    <a:pt x="349" y="30"/>
                    <a:pt x="349" y="29"/>
                  </a:cubicBezTo>
                  <a:cubicBezTo>
                    <a:pt x="349" y="28"/>
                    <a:pt x="349" y="28"/>
                    <a:pt x="348" y="27"/>
                  </a:cubicBezTo>
                  <a:cubicBezTo>
                    <a:pt x="347" y="26"/>
                    <a:pt x="346" y="24"/>
                    <a:pt x="345" y="23"/>
                  </a:cubicBezTo>
                  <a:cubicBezTo>
                    <a:pt x="344" y="22"/>
                    <a:pt x="343" y="22"/>
                    <a:pt x="341" y="20"/>
                  </a:cubicBezTo>
                  <a:cubicBezTo>
                    <a:pt x="340" y="18"/>
                    <a:pt x="339" y="17"/>
                    <a:pt x="338" y="16"/>
                  </a:cubicBezTo>
                  <a:cubicBezTo>
                    <a:pt x="336" y="15"/>
                    <a:pt x="335" y="13"/>
                    <a:pt x="333" y="12"/>
                  </a:cubicBezTo>
                  <a:cubicBezTo>
                    <a:pt x="332" y="11"/>
                    <a:pt x="331" y="9"/>
                    <a:pt x="330" y="9"/>
                  </a:cubicBezTo>
                  <a:cubicBezTo>
                    <a:pt x="329" y="8"/>
                    <a:pt x="326" y="6"/>
                    <a:pt x="324" y="5"/>
                  </a:cubicBezTo>
                  <a:cubicBezTo>
                    <a:pt x="322" y="3"/>
                    <a:pt x="320" y="3"/>
                    <a:pt x="319" y="3"/>
                  </a:cubicBezTo>
                  <a:cubicBezTo>
                    <a:pt x="318" y="3"/>
                    <a:pt x="318" y="3"/>
                    <a:pt x="317" y="3"/>
                  </a:cubicBezTo>
                  <a:cubicBezTo>
                    <a:pt x="316" y="2"/>
                    <a:pt x="314" y="1"/>
                    <a:pt x="312" y="1"/>
                  </a:cubicBezTo>
                  <a:cubicBezTo>
                    <a:pt x="310" y="0"/>
                    <a:pt x="308" y="0"/>
                    <a:pt x="307" y="0"/>
                  </a:cubicBezTo>
                  <a:cubicBezTo>
                    <a:pt x="306" y="0"/>
                    <a:pt x="303" y="0"/>
                    <a:pt x="302" y="1"/>
                  </a:cubicBezTo>
                  <a:cubicBezTo>
                    <a:pt x="300" y="1"/>
                    <a:pt x="298" y="1"/>
                    <a:pt x="297" y="2"/>
                  </a:cubicBezTo>
                  <a:cubicBezTo>
                    <a:pt x="295" y="3"/>
                    <a:pt x="291" y="5"/>
                    <a:pt x="290" y="6"/>
                  </a:cubicBezTo>
                  <a:cubicBezTo>
                    <a:pt x="289" y="7"/>
                    <a:pt x="289" y="8"/>
                    <a:pt x="288" y="9"/>
                  </a:cubicBezTo>
                  <a:cubicBezTo>
                    <a:pt x="287" y="10"/>
                    <a:pt x="286" y="11"/>
                    <a:pt x="285" y="13"/>
                  </a:cubicBezTo>
                  <a:cubicBezTo>
                    <a:pt x="284" y="14"/>
                    <a:pt x="283" y="16"/>
                    <a:pt x="283" y="16"/>
                  </a:cubicBezTo>
                  <a:cubicBezTo>
                    <a:pt x="283" y="16"/>
                    <a:pt x="281" y="18"/>
                    <a:pt x="278" y="21"/>
                  </a:cubicBezTo>
                  <a:cubicBezTo>
                    <a:pt x="275" y="23"/>
                    <a:pt x="274" y="25"/>
                    <a:pt x="272" y="28"/>
                  </a:cubicBezTo>
                  <a:cubicBezTo>
                    <a:pt x="271" y="30"/>
                    <a:pt x="270" y="33"/>
                    <a:pt x="269" y="34"/>
                  </a:cubicBezTo>
                  <a:cubicBezTo>
                    <a:pt x="267" y="36"/>
                    <a:pt x="266" y="38"/>
                    <a:pt x="266" y="40"/>
                  </a:cubicBezTo>
                  <a:cubicBezTo>
                    <a:pt x="265" y="42"/>
                    <a:pt x="266" y="43"/>
                    <a:pt x="264" y="46"/>
                  </a:cubicBezTo>
                  <a:cubicBezTo>
                    <a:pt x="262" y="49"/>
                    <a:pt x="260" y="51"/>
                    <a:pt x="258" y="56"/>
                  </a:cubicBezTo>
                  <a:cubicBezTo>
                    <a:pt x="255" y="61"/>
                    <a:pt x="253" y="65"/>
                    <a:pt x="252" y="73"/>
                  </a:cubicBezTo>
                  <a:cubicBezTo>
                    <a:pt x="251" y="81"/>
                    <a:pt x="251" y="86"/>
                    <a:pt x="252" y="91"/>
                  </a:cubicBezTo>
                  <a:cubicBezTo>
                    <a:pt x="252" y="93"/>
                    <a:pt x="253" y="95"/>
                    <a:pt x="253" y="96"/>
                  </a:cubicBezTo>
                  <a:cubicBezTo>
                    <a:pt x="254" y="98"/>
                    <a:pt x="255" y="99"/>
                    <a:pt x="256" y="101"/>
                  </a:cubicBezTo>
                  <a:cubicBezTo>
                    <a:pt x="256" y="103"/>
                    <a:pt x="258" y="105"/>
                    <a:pt x="258" y="105"/>
                  </a:cubicBezTo>
                  <a:cubicBezTo>
                    <a:pt x="258" y="105"/>
                    <a:pt x="256" y="114"/>
                    <a:pt x="255" y="118"/>
                  </a:cubicBezTo>
                  <a:cubicBezTo>
                    <a:pt x="254" y="123"/>
                    <a:pt x="254" y="124"/>
                    <a:pt x="253" y="128"/>
                  </a:cubicBezTo>
                  <a:cubicBezTo>
                    <a:pt x="253" y="131"/>
                    <a:pt x="253" y="134"/>
                    <a:pt x="253" y="134"/>
                  </a:cubicBezTo>
                  <a:cubicBezTo>
                    <a:pt x="251" y="137"/>
                    <a:pt x="251" y="137"/>
                    <a:pt x="251" y="137"/>
                  </a:cubicBezTo>
                  <a:cubicBezTo>
                    <a:pt x="251" y="137"/>
                    <a:pt x="250" y="137"/>
                    <a:pt x="249" y="138"/>
                  </a:cubicBezTo>
                  <a:cubicBezTo>
                    <a:pt x="249" y="139"/>
                    <a:pt x="248" y="139"/>
                    <a:pt x="247" y="140"/>
                  </a:cubicBezTo>
                  <a:cubicBezTo>
                    <a:pt x="246" y="140"/>
                    <a:pt x="245" y="140"/>
                    <a:pt x="244" y="141"/>
                  </a:cubicBezTo>
                  <a:cubicBezTo>
                    <a:pt x="243" y="141"/>
                    <a:pt x="236" y="141"/>
                    <a:pt x="231" y="142"/>
                  </a:cubicBezTo>
                  <a:cubicBezTo>
                    <a:pt x="228" y="142"/>
                    <a:pt x="225" y="143"/>
                    <a:pt x="222" y="144"/>
                  </a:cubicBezTo>
                  <a:cubicBezTo>
                    <a:pt x="220" y="144"/>
                    <a:pt x="219" y="144"/>
                    <a:pt x="218" y="145"/>
                  </a:cubicBezTo>
                  <a:cubicBezTo>
                    <a:pt x="216" y="145"/>
                    <a:pt x="211" y="146"/>
                    <a:pt x="207" y="146"/>
                  </a:cubicBezTo>
                  <a:cubicBezTo>
                    <a:pt x="204" y="147"/>
                    <a:pt x="201" y="148"/>
                    <a:pt x="197" y="149"/>
                  </a:cubicBezTo>
                  <a:cubicBezTo>
                    <a:pt x="190" y="150"/>
                    <a:pt x="187" y="151"/>
                    <a:pt x="181" y="153"/>
                  </a:cubicBezTo>
                  <a:cubicBezTo>
                    <a:pt x="178" y="154"/>
                    <a:pt x="177" y="154"/>
                    <a:pt x="176" y="155"/>
                  </a:cubicBezTo>
                  <a:cubicBezTo>
                    <a:pt x="175" y="155"/>
                    <a:pt x="174" y="156"/>
                    <a:pt x="174" y="156"/>
                  </a:cubicBezTo>
                  <a:cubicBezTo>
                    <a:pt x="173" y="156"/>
                    <a:pt x="172" y="156"/>
                    <a:pt x="170" y="159"/>
                  </a:cubicBezTo>
                  <a:cubicBezTo>
                    <a:pt x="167" y="162"/>
                    <a:pt x="167" y="162"/>
                    <a:pt x="164" y="168"/>
                  </a:cubicBezTo>
                  <a:cubicBezTo>
                    <a:pt x="162" y="173"/>
                    <a:pt x="161" y="175"/>
                    <a:pt x="161" y="176"/>
                  </a:cubicBezTo>
                  <a:cubicBezTo>
                    <a:pt x="160" y="176"/>
                    <a:pt x="159" y="177"/>
                    <a:pt x="158" y="177"/>
                  </a:cubicBezTo>
                  <a:cubicBezTo>
                    <a:pt x="157" y="178"/>
                    <a:pt x="156" y="178"/>
                    <a:pt x="154" y="181"/>
                  </a:cubicBezTo>
                  <a:cubicBezTo>
                    <a:pt x="152" y="184"/>
                    <a:pt x="152" y="185"/>
                    <a:pt x="150" y="187"/>
                  </a:cubicBezTo>
                  <a:cubicBezTo>
                    <a:pt x="148" y="190"/>
                    <a:pt x="147" y="191"/>
                    <a:pt x="147" y="192"/>
                  </a:cubicBezTo>
                  <a:cubicBezTo>
                    <a:pt x="147" y="193"/>
                    <a:pt x="148" y="193"/>
                    <a:pt x="148" y="194"/>
                  </a:cubicBezTo>
                  <a:cubicBezTo>
                    <a:pt x="148" y="195"/>
                    <a:pt x="147" y="199"/>
                    <a:pt x="147" y="199"/>
                  </a:cubicBezTo>
                  <a:cubicBezTo>
                    <a:pt x="147" y="199"/>
                    <a:pt x="145" y="199"/>
                    <a:pt x="145" y="200"/>
                  </a:cubicBezTo>
                  <a:cubicBezTo>
                    <a:pt x="145" y="201"/>
                    <a:pt x="145" y="202"/>
                    <a:pt x="145" y="203"/>
                  </a:cubicBezTo>
                  <a:cubicBezTo>
                    <a:pt x="144" y="203"/>
                    <a:pt x="144" y="203"/>
                    <a:pt x="143" y="203"/>
                  </a:cubicBezTo>
                  <a:cubicBezTo>
                    <a:pt x="143" y="202"/>
                    <a:pt x="141" y="202"/>
                    <a:pt x="140" y="201"/>
                  </a:cubicBezTo>
                  <a:cubicBezTo>
                    <a:pt x="140" y="201"/>
                    <a:pt x="139" y="202"/>
                    <a:pt x="138" y="202"/>
                  </a:cubicBezTo>
                  <a:cubicBezTo>
                    <a:pt x="137" y="203"/>
                    <a:pt x="136" y="204"/>
                    <a:pt x="136" y="204"/>
                  </a:cubicBezTo>
                  <a:cubicBezTo>
                    <a:pt x="135" y="204"/>
                    <a:pt x="135" y="205"/>
                    <a:pt x="135" y="205"/>
                  </a:cubicBezTo>
                  <a:cubicBezTo>
                    <a:pt x="135" y="205"/>
                    <a:pt x="133" y="204"/>
                    <a:pt x="132" y="205"/>
                  </a:cubicBezTo>
                  <a:cubicBezTo>
                    <a:pt x="130" y="205"/>
                    <a:pt x="128" y="206"/>
                    <a:pt x="128" y="208"/>
                  </a:cubicBezTo>
                  <a:cubicBezTo>
                    <a:pt x="127" y="209"/>
                    <a:pt x="127" y="210"/>
                    <a:pt x="126" y="210"/>
                  </a:cubicBezTo>
                  <a:cubicBezTo>
                    <a:pt x="125" y="211"/>
                    <a:pt x="125" y="211"/>
                    <a:pt x="122" y="213"/>
                  </a:cubicBezTo>
                  <a:cubicBezTo>
                    <a:pt x="120" y="214"/>
                    <a:pt x="118" y="215"/>
                    <a:pt x="116" y="216"/>
                  </a:cubicBezTo>
                  <a:cubicBezTo>
                    <a:pt x="115" y="216"/>
                    <a:pt x="112" y="218"/>
                    <a:pt x="111" y="219"/>
                  </a:cubicBezTo>
                  <a:cubicBezTo>
                    <a:pt x="110" y="220"/>
                    <a:pt x="109" y="221"/>
                    <a:pt x="109" y="221"/>
                  </a:cubicBezTo>
                  <a:cubicBezTo>
                    <a:pt x="109" y="221"/>
                    <a:pt x="109" y="221"/>
                    <a:pt x="108" y="220"/>
                  </a:cubicBezTo>
                  <a:cubicBezTo>
                    <a:pt x="107" y="219"/>
                    <a:pt x="105" y="217"/>
                    <a:pt x="103" y="217"/>
                  </a:cubicBezTo>
                  <a:cubicBezTo>
                    <a:pt x="101" y="217"/>
                    <a:pt x="100" y="218"/>
                    <a:pt x="98" y="220"/>
                  </a:cubicBezTo>
                  <a:cubicBezTo>
                    <a:pt x="97" y="222"/>
                    <a:pt x="96" y="224"/>
                    <a:pt x="96" y="225"/>
                  </a:cubicBezTo>
                  <a:cubicBezTo>
                    <a:pt x="95" y="226"/>
                    <a:pt x="95" y="228"/>
                    <a:pt x="95" y="228"/>
                  </a:cubicBezTo>
                  <a:cubicBezTo>
                    <a:pt x="95" y="228"/>
                    <a:pt x="94" y="228"/>
                    <a:pt x="94" y="228"/>
                  </a:cubicBezTo>
                  <a:cubicBezTo>
                    <a:pt x="93" y="228"/>
                    <a:pt x="92" y="228"/>
                    <a:pt x="92" y="228"/>
                  </a:cubicBezTo>
                  <a:cubicBezTo>
                    <a:pt x="92" y="228"/>
                    <a:pt x="92" y="227"/>
                    <a:pt x="93" y="227"/>
                  </a:cubicBezTo>
                  <a:cubicBezTo>
                    <a:pt x="93" y="227"/>
                    <a:pt x="94" y="226"/>
                    <a:pt x="94" y="225"/>
                  </a:cubicBezTo>
                  <a:cubicBezTo>
                    <a:pt x="94" y="224"/>
                    <a:pt x="94" y="224"/>
                    <a:pt x="94" y="223"/>
                  </a:cubicBezTo>
                  <a:cubicBezTo>
                    <a:pt x="93" y="222"/>
                    <a:pt x="92" y="222"/>
                    <a:pt x="92" y="220"/>
                  </a:cubicBezTo>
                  <a:cubicBezTo>
                    <a:pt x="92" y="219"/>
                    <a:pt x="91" y="217"/>
                    <a:pt x="89" y="214"/>
                  </a:cubicBezTo>
                  <a:cubicBezTo>
                    <a:pt x="86" y="212"/>
                    <a:pt x="85" y="212"/>
                    <a:pt x="83" y="211"/>
                  </a:cubicBezTo>
                  <a:cubicBezTo>
                    <a:pt x="81" y="210"/>
                    <a:pt x="81" y="210"/>
                    <a:pt x="81" y="210"/>
                  </a:cubicBezTo>
                  <a:cubicBezTo>
                    <a:pt x="81" y="210"/>
                    <a:pt x="80" y="209"/>
                    <a:pt x="80" y="206"/>
                  </a:cubicBezTo>
                  <a:cubicBezTo>
                    <a:pt x="80" y="203"/>
                    <a:pt x="81" y="201"/>
                    <a:pt x="78" y="198"/>
                  </a:cubicBezTo>
                  <a:cubicBezTo>
                    <a:pt x="77" y="197"/>
                    <a:pt x="76" y="195"/>
                    <a:pt x="74" y="195"/>
                  </a:cubicBezTo>
                  <a:cubicBezTo>
                    <a:pt x="73" y="194"/>
                    <a:pt x="71" y="194"/>
                    <a:pt x="71" y="194"/>
                  </a:cubicBezTo>
                  <a:cubicBezTo>
                    <a:pt x="71" y="194"/>
                    <a:pt x="71" y="192"/>
                    <a:pt x="71" y="190"/>
                  </a:cubicBezTo>
                  <a:cubicBezTo>
                    <a:pt x="71" y="189"/>
                    <a:pt x="71" y="187"/>
                    <a:pt x="69" y="184"/>
                  </a:cubicBezTo>
                  <a:cubicBezTo>
                    <a:pt x="68" y="180"/>
                    <a:pt x="67" y="177"/>
                    <a:pt x="65" y="173"/>
                  </a:cubicBezTo>
                  <a:cubicBezTo>
                    <a:pt x="64" y="169"/>
                    <a:pt x="64" y="167"/>
                    <a:pt x="63" y="165"/>
                  </a:cubicBezTo>
                  <a:cubicBezTo>
                    <a:pt x="62" y="162"/>
                    <a:pt x="61" y="161"/>
                    <a:pt x="61" y="160"/>
                  </a:cubicBezTo>
                  <a:cubicBezTo>
                    <a:pt x="61" y="159"/>
                    <a:pt x="60" y="159"/>
                    <a:pt x="60" y="159"/>
                  </a:cubicBezTo>
                  <a:cubicBezTo>
                    <a:pt x="59" y="159"/>
                    <a:pt x="59" y="159"/>
                    <a:pt x="59" y="159"/>
                  </a:cubicBezTo>
                  <a:cubicBezTo>
                    <a:pt x="59" y="159"/>
                    <a:pt x="57" y="156"/>
                    <a:pt x="57" y="154"/>
                  </a:cubicBezTo>
                  <a:cubicBezTo>
                    <a:pt x="56" y="151"/>
                    <a:pt x="56" y="151"/>
                    <a:pt x="56" y="151"/>
                  </a:cubicBezTo>
                  <a:cubicBezTo>
                    <a:pt x="56" y="151"/>
                    <a:pt x="56" y="151"/>
                    <a:pt x="56" y="151"/>
                  </a:cubicBezTo>
                  <a:cubicBezTo>
                    <a:pt x="56" y="151"/>
                    <a:pt x="56" y="149"/>
                    <a:pt x="56" y="145"/>
                  </a:cubicBezTo>
                  <a:cubicBezTo>
                    <a:pt x="56" y="142"/>
                    <a:pt x="57" y="140"/>
                    <a:pt x="58" y="138"/>
                  </a:cubicBezTo>
                  <a:cubicBezTo>
                    <a:pt x="58" y="136"/>
                    <a:pt x="59" y="135"/>
                    <a:pt x="61" y="133"/>
                  </a:cubicBezTo>
                  <a:cubicBezTo>
                    <a:pt x="62" y="131"/>
                    <a:pt x="63" y="130"/>
                    <a:pt x="65" y="127"/>
                  </a:cubicBezTo>
                  <a:cubicBezTo>
                    <a:pt x="67" y="124"/>
                    <a:pt x="69" y="121"/>
                    <a:pt x="71" y="118"/>
                  </a:cubicBezTo>
                  <a:cubicBezTo>
                    <a:pt x="73" y="116"/>
                    <a:pt x="74" y="114"/>
                    <a:pt x="74" y="112"/>
                  </a:cubicBezTo>
                  <a:cubicBezTo>
                    <a:pt x="75" y="109"/>
                    <a:pt x="74" y="108"/>
                    <a:pt x="75" y="106"/>
                  </a:cubicBezTo>
                  <a:cubicBezTo>
                    <a:pt x="75" y="104"/>
                    <a:pt x="76" y="104"/>
                    <a:pt x="76" y="101"/>
                  </a:cubicBezTo>
                  <a:cubicBezTo>
                    <a:pt x="77" y="98"/>
                    <a:pt x="77" y="97"/>
                    <a:pt x="77" y="96"/>
                  </a:cubicBezTo>
                  <a:cubicBezTo>
                    <a:pt x="77" y="95"/>
                    <a:pt x="78" y="94"/>
                    <a:pt x="76" y="93"/>
                  </a:cubicBezTo>
                  <a:cubicBezTo>
                    <a:pt x="75" y="91"/>
                    <a:pt x="74" y="90"/>
                    <a:pt x="72" y="89"/>
                  </a:cubicBezTo>
                  <a:cubicBezTo>
                    <a:pt x="71" y="88"/>
                    <a:pt x="70" y="88"/>
                    <a:pt x="70" y="88"/>
                  </a:cubicBezTo>
                  <a:cubicBezTo>
                    <a:pt x="70" y="88"/>
                    <a:pt x="69" y="86"/>
                    <a:pt x="68" y="84"/>
                  </a:cubicBezTo>
                  <a:cubicBezTo>
                    <a:pt x="67" y="82"/>
                    <a:pt x="66" y="81"/>
                    <a:pt x="65" y="82"/>
                  </a:cubicBezTo>
                  <a:cubicBezTo>
                    <a:pt x="64" y="82"/>
                    <a:pt x="63" y="83"/>
                    <a:pt x="63" y="83"/>
                  </a:cubicBezTo>
                  <a:cubicBezTo>
                    <a:pt x="63" y="83"/>
                    <a:pt x="62" y="81"/>
                    <a:pt x="59" y="81"/>
                  </a:cubicBezTo>
                  <a:cubicBezTo>
                    <a:pt x="57" y="81"/>
                    <a:pt x="55" y="82"/>
                    <a:pt x="54" y="83"/>
                  </a:cubicBezTo>
                  <a:cubicBezTo>
                    <a:pt x="52" y="84"/>
                    <a:pt x="51" y="85"/>
                    <a:pt x="51" y="85"/>
                  </a:cubicBezTo>
                  <a:cubicBezTo>
                    <a:pt x="51" y="85"/>
                    <a:pt x="48" y="85"/>
                    <a:pt x="46" y="86"/>
                  </a:cubicBezTo>
                  <a:cubicBezTo>
                    <a:pt x="43" y="87"/>
                    <a:pt x="43" y="87"/>
                    <a:pt x="42" y="87"/>
                  </a:cubicBezTo>
                  <a:cubicBezTo>
                    <a:pt x="41" y="88"/>
                    <a:pt x="41" y="88"/>
                    <a:pt x="41" y="88"/>
                  </a:cubicBezTo>
                  <a:cubicBezTo>
                    <a:pt x="41" y="88"/>
                    <a:pt x="38" y="88"/>
                    <a:pt x="37" y="88"/>
                  </a:cubicBezTo>
                  <a:cubicBezTo>
                    <a:pt x="35" y="89"/>
                    <a:pt x="34" y="90"/>
                    <a:pt x="33" y="91"/>
                  </a:cubicBezTo>
                  <a:cubicBezTo>
                    <a:pt x="32" y="92"/>
                    <a:pt x="31" y="92"/>
                    <a:pt x="29" y="92"/>
                  </a:cubicBezTo>
                  <a:cubicBezTo>
                    <a:pt x="27" y="93"/>
                    <a:pt x="27" y="94"/>
                    <a:pt x="25" y="94"/>
                  </a:cubicBezTo>
                  <a:cubicBezTo>
                    <a:pt x="24" y="94"/>
                    <a:pt x="21" y="95"/>
                    <a:pt x="19" y="95"/>
                  </a:cubicBezTo>
                  <a:cubicBezTo>
                    <a:pt x="18" y="96"/>
                    <a:pt x="15" y="97"/>
                    <a:pt x="15" y="101"/>
                  </a:cubicBezTo>
                  <a:cubicBezTo>
                    <a:pt x="15" y="105"/>
                    <a:pt x="15" y="106"/>
                    <a:pt x="15" y="108"/>
                  </a:cubicBezTo>
                  <a:cubicBezTo>
                    <a:pt x="16" y="110"/>
                    <a:pt x="16" y="112"/>
                    <a:pt x="16" y="114"/>
                  </a:cubicBezTo>
                  <a:cubicBezTo>
                    <a:pt x="16" y="116"/>
                    <a:pt x="16" y="119"/>
                    <a:pt x="17" y="121"/>
                  </a:cubicBezTo>
                  <a:cubicBezTo>
                    <a:pt x="17" y="124"/>
                    <a:pt x="18" y="126"/>
                    <a:pt x="19" y="130"/>
                  </a:cubicBezTo>
                  <a:cubicBezTo>
                    <a:pt x="20" y="133"/>
                    <a:pt x="21" y="133"/>
                    <a:pt x="21" y="135"/>
                  </a:cubicBezTo>
                  <a:cubicBezTo>
                    <a:pt x="22" y="137"/>
                    <a:pt x="22" y="139"/>
                    <a:pt x="22" y="141"/>
                  </a:cubicBezTo>
                  <a:cubicBezTo>
                    <a:pt x="22" y="144"/>
                    <a:pt x="22" y="145"/>
                    <a:pt x="23" y="147"/>
                  </a:cubicBezTo>
                  <a:cubicBezTo>
                    <a:pt x="23" y="150"/>
                    <a:pt x="24" y="151"/>
                    <a:pt x="24" y="154"/>
                  </a:cubicBezTo>
                  <a:cubicBezTo>
                    <a:pt x="24" y="157"/>
                    <a:pt x="24" y="159"/>
                    <a:pt x="25" y="160"/>
                  </a:cubicBezTo>
                  <a:cubicBezTo>
                    <a:pt x="25" y="162"/>
                    <a:pt x="25" y="163"/>
                    <a:pt x="25" y="163"/>
                  </a:cubicBezTo>
                  <a:cubicBezTo>
                    <a:pt x="25" y="163"/>
                    <a:pt x="22" y="165"/>
                    <a:pt x="21" y="166"/>
                  </a:cubicBezTo>
                  <a:cubicBezTo>
                    <a:pt x="21" y="166"/>
                    <a:pt x="21" y="167"/>
                    <a:pt x="21" y="169"/>
                  </a:cubicBezTo>
                  <a:cubicBezTo>
                    <a:pt x="22" y="172"/>
                    <a:pt x="22" y="174"/>
                    <a:pt x="22" y="174"/>
                  </a:cubicBezTo>
                  <a:cubicBezTo>
                    <a:pt x="22" y="174"/>
                    <a:pt x="19" y="176"/>
                    <a:pt x="16" y="177"/>
                  </a:cubicBezTo>
                  <a:cubicBezTo>
                    <a:pt x="14" y="178"/>
                    <a:pt x="11" y="179"/>
                    <a:pt x="11" y="180"/>
                  </a:cubicBezTo>
                  <a:cubicBezTo>
                    <a:pt x="11" y="180"/>
                    <a:pt x="11" y="181"/>
                    <a:pt x="12" y="181"/>
                  </a:cubicBezTo>
                  <a:cubicBezTo>
                    <a:pt x="12" y="181"/>
                    <a:pt x="12" y="182"/>
                    <a:pt x="12" y="182"/>
                  </a:cubicBezTo>
                  <a:cubicBezTo>
                    <a:pt x="12" y="182"/>
                    <a:pt x="11" y="183"/>
                    <a:pt x="9" y="184"/>
                  </a:cubicBezTo>
                  <a:cubicBezTo>
                    <a:pt x="6" y="186"/>
                    <a:pt x="3" y="188"/>
                    <a:pt x="2" y="189"/>
                  </a:cubicBezTo>
                  <a:cubicBezTo>
                    <a:pt x="0" y="190"/>
                    <a:pt x="0" y="191"/>
                    <a:pt x="0" y="192"/>
                  </a:cubicBezTo>
                  <a:cubicBezTo>
                    <a:pt x="1" y="193"/>
                    <a:pt x="2" y="195"/>
                    <a:pt x="4" y="198"/>
                  </a:cubicBezTo>
                  <a:cubicBezTo>
                    <a:pt x="7" y="202"/>
                    <a:pt x="8" y="205"/>
                    <a:pt x="12" y="210"/>
                  </a:cubicBezTo>
                  <a:cubicBezTo>
                    <a:pt x="15" y="216"/>
                    <a:pt x="18" y="220"/>
                    <a:pt x="21" y="225"/>
                  </a:cubicBezTo>
                  <a:cubicBezTo>
                    <a:pt x="25" y="230"/>
                    <a:pt x="25" y="231"/>
                    <a:pt x="26" y="234"/>
                  </a:cubicBezTo>
                  <a:cubicBezTo>
                    <a:pt x="27" y="235"/>
                    <a:pt x="28" y="237"/>
                    <a:pt x="29" y="239"/>
                  </a:cubicBezTo>
                  <a:cubicBezTo>
                    <a:pt x="30" y="242"/>
                    <a:pt x="32" y="245"/>
                    <a:pt x="34" y="249"/>
                  </a:cubicBezTo>
                  <a:cubicBezTo>
                    <a:pt x="38" y="256"/>
                    <a:pt x="38" y="257"/>
                    <a:pt x="41" y="262"/>
                  </a:cubicBezTo>
                  <a:cubicBezTo>
                    <a:pt x="43" y="268"/>
                    <a:pt x="45" y="271"/>
                    <a:pt x="45" y="272"/>
                  </a:cubicBezTo>
                  <a:cubicBezTo>
                    <a:pt x="46" y="273"/>
                    <a:pt x="46" y="274"/>
                    <a:pt x="46" y="277"/>
                  </a:cubicBezTo>
                  <a:cubicBezTo>
                    <a:pt x="47" y="279"/>
                    <a:pt x="48" y="281"/>
                    <a:pt x="50" y="286"/>
                  </a:cubicBezTo>
                  <a:cubicBezTo>
                    <a:pt x="52" y="291"/>
                    <a:pt x="53" y="291"/>
                    <a:pt x="54" y="293"/>
                  </a:cubicBezTo>
                  <a:cubicBezTo>
                    <a:pt x="55" y="296"/>
                    <a:pt x="56" y="299"/>
                    <a:pt x="57" y="302"/>
                  </a:cubicBezTo>
                  <a:cubicBezTo>
                    <a:pt x="59" y="304"/>
                    <a:pt x="61" y="305"/>
                    <a:pt x="64" y="306"/>
                  </a:cubicBezTo>
                  <a:cubicBezTo>
                    <a:pt x="67" y="307"/>
                    <a:pt x="70" y="307"/>
                    <a:pt x="71" y="307"/>
                  </a:cubicBezTo>
                  <a:cubicBezTo>
                    <a:pt x="73" y="306"/>
                    <a:pt x="76" y="306"/>
                    <a:pt x="79" y="305"/>
                  </a:cubicBezTo>
                  <a:cubicBezTo>
                    <a:pt x="82" y="305"/>
                    <a:pt x="83" y="305"/>
                    <a:pt x="86" y="305"/>
                  </a:cubicBezTo>
                  <a:cubicBezTo>
                    <a:pt x="88" y="304"/>
                    <a:pt x="90" y="304"/>
                    <a:pt x="93" y="303"/>
                  </a:cubicBezTo>
                  <a:cubicBezTo>
                    <a:pt x="95" y="302"/>
                    <a:pt x="98" y="302"/>
                    <a:pt x="100" y="301"/>
                  </a:cubicBezTo>
                  <a:cubicBezTo>
                    <a:pt x="103" y="300"/>
                    <a:pt x="105" y="299"/>
                    <a:pt x="107" y="298"/>
                  </a:cubicBezTo>
                  <a:cubicBezTo>
                    <a:pt x="112" y="297"/>
                    <a:pt x="118" y="296"/>
                    <a:pt x="124" y="294"/>
                  </a:cubicBezTo>
                  <a:cubicBezTo>
                    <a:pt x="130" y="292"/>
                    <a:pt x="134" y="291"/>
                    <a:pt x="138" y="289"/>
                  </a:cubicBezTo>
                  <a:cubicBezTo>
                    <a:pt x="142" y="288"/>
                    <a:pt x="149" y="285"/>
                    <a:pt x="152" y="284"/>
                  </a:cubicBezTo>
                  <a:cubicBezTo>
                    <a:pt x="155" y="282"/>
                    <a:pt x="164" y="279"/>
                    <a:pt x="164" y="279"/>
                  </a:cubicBezTo>
                  <a:cubicBezTo>
                    <a:pt x="164" y="279"/>
                    <a:pt x="168" y="279"/>
                    <a:pt x="170" y="279"/>
                  </a:cubicBezTo>
                  <a:cubicBezTo>
                    <a:pt x="173" y="279"/>
                    <a:pt x="174" y="278"/>
                    <a:pt x="174" y="278"/>
                  </a:cubicBezTo>
                  <a:cubicBezTo>
                    <a:pt x="174" y="278"/>
                    <a:pt x="175" y="280"/>
                    <a:pt x="177" y="284"/>
                  </a:cubicBezTo>
                  <a:cubicBezTo>
                    <a:pt x="179" y="288"/>
                    <a:pt x="181" y="293"/>
                    <a:pt x="183" y="299"/>
                  </a:cubicBezTo>
                  <a:cubicBezTo>
                    <a:pt x="186" y="305"/>
                    <a:pt x="188" y="312"/>
                    <a:pt x="191" y="317"/>
                  </a:cubicBezTo>
                  <a:cubicBezTo>
                    <a:pt x="193" y="323"/>
                    <a:pt x="195" y="327"/>
                    <a:pt x="197" y="331"/>
                  </a:cubicBezTo>
                  <a:cubicBezTo>
                    <a:pt x="198" y="333"/>
                    <a:pt x="199" y="336"/>
                    <a:pt x="199" y="338"/>
                  </a:cubicBezTo>
                  <a:cubicBezTo>
                    <a:pt x="201" y="341"/>
                    <a:pt x="202" y="345"/>
                    <a:pt x="202" y="348"/>
                  </a:cubicBezTo>
                  <a:cubicBezTo>
                    <a:pt x="204" y="354"/>
                    <a:pt x="204" y="356"/>
                    <a:pt x="205" y="361"/>
                  </a:cubicBezTo>
                  <a:cubicBezTo>
                    <a:pt x="206" y="366"/>
                    <a:pt x="207" y="368"/>
                    <a:pt x="207" y="369"/>
                  </a:cubicBezTo>
                  <a:cubicBezTo>
                    <a:pt x="207" y="370"/>
                    <a:pt x="207" y="370"/>
                    <a:pt x="207" y="371"/>
                  </a:cubicBezTo>
                  <a:cubicBezTo>
                    <a:pt x="207" y="374"/>
                    <a:pt x="207" y="377"/>
                    <a:pt x="207" y="379"/>
                  </a:cubicBezTo>
                  <a:cubicBezTo>
                    <a:pt x="206" y="383"/>
                    <a:pt x="206" y="384"/>
                    <a:pt x="206" y="386"/>
                  </a:cubicBezTo>
                  <a:cubicBezTo>
                    <a:pt x="205" y="388"/>
                    <a:pt x="206" y="390"/>
                    <a:pt x="206" y="390"/>
                  </a:cubicBezTo>
                  <a:cubicBezTo>
                    <a:pt x="206" y="391"/>
                    <a:pt x="205" y="392"/>
                    <a:pt x="205" y="393"/>
                  </a:cubicBezTo>
                  <a:cubicBezTo>
                    <a:pt x="205" y="394"/>
                    <a:pt x="205" y="398"/>
                    <a:pt x="205" y="403"/>
                  </a:cubicBezTo>
                  <a:cubicBezTo>
                    <a:pt x="204" y="408"/>
                    <a:pt x="204" y="412"/>
                    <a:pt x="204" y="414"/>
                  </a:cubicBezTo>
                  <a:cubicBezTo>
                    <a:pt x="204" y="415"/>
                    <a:pt x="204" y="416"/>
                    <a:pt x="204" y="418"/>
                  </a:cubicBezTo>
                  <a:cubicBezTo>
                    <a:pt x="205" y="419"/>
                    <a:pt x="205" y="420"/>
                    <a:pt x="205" y="420"/>
                  </a:cubicBezTo>
                  <a:cubicBezTo>
                    <a:pt x="205" y="420"/>
                    <a:pt x="205" y="421"/>
                    <a:pt x="205" y="423"/>
                  </a:cubicBezTo>
                  <a:cubicBezTo>
                    <a:pt x="205" y="425"/>
                    <a:pt x="205" y="426"/>
                    <a:pt x="206" y="428"/>
                  </a:cubicBezTo>
                  <a:cubicBezTo>
                    <a:pt x="207" y="430"/>
                    <a:pt x="207" y="431"/>
                    <a:pt x="208" y="433"/>
                  </a:cubicBezTo>
                  <a:cubicBezTo>
                    <a:pt x="208" y="435"/>
                    <a:pt x="209" y="436"/>
                    <a:pt x="209" y="437"/>
                  </a:cubicBezTo>
                  <a:cubicBezTo>
                    <a:pt x="208" y="438"/>
                    <a:pt x="208" y="439"/>
                    <a:pt x="207" y="440"/>
                  </a:cubicBezTo>
                  <a:cubicBezTo>
                    <a:pt x="206" y="442"/>
                    <a:pt x="205" y="444"/>
                    <a:pt x="204" y="448"/>
                  </a:cubicBezTo>
                  <a:cubicBezTo>
                    <a:pt x="202" y="452"/>
                    <a:pt x="201" y="458"/>
                    <a:pt x="199" y="464"/>
                  </a:cubicBezTo>
                  <a:cubicBezTo>
                    <a:pt x="198" y="466"/>
                    <a:pt x="197" y="469"/>
                    <a:pt x="196" y="471"/>
                  </a:cubicBezTo>
                  <a:cubicBezTo>
                    <a:pt x="195" y="474"/>
                    <a:pt x="194" y="477"/>
                    <a:pt x="194" y="479"/>
                  </a:cubicBezTo>
                  <a:cubicBezTo>
                    <a:pt x="193" y="483"/>
                    <a:pt x="193" y="484"/>
                    <a:pt x="192" y="486"/>
                  </a:cubicBezTo>
                  <a:cubicBezTo>
                    <a:pt x="191" y="488"/>
                    <a:pt x="191" y="489"/>
                    <a:pt x="191" y="491"/>
                  </a:cubicBezTo>
                  <a:cubicBezTo>
                    <a:pt x="191" y="493"/>
                    <a:pt x="190" y="495"/>
                    <a:pt x="190" y="496"/>
                  </a:cubicBezTo>
                  <a:cubicBezTo>
                    <a:pt x="189" y="497"/>
                    <a:pt x="187" y="500"/>
                    <a:pt x="186" y="503"/>
                  </a:cubicBezTo>
                  <a:cubicBezTo>
                    <a:pt x="185" y="505"/>
                    <a:pt x="183" y="508"/>
                    <a:pt x="182" y="512"/>
                  </a:cubicBezTo>
                  <a:cubicBezTo>
                    <a:pt x="180" y="516"/>
                    <a:pt x="179" y="519"/>
                    <a:pt x="179" y="519"/>
                  </a:cubicBezTo>
                  <a:cubicBezTo>
                    <a:pt x="179" y="519"/>
                    <a:pt x="176" y="520"/>
                    <a:pt x="175" y="523"/>
                  </a:cubicBezTo>
                  <a:cubicBezTo>
                    <a:pt x="173" y="525"/>
                    <a:pt x="173" y="526"/>
                    <a:pt x="171" y="530"/>
                  </a:cubicBezTo>
                  <a:cubicBezTo>
                    <a:pt x="170" y="533"/>
                    <a:pt x="169" y="534"/>
                    <a:pt x="169" y="535"/>
                  </a:cubicBezTo>
                  <a:cubicBezTo>
                    <a:pt x="168" y="535"/>
                    <a:pt x="167" y="536"/>
                    <a:pt x="166" y="538"/>
                  </a:cubicBezTo>
                  <a:cubicBezTo>
                    <a:pt x="164" y="540"/>
                    <a:pt x="163" y="542"/>
                    <a:pt x="162" y="544"/>
                  </a:cubicBezTo>
                  <a:cubicBezTo>
                    <a:pt x="161" y="546"/>
                    <a:pt x="161" y="548"/>
                    <a:pt x="160" y="548"/>
                  </a:cubicBezTo>
                  <a:cubicBezTo>
                    <a:pt x="159" y="549"/>
                    <a:pt x="157" y="551"/>
                    <a:pt x="155" y="554"/>
                  </a:cubicBezTo>
                  <a:cubicBezTo>
                    <a:pt x="152" y="558"/>
                    <a:pt x="151" y="561"/>
                    <a:pt x="149" y="565"/>
                  </a:cubicBezTo>
                  <a:cubicBezTo>
                    <a:pt x="147" y="569"/>
                    <a:pt x="145" y="571"/>
                    <a:pt x="144" y="573"/>
                  </a:cubicBezTo>
                  <a:cubicBezTo>
                    <a:pt x="143" y="576"/>
                    <a:pt x="142" y="577"/>
                    <a:pt x="140" y="581"/>
                  </a:cubicBezTo>
                  <a:cubicBezTo>
                    <a:pt x="138" y="586"/>
                    <a:pt x="136" y="590"/>
                    <a:pt x="135" y="592"/>
                  </a:cubicBezTo>
                  <a:cubicBezTo>
                    <a:pt x="135" y="593"/>
                    <a:pt x="134" y="594"/>
                    <a:pt x="133" y="595"/>
                  </a:cubicBezTo>
                  <a:cubicBezTo>
                    <a:pt x="133" y="596"/>
                    <a:pt x="131" y="597"/>
                    <a:pt x="127" y="605"/>
                  </a:cubicBezTo>
                  <a:cubicBezTo>
                    <a:pt x="124" y="613"/>
                    <a:pt x="123" y="618"/>
                    <a:pt x="121" y="623"/>
                  </a:cubicBezTo>
                  <a:cubicBezTo>
                    <a:pt x="119" y="629"/>
                    <a:pt x="118" y="631"/>
                    <a:pt x="118" y="634"/>
                  </a:cubicBezTo>
                  <a:cubicBezTo>
                    <a:pt x="117" y="637"/>
                    <a:pt x="117" y="638"/>
                    <a:pt x="117" y="639"/>
                  </a:cubicBezTo>
                  <a:cubicBezTo>
                    <a:pt x="116" y="640"/>
                    <a:pt x="116" y="642"/>
                    <a:pt x="117" y="643"/>
                  </a:cubicBezTo>
                  <a:cubicBezTo>
                    <a:pt x="117" y="644"/>
                    <a:pt x="117" y="648"/>
                    <a:pt x="117" y="649"/>
                  </a:cubicBezTo>
                  <a:cubicBezTo>
                    <a:pt x="117" y="651"/>
                    <a:pt x="119" y="657"/>
                    <a:pt x="121" y="661"/>
                  </a:cubicBezTo>
                  <a:cubicBezTo>
                    <a:pt x="123" y="665"/>
                    <a:pt x="125" y="669"/>
                    <a:pt x="127" y="672"/>
                  </a:cubicBezTo>
                  <a:cubicBezTo>
                    <a:pt x="129" y="675"/>
                    <a:pt x="131" y="678"/>
                    <a:pt x="132" y="680"/>
                  </a:cubicBezTo>
                  <a:cubicBezTo>
                    <a:pt x="133" y="682"/>
                    <a:pt x="138" y="690"/>
                    <a:pt x="141" y="696"/>
                  </a:cubicBezTo>
                  <a:cubicBezTo>
                    <a:pt x="145" y="701"/>
                    <a:pt x="149" y="709"/>
                    <a:pt x="152" y="715"/>
                  </a:cubicBezTo>
                  <a:cubicBezTo>
                    <a:pt x="156" y="721"/>
                    <a:pt x="159" y="725"/>
                    <a:pt x="163" y="730"/>
                  </a:cubicBezTo>
                  <a:cubicBezTo>
                    <a:pt x="167" y="735"/>
                    <a:pt x="170" y="739"/>
                    <a:pt x="173" y="742"/>
                  </a:cubicBezTo>
                  <a:cubicBezTo>
                    <a:pt x="177" y="746"/>
                    <a:pt x="177" y="746"/>
                    <a:pt x="178" y="747"/>
                  </a:cubicBezTo>
                  <a:cubicBezTo>
                    <a:pt x="178" y="748"/>
                    <a:pt x="179" y="749"/>
                    <a:pt x="180" y="751"/>
                  </a:cubicBezTo>
                  <a:cubicBezTo>
                    <a:pt x="181" y="753"/>
                    <a:pt x="183" y="756"/>
                    <a:pt x="185" y="760"/>
                  </a:cubicBezTo>
                  <a:cubicBezTo>
                    <a:pt x="187" y="762"/>
                    <a:pt x="188" y="764"/>
                    <a:pt x="189" y="766"/>
                  </a:cubicBezTo>
                  <a:cubicBezTo>
                    <a:pt x="192" y="772"/>
                    <a:pt x="195" y="778"/>
                    <a:pt x="199" y="784"/>
                  </a:cubicBezTo>
                  <a:cubicBezTo>
                    <a:pt x="200" y="785"/>
                    <a:pt x="201" y="787"/>
                    <a:pt x="202" y="788"/>
                  </a:cubicBezTo>
                  <a:cubicBezTo>
                    <a:pt x="204" y="792"/>
                    <a:pt x="206" y="794"/>
                    <a:pt x="206" y="794"/>
                  </a:cubicBezTo>
                  <a:cubicBezTo>
                    <a:pt x="206" y="794"/>
                    <a:pt x="205" y="795"/>
                    <a:pt x="204" y="795"/>
                  </a:cubicBezTo>
                  <a:cubicBezTo>
                    <a:pt x="203" y="795"/>
                    <a:pt x="201" y="796"/>
                    <a:pt x="200" y="798"/>
                  </a:cubicBezTo>
                  <a:cubicBezTo>
                    <a:pt x="200" y="799"/>
                    <a:pt x="199" y="800"/>
                    <a:pt x="198" y="800"/>
                  </a:cubicBezTo>
                  <a:cubicBezTo>
                    <a:pt x="198" y="800"/>
                    <a:pt x="196" y="800"/>
                    <a:pt x="194" y="801"/>
                  </a:cubicBezTo>
                  <a:cubicBezTo>
                    <a:pt x="193" y="802"/>
                    <a:pt x="192" y="802"/>
                    <a:pt x="193" y="802"/>
                  </a:cubicBezTo>
                  <a:cubicBezTo>
                    <a:pt x="193" y="803"/>
                    <a:pt x="193" y="803"/>
                    <a:pt x="193" y="803"/>
                  </a:cubicBezTo>
                  <a:cubicBezTo>
                    <a:pt x="193" y="803"/>
                    <a:pt x="192" y="803"/>
                    <a:pt x="191" y="804"/>
                  </a:cubicBezTo>
                  <a:cubicBezTo>
                    <a:pt x="191" y="804"/>
                    <a:pt x="191" y="804"/>
                    <a:pt x="189" y="805"/>
                  </a:cubicBezTo>
                  <a:cubicBezTo>
                    <a:pt x="187" y="805"/>
                    <a:pt x="186" y="806"/>
                    <a:pt x="185" y="807"/>
                  </a:cubicBezTo>
                  <a:cubicBezTo>
                    <a:pt x="183" y="807"/>
                    <a:pt x="184" y="808"/>
                    <a:pt x="184" y="808"/>
                  </a:cubicBezTo>
                  <a:cubicBezTo>
                    <a:pt x="184" y="808"/>
                    <a:pt x="184" y="808"/>
                    <a:pt x="184" y="808"/>
                  </a:cubicBezTo>
                  <a:cubicBezTo>
                    <a:pt x="184" y="808"/>
                    <a:pt x="182" y="809"/>
                    <a:pt x="180" y="810"/>
                  </a:cubicBezTo>
                  <a:cubicBezTo>
                    <a:pt x="178" y="811"/>
                    <a:pt x="175" y="812"/>
                    <a:pt x="173" y="813"/>
                  </a:cubicBezTo>
                  <a:cubicBezTo>
                    <a:pt x="171" y="814"/>
                    <a:pt x="170" y="814"/>
                    <a:pt x="168" y="815"/>
                  </a:cubicBezTo>
                  <a:cubicBezTo>
                    <a:pt x="166" y="815"/>
                    <a:pt x="164" y="815"/>
                    <a:pt x="161" y="816"/>
                  </a:cubicBezTo>
                  <a:cubicBezTo>
                    <a:pt x="158" y="817"/>
                    <a:pt x="156" y="817"/>
                    <a:pt x="154" y="818"/>
                  </a:cubicBezTo>
                  <a:cubicBezTo>
                    <a:pt x="151" y="819"/>
                    <a:pt x="147" y="820"/>
                    <a:pt x="144" y="821"/>
                  </a:cubicBezTo>
                  <a:cubicBezTo>
                    <a:pt x="142" y="823"/>
                    <a:pt x="141" y="824"/>
                    <a:pt x="139" y="826"/>
                  </a:cubicBezTo>
                  <a:cubicBezTo>
                    <a:pt x="138" y="828"/>
                    <a:pt x="138" y="829"/>
                    <a:pt x="137" y="831"/>
                  </a:cubicBezTo>
                  <a:cubicBezTo>
                    <a:pt x="137" y="833"/>
                    <a:pt x="137" y="834"/>
                    <a:pt x="137" y="834"/>
                  </a:cubicBezTo>
                  <a:cubicBezTo>
                    <a:pt x="137" y="834"/>
                    <a:pt x="136" y="835"/>
                    <a:pt x="135" y="836"/>
                  </a:cubicBezTo>
                  <a:cubicBezTo>
                    <a:pt x="135" y="837"/>
                    <a:pt x="135" y="838"/>
                    <a:pt x="135" y="840"/>
                  </a:cubicBezTo>
                  <a:cubicBezTo>
                    <a:pt x="135" y="841"/>
                    <a:pt x="135" y="842"/>
                    <a:pt x="136" y="843"/>
                  </a:cubicBezTo>
                  <a:cubicBezTo>
                    <a:pt x="138" y="844"/>
                    <a:pt x="142" y="847"/>
                    <a:pt x="146" y="848"/>
                  </a:cubicBezTo>
                  <a:cubicBezTo>
                    <a:pt x="151" y="849"/>
                    <a:pt x="157" y="850"/>
                    <a:pt x="167" y="850"/>
                  </a:cubicBezTo>
                  <a:cubicBezTo>
                    <a:pt x="176" y="850"/>
                    <a:pt x="189" y="850"/>
                    <a:pt x="196" y="849"/>
                  </a:cubicBezTo>
                  <a:cubicBezTo>
                    <a:pt x="199" y="849"/>
                    <a:pt x="203" y="848"/>
                    <a:pt x="205" y="848"/>
                  </a:cubicBezTo>
                  <a:cubicBezTo>
                    <a:pt x="208" y="847"/>
                    <a:pt x="211" y="847"/>
                    <a:pt x="211" y="847"/>
                  </a:cubicBezTo>
                  <a:cubicBezTo>
                    <a:pt x="211" y="847"/>
                    <a:pt x="211" y="848"/>
                    <a:pt x="212" y="848"/>
                  </a:cubicBezTo>
                  <a:cubicBezTo>
                    <a:pt x="212" y="848"/>
                    <a:pt x="212" y="846"/>
                    <a:pt x="212" y="846"/>
                  </a:cubicBezTo>
                  <a:cubicBezTo>
                    <a:pt x="212" y="846"/>
                    <a:pt x="216" y="845"/>
                    <a:pt x="220" y="844"/>
                  </a:cubicBezTo>
                  <a:cubicBezTo>
                    <a:pt x="223" y="843"/>
                    <a:pt x="226" y="842"/>
                    <a:pt x="229" y="841"/>
                  </a:cubicBezTo>
                  <a:cubicBezTo>
                    <a:pt x="232" y="841"/>
                    <a:pt x="235" y="840"/>
                    <a:pt x="238" y="840"/>
                  </a:cubicBezTo>
                  <a:cubicBezTo>
                    <a:pt x="244" y="839"/>
                    <a:pt x="245" y="840"/>
                    <a:pt x="245" y="840"/>
                  </a:cubicBezTo>
                  <a:cubicBezTo>
                    <a:pt x="245" y="840"/>
                    <a:pt x="244" y="843"/>
                    <a:pt x="245" y="844"/>
                  </a:cubicBezTo>
                  <a:cubicBezTo>
                    <a:pt x="245" y="844"/>
                    <a:pt x="247" y="844"/>
                    <a:pt x="251" y="844"/>
                  </a:cubicBezTo>
                  <a:cubicBezTo>
                    <a:pt x="255" y="844"/>
                    <a:pt x="273" y="844"/>
                    <a:pt x="279" y="842"/>
                  </a:cubicBezTo>
                  <a:cubicBezTo>
                    <a:pt x="285" y="840"/>
                    <a:pt x="288" y="838"/>
                    <a:pt x="289" y="834"/>
                  </a:cubicBezTo>
                  <a:cubicBezTo>
                    <a:pt x="289" y="830"/>
                    <a:pt x="289" y="828"/>
                    <a:pt x="289" y="827"/>
                  </a:cubicBezTo>
                  <a:cubicBezTo>
                    <a:pt x="289" y="825"/>
                    <a:pt x="289" y="824"/>
                    <a:pt x="289" y="822"/>
                  </a:cubicBezTo>
                  <a:cubicBezTo>
                    <a:pt x="288" y="821"/>
                    <a:pt x="288" y="821"/>
                    <a:pt x="288" y="821"/>
                  </a:cubicBezTo>
                  <a:cubicBezTo>
                    <a:pt x="288" y="821"/>
                    <a:pt x="288" y="820"/>
                    <a:pt x="288" y="820"/>
                  </a:cubicBezTo>
                  <a:cubicBezTo>
                    <a:pt x="288" y="819"/>
                    <a:pt x="288" y="818"/>
                    <a:pt x="288" y="817"/>
                  </a:cubicBezTo>
                  <a:cubicBezTo>
                    <a:pt x="289" y="816"/>
                    <a:pt x="289" y="815"/>
                    <a:pt x="289" y="814"/>
                  </a:cubicBezTo>
                  <a:cubicBezTo>
                    <a:pt x="290" y="812"/>
                    <a:pt x="291" y="810"/>
                    <a:pt x="290" y="808"/>
                  </a:cubicBezTo>
                  <a:cubicBezTo>
                    <a:pt x="289" y="806"/>
                    <a:pt x="290" y="804"/>
                    <a:pt x="288" y="799"/>
                  </a:cubicBezTo>
                  <a:cubicBezTo>
                    <a:pt x="287" y="794"/>
                    <a:pt x="287" y="794"/>
                    <a:pt x="286" y="791"/>
                  </a:cubicBezTo>
                  <a:cubicBezTo>
                    <a:pt x="285" y="788"/>
                    <a:pt x="285" y="786"/>
                    <a:pt x="285" y="784"/>
                  </a:cubicBezTo>
                  <a:cubicBezTo>
                    <a:pt x="284" y="781"/>
                    <a:pt x="284" y="778"/>
                    <a:pt x="281" y="775"/>
                  </a:cubicBezTo>
                  <a:cubicBezTo>
                    <a:pt x="279" y="771"/>
                    <a:pt x="277" y="769"/>
                    <a:pt x="274" y="767"/>
                  </a:cubicBezTo>
                  <a:cubicBezTo>
                    <a:pt x="271" y="765"/>
                    <a:pt x="271" y="765"/>
                    <a:pt x="269" y="765"/>
                  </a:cubicBezTo>
                  <a:cubicBezTo>
                    <a:pt x="268" y="765"/>
                    <a:pt x="268" y="765"/>
                    <a:pt x="268" y="765"/>
                  </a:cubicBezTo>
                  <a:cubicBezTo>
                    <a:pt x="268" y="765"/>
                    <a:pt x="267" y="763"/>
                    <a:pt x="265" y="760"/>
                  </a:cubicBezTo>
                  <a:cubicBezTo>
                    <a:pt x="264" y="757"/>
                    <a:pt x="263" y="756"/>
                    <a:pt x="262" y="754"/>
                  </a:cubicBezTo>
                  <a:cubicBezTo>
                    <a:pt x="260" y="753"/>
                    <a:pt x="260" y="751"/>
                    <a:pt x="259" y="749"/>
                  </a:cubicBezTo>
                  <a:cubicBezTo>
                    <a:pt x="258" y="747"/>
                    <a:pt x="257" y="746"/>
                    <a:pt x="257" y="743"/>
                  </a:cubicBezTo>
                  <a:cubicBezTo>
                    <a:pt x="256" y="741"/>
                    <a:pt x="256" y="739"/>
                    <a:pt x="255" y="738"/>
                  </a:cubicBezTo>
                  <a:cubicBezTo>
                    <a:pt x="254" y="736"/>
                    <a:pt x="254" y="736"/>
                    <a:pt x="253" y="733"/>
                  </a:cubicBezTo>
                  <a:cubicBezTo>
                    <a:pt x="252" y="730"/>
                    <a:pt x="250" y="726"/>
                    <a:pt x="248" y="723"/>
                  </a:cubicBezTo>
                  <a:cubicBezTo>
                    <a:pt x="245" y="720"/>
                    <a:pt x="244" y="718"/>
                    <a:pt x="243" y="718"/>
                  </a:cubicBezTo>
                  <a:cubicBezTo>
                    <a:pt x="242" y="717"/>
                    <a:pt x="242" y="717"/>
                    <a:pt x="242" y="717"/>
                  </a:cubicBezTo>
                  <a:cubicBezTo>
                    <a:pt x="242" y="717"/>
                    <a:pt x="242" y="716"/>
                    <a:pt x="241" y="713"/>
                  </a:cubicBezTo>
                  <a:cubicBezTo>
                    <a:pt x="240" y="709"/>
                    <a:pt x="239" y="706"/>
                    <a:pt x="238" y="703"/>
                  </a:cubicBezTo>
                  <a:cubicBezTo>
                    <a:pt x="237" y="700"/>
                    <a:pt x="236" y="698"/>
                    <a:pt x="236" y="698"/>
                  </a:cubicBezTo>
                  <a:cubicBezTo>
                    <a:pt x="236" y="698"/>
                    <a:pt x="236" y="696"/>
                    <a:pt x="236" y="693"/>
                  </a:cubicBezTo>
                  <a:cubicBezTo>
                    <a:pt x="236" y="690"/>
                    <a:pt x="235" y="687"/>
                    <a:pt x="234" y="685"/>
                  </a:cubicBezTo>
                  <a:cubicBezTo>
                    <a:pt x="233" y="683"/>
                    <a:pt x="232" y="682"/>
                    <a:pt x="230" y="680"/>
                  </a:cubicBezTo>
                  <a:cubicBezTo>
                    <a:pt x="228" y="678"/>
                    <a:pt x="226" y="678"/>
                    <a:pt x="224" y="676"/>
                  </a:cubicBezTo>
                  <a:cubicBezTo>
                    <a:pt x="223" y="675"/>
                    <a:pt x="222" y="675"/>
                    <a:pt x="222" y="674"/>
                  </a:cubicBezTo>
                  <a:cubicBezTo>
                    <a:pt x="221" y="673"/>
                    <a:pt x="220" y="671"/>
                    <a:pt x="219" y="669"/>
                  </a:cubicBezTo>
                  <a:cubicBezTo>
                    <a:pt x="219" y="668"/>
                    <a:pt x="218" y="666"/>
                    <a:pt x="217" y="665"/>
                  </a:cubicBezTo>
                  <a:cubicBezTo>
                    <a:pt x="217" y="664"/>
                    <a:pt x="217" y="663"/>
                    <a:pt x="217" y="663"/>
                  </a:cubicBezTo>
                  <a:cubicBezTo>
                    <a:pt x="217" y="663"/>
                    <a:pt x="219" y="662"/>
                    <a:pt x="221" y="661"/>
                  </a:cubicBezTo>
                  <a:cubicBezTo>
                    <a:pt x="223" y="660"/>
                    <a:pt x="224" y="658"/>
                    <a:pt x="226" y="657"/>
                  </a:cubicBezTo>
                  <a:cubicBezTo>
                    <a:pt x="228" y="655"/>
                    <a:pt x="229" y="654"/>
                    <a:pt x="231" y="651"/>
                  </a:cubicBezTo>
                  <a:cubicBezTo>
                    <a:pt x="231" y="650"/>
                    <a:pt x="232" y="649"/>
                    <a:pt x="232" y="648"/>
                  </a:cubicBezTo>
                  <a:cubicBezTo>
                    <a:pt x="234" y="646"/>
                    <a:pt x="236" y="643"/>
                    <a:pt x="237" y="641"/>
                  </a:cubicBezTo>
                  <a:cubicBezTo>
                    <a:pt x="239" y="638"/>
                    <a:pt x="240" y="636"/>
                    <a:pt x="242" y="633"/>
                  </a:cubicBezTo>
                  <a:cubicBezTo>
                    <a:pt x="244" y="630"/>
                    <a:pt x="247" y="626"/>
                    <a:pt x="250" y="622"/>
                  </a:cubicBezTo>
                  <a:cubicBezTo>
                    <a:pt x="252" y="620"/>
                    <a:pt x="254" y="616"/>
                    <a:pt x="256" y="613"/>
                  </a:cubicBezTo>
                  <a:cubicBezTo>
                    <a:pt x="258" y="611"/>
                    <a:pt x="260" y="609"/>
                    <a:pt x="261" y="607"/>
                  </a:cubicBezTo>
                  <a:cubicBezTo>
                    <a:pt x="263" y="604"/>
                    <a:pt x="266" y="599"/>
                    <a:pt x="269" y="595"/>
                  </a:cubicBezTo>
                  <a:cubicBezTo>
                    <a:pt x="271" y="593"/>
                    <a:pt x="273" y="591"/>
                    <a:pt x="274" y="589"/>
                  </a:cubicBezTo>
                  <a:cubicBezTo>
                    <a:pt x="276" y="587"/>
                    <a:pt x="277" y="585"/>
                    <a:pt x="279" y="583"/>
                  </a:cubicBezTo>
                  <a:cubicBezTo>
                    <a:pt x="280" y="581"/>
                    <a:pt x="282" y="579"/>
                    <a:pt x="284" y="577"/>
                  </a:cubicBezTo>
                  <a:cubicBezTo>
                    <a:pt x="286" y="575"/>
                    <a:pt x="288" y="573"/>
                    <a:pt x="290" y="571"/>
                  </a:cubicBezTo>
                  <a:cubicBezTo>
                    <a:pt x="292" y="569"/>
                    <a:pt x="293" y="567"/>
                    <a:pt x="295" y="566"/>
                  </a:cubicBezTo>
                  <a:cubicBezTo>
                    <a:pt x="298" y="563"/>
                    <a:pt x="301" y="560"/>
                    <a:pt x="303" y="557"/>
                  </a:cubicBezTo>
                  <a:cubicBezTo>
                    <a:pt x="306" y="554"/>
                    <a:pt x="307" y="553"/>
                    <a:pt x="309" y="551"/>
                  </a:cubicBezTo>
                  <a:cubicBezTo>
                    <a:pt x="311" y="549"/>
                    <a:pt x="311" y="549"/>
                    <a:pt x="312" y="549"/>
                  </a:cubicBezTo>
                  <a:cubicBezTo>
                    <a:pt x="313" y="549"/>
                    <a:pt x="314" y="548"/>
                    <a:pt x="314" y="548"/>
                  </a:cubicBezTo>
                  <a:cubicBezTo>
                    <a:pt x="314" y="548"/>
                    <a:pt x="315" y="549"/>
                    <a:pt x="315" y="550"/>
                  </a:cubicBezTo>
                  <a:cubicBezTo>
                    <a:pt x="315" y="551"/>
                    <a:pt x="315" y="552"/>
                    <a:pt x="315" y="552"/>
                  </a:cubicBezTo>
                  <a:cubicBezTo>
                    <a:pt x="314" y="553"/>
                    <a:pt x="314" y="554"/>
                    <a:pt x="314" y="555"/>
                  </a:cubicBezTo>
                  <a:cubicBezTo>
                    <a:pt x="314" y="555"/>
                    <a:pt x="314" y="556"/>
                    <a:pt x="313" y="556"/>
                  </a:cubicBezTo>
                  <a:cubicBezTo>
                    <a:pt x="313" y="557"/>
                    <a:pt x="312" y="559"/>
                    <a:pt x="311" y="562"/>
                  </a:cubicBezTo>
                  <a:cubicBezTo>
                    <a:pt x="310" y="564"/>
                    <a:pt x="310" y="565"/>
                    <a:pt x="310" y="565"/>
                  </a:cubicBezTo>
                  <a:cubicBezTo>
                    <a:pt x="309" y="565"/>
                    <a:pt x="309" y="566"/>
                    <a:pt x="310" y="567"/>
                  </a:cubicBezTo>
                  <a:cubicBezTo>
                    <a:pt x="311" y="568"/>
                    <a:pt x="311" y="568"/>
                    <a:pt x="311" y="570"/>
                  </a:cubicBezTo>
                  <a:cubicBezTo>
                    <a:pt x="311" y="572"/>
                    <a:pt x="311" y="573"/>
                    <a:pt x="311" y="574"/>
                  </a:cubicBezTo>
                  <a:cubicBezTo>
                    <a:pt x="311" y="574"/>
                    <a:pt x="310" y="575"/>
                    <a:pt x="310" y="577"/>
                  </a:cubicBezTo>
                  <a:cubicBezTo>
                    <a:pt x="309" y="579"/>
                    <a:pt x="310" y="581"/>
                    <a:pt x="311" y="582"/>
                  </a:cubicBezTo>
                  <a:cubicBezTo>
                    <a:pt x="312" y="584"/>
                    <a:pt x="313" y="585"/>
                    <a:pt x="313" y="586"/>
                  </a:cubicBezTo>
                  <a:cubicBezTo>
                    <a:pt x="313" y="586"/>
                    <a:pt x="312" y="587"/>
                    <a:pt x="312" y="587"/>
                  </a:cubicBezTo>
                  <a:cubicBezTo>
                    <a:pt x="311" y="588"/>
                    <a:pt x="309" y="591"/>
                    <a:pt x="310" y="594"/>
                  </a:cubicBezTo>
                  <a:cubicBezTo>
                    <a:pt x="310" y="597"/>
                    <a:pt x="311" y="597"/>
                    <a:pt x="311" y="599"/>
                  </a:cubicBezTo>
                  <a:cubicBezTo>
                    <a:pt x="311" y="600"/>
                    <a:pt x="310" y="600"/>
                    <a:pt x="310" y="602"/>
                  </a:cubicBezTo>
                  <a:cubicBezTo>
                    <a:pt x="310" y="603"/>
                    <a:pt x="309" y="606"/>
                    <a:pt x="310" y="608"/>
                  </a:cubicBezTo>
                  <a:cubicBezTo>
                    <a:pt x="310" y="610"/>
                    <a:pt x="311" y="610"/>
                    <a:pt x="310" y="613"/>
                  </a:cubicBezTo>
                  <a:cubicBezTo>
                    <a:pt x="310" y="615"/>
                    <a:pt x="310" y="617"/>
                    <a:pt x="310" y="618"/>
                  </a:cubicBezTo>
                  <a:cubicBezTo>
                    <a:pt x="310" y="620"/>
                    <a:pt x="310" y="620"/>
                    <a:pt x="310" y="620"/>
                  </a:cubicBezTo>
                  <a:cubicBezTo>
                    <a:pt x="310" y="620"/>
                    <a:pt x="308" y="622"/>
                    <a:pt x="307" y="623"/>
                  </a:cubicBezTo>
                  <a:cubicBezTo>
                    <a:pt x="307" y="624"/>
                    <a:pt x="306" y="624"/>
                    <a:pt x="305" y="625"/>
                  </a:cubicBezTo>
                  <a:cubicBezTo>
                    <a:pt x="304" y="626"/>
                    <a:pt x="301" y="629"/>
                    <a:pt x="301" y="632"/>
                  </a:cubicBezTo>
                  <a:cubicBezTo>
                    <a:pt x="301" y="636"/>
                    <a:pt x="302" y="638"/>
                    <a:pt x="303" y="642"/>
                  </a:cubicBezTo>
                  <a:cubicBezTo>
                    <a:pt x="305" y="645"/>
                    <a:pt x="307" y="648"/>
                    <a:pt x="309" y="650"/>
                  </a:cubicBezTo>
                  <a:cubicBezTo>
                    <a:pt x="311" y="652"/>
                    <a:pt x="313" y="654"/>
                    <a:pt x="314" y="655"/>
                  </a:cubicBezTo>
                  <a:cubicBezTo>
                    <a:pt x="315" y="656"/>
                    <a:pt x="315" y="656"/>
                    <a:pt x="315" y="656"/>
                  </a:cubicBezTo>
                  <a:cubicBezTo>
                    <a:pt x="315" y="656"/>
                    <a:pt x="315" y="660"/>
                    <a:pt x="317" y="666"/>
                  </a:cubicBezTo>
                  <a:cubicBezTo>
                    <a:pt x="319" y="672"/>
                    <a:pt x="320" y="677"/>
                    <a:pt x="322" y="682"/>
                  </a:cubicBezTo>
                  <a:cubicBezTo>
                    <a:pt x="323" y="687"/>
                    <a:pt x="323" y="687"/>
                    <a:pt x="324" y="690"/>
                  </a:cubicBezTo>
                  <a:cubicBezTo>
                    <a:pt x="325" y="693"/>
                    <a:pt x="326" y="694"/>
                    <a:pt x="326" y="694"/>
                  </a:cubicBezTo>
                  <a:cubicBezTo>
                    <a:pt x="326" y="694"/>
                    <a:pt x="326" y="700"/>
                    <a:pt x="327" y="706"/>
                  </a:cubicBezTo>
                  <a:cubicBezTo>
                    <a:pt x="327" y="709"/>
                    <a:pt x="327" y="712"/>
                    <a:pt x="328" y="714"/>
                  </a:cubicBezTo>
                  <a:cubicBezTo>
                    <a:pt x="328" y="717"/>
                    <a:pt x="328" y="719"/>
                    <a:pt x="329" y="721"/>
                  </a:cubicBezTo>
                  <a:cubicBezTo>
                    <a:pt x="329" y="723"/>
                    <a:pt x="329" y="724"/>
                    <a:pt x="329" y="726"/>
                  </a:cubicBezTo>
                  <a:cubicBezTo>
                    <a:pt x="330" y="727"/>
                    <a:pt x="330" y="728"/>
                    <a:pt x="330" y="729"/>
                  </a:cubicBezTo>
                  <a:cubicBezTo>
                    <a:pt x="331" y="732"/>
                    <a:pt x="332" y="734"/>
                    <a:pt x="333" y="737"/>
                  </a:cubicBezTo>
                  <a:cubicBezTo>
                    <a:pt x="334" y="740"/>
                    <a:pt x="334" y="742"/>
                    <a:pt x="335" y="744"/>
                  </a:cubicBezTo>
                  <a:cubicBezTo>
                    <a:pt x="336" y="747"/>
                    <a:pt x="337" y="749"/>
                    <a:pt x="339" y="752"/>
                  </a:cubicBezTo>
                  <a:cubicBezTo>
                    <a:pt x="342" y="755"/>
                    <a:pt x="343" y="757"/>
                    <a:pt x="343" y="757"/>
                  </a:cubicBezTo>
                  <a:cubicBezTo>
                    <a:pt x="343" y="757"/>
                    <a:pt x="343" y="763"/>
                    <a:pt x="343" y="769"/>
                  </a:cubicBezTo>
                  <a:cubicBezTo>
                    <a:pt x="344" y="774"/>
                    <a:pt x="344" y="782"/>
                    <a:pt x="345" y="789"/>
                  </a:cubicBezTo>
                  <a:cubicBezTo>
                    <a:pt x="346" y="796"/>
                    <a:pt x="346" y="796"/>
                    <a:pt x="347" y="800"/>
                  </a:cubicBezTo>
                  <a:cubicBezTo>
                    <a:pt x="348" y="803"/>
                    <a:pt x="348" y="804"/>
                    <a:pt x="348" y="806"/>
                  </a:cubicBezTo>
                  <a:cubicBezTo>
                    <a:pt x="348" y="808"/>
                    <a:pt x="349" y="809"/>
                    <a:pt x="349" y="810"/>
                  </a:cubicBezTo>
                  <a:cubicBezTo>
                    <a:pt x="349" y="811"/>
                    <a:pt x="349" y="812"/>
                    <a:pt x="349" y="813"/>
                  </a:cubicBezTo>
                  <a:cubicBezTo>
                    <a:pt x="349" y="814"/>
                    <a:pt x="350" y="816"/>
                    <a:pt x="350" y="819"/>
                  </a:cubicBezTo>
                  <a:cubicBezTo>
                    <a:pt x="351" y="822"/>
                    <a:pt x="352" y="826"/>
                    <a:pt x="352" y="829"/>
                  </a:cubicBezTo>
                  <a:cubicBezTo>
                    <a:pt x="353" y="832"/>
                    <a:pt x="353" y="834"/>
                    <a:pt x="354" y="836"/>
                  </a:cubicBezTo>
                  <a:cubicBezTo>
                    <a:pt x="354" y="838"/>
                    <a:pt x="355" y="839"/>
                    <a:pt x="355" y="841"/>
                  </a:cubicBezTo>
                  <a:cubicBezTo>
                    <a:pt x="355" y="843"/>
                    <a:pt x="355" y="844"/>
                    <a:pt x="356" y="845"/>
                  </a:cubicBezTo>
                  <a:cubicBezTo>
                    <a:pt x="356" y="845"/>
                    <a:pt x="356" y="846"/>
                    <a:pt x="356" y="847"/>
                  </a:cubicBezTo>
                  <a:cubicBezTo>
                    <a:pt x="356" y="848"/>
                    <a:pt x="356" y="849"/>
                    <a:pt x="356" y="850"/>
                  </a:cubicBezTo>
                  <a:cubicBezTo>
                    <a:pt x="357" y="851"/>
                    <a:pt x="357" y="851"/>
                    <a:pt x="357" y="851"/>
                  </a:cubicBezTo>
                  <a:cubicBezTo>
                    <a:pt x="357" y="851"/>
                    <a:pt x="356" y="854"/>
                    <a:pt x="356" y="855"/>
                  </a:cubicBezTo>
                  <a:cubicBezTo>
                    <a:pt x="355" y="856"/>
                    <a:pt x="355" y="858"/>
                    <a:pt x="354" y="860"/>
                  </a:cubicBezTo>
                  <a:cubicBezTo>
                    <a:pt x="354" y="861"/>
                    <a:pt x="353" y="861"/>
                    <a:pt x="352" y="863"/>
                  </a:cubicBezTo>
                  <a:cubicBezTo>
                    <a:pt x="352" y="865"/>
                    <a:pt x="352" y="865"/>
                    <a:pt x="351" y="867"/>
                  </a:cubicBezTo>
                  <a:cubicBezTo>
                    <a:pt x="350" y="868"/>
                    <a:pt x="347" y="871"/>
                    <a:pt x="345" y="875"/>
                  </a:cubicBezTo>
                  <a:cubicBezTo>
                    <a:pt x="343" y="879"/>
                    <a:pt x="343" y="881"/>
                    <a:pt x="343" y="884"/>
                  </a:cubicBezTo>
                  <a:cubicBezTo>
                    <a:pt x="343" y="887"/>
                    <a:pt x="345" y="889"/>
                    <a:pt x="345" y="889"/>
                  </a:cubicBezTo>
                  <a:cubicBezTo>
                    <a:pt x="345" y="889"/>
                    <a:pt x="344" y="891"/>
                    <a:pt x="344" y="893"/>
                  </a:cubicBezTo>
                  <a:cubicBezTo>
                    <a:pt x="344" y="895"/>
                    <a:pt x="344" y="896"/>
                    <a:pt x="344" y="897"/>
                  </a:cubicBezTo>
                  <a:cubicBezTo>
                    <a:pt x="344" y="898"/>
                    <a:pt x="345" y="901"/>
                    <a:pt x="348" y="901"/>
                  </a:cubicBezTo>
                  <a:cubicBezTo>
                    <a:pt x="352" y="902"/>
                    <a:pt x="367" y="902"/>
                    <a:pt x="376" y="903"/>
                  </a:cubicBezTo>
                  <a:cubicBezTo>
                    <a:pt x="385" y="903"/>
                    <a:pt x="390" y="903"/>
                    <a:pt x="397" y="901"/>
                  </a:cubicBezTo>
                  <a:cubicBezTo>
                    <a:pt x="404" y="899"/>
                    <a:pt x="409" y="897"/>
                    <a:pt x="410" y="895"/>
                  </a:cubicBezTo>
                  <a:cubicBezTo>
                    <a:pt x="412" y="894"/>
                    <a:pt x="412" y="893"/>
                    <a:pt x="412" y="891"/>
                  </a:cubicBezTo>
                  <a:cubicBezTo>
                    <a:pt x="412" y="889"/>
                    <a:pt x="413" y="888"/>
                    <a:pt x="413" y="886"/>
                  </a:cubicBezTo>
                  <a:cubicBezTo>
                    <a:pt x="413" y="885"/>
                    <a:pt x="413" y="883"/>
                    <a:pt x="413" y="882"/>
                  </a:cubicBezTo>
                  <a:cubicBezTo>
                    <a:pt x="412" y="881"/>
                    <a:pt x="412" y="881"/>
                    <a:pt x="412" y="881"/>
                  </a:cubicBezTo>
                  <a:cubicBezTo>
                    <a:pt x="412" y="881"/>
                    <a:pt x="413" y="880"/>
                    <a:pt x="413" y="877"/>
                  </a:cubicBezTo>
                  <a:cubicBezTo>
                    <a:pt x="414" y="874"/>
                    <a:pt x="414" y="870"/>
                    <a:pt x="414" y="867"/>
                  </a:cubicBezTo>
                  <a:cubicBezTo>
                    <a:pt x="414" y="864"/>
                    <a:pt x="414" y="863"/>
                    <a:pt x="414" y="862"/>
                  </a:cubicBezTo>
                  <a:cubicBezTo>
                    <a:pt x="413" y="861"/>
                    <a:pt x="413" y="860"/>
                    <a:pt x="413" y="860"/>
                  </a:cubicBezTo>
                  <a:cubicBezTo>
                    <a:pt x="413" y="860"/>
                    <a:pt x="414" y="858"/>
                    <a:pt x="413" y="853"/>
                  </a:cubicBezTo>
                  <a:cubicBezTo>
                    <a:pt x="413" y="849"/>
                    <a:pt x="413" y="847"/>
                    <a:pt x="412" y="843"/>
                  </a:cubicBezTo>
                  <a:cubicBezTo>
                    <a:pt x="410" y="840"/>
                    <a:pt x="410" y="839"/>
                    <a:pt x="410" y="836"/>
                  </a:cubicBezTo>
                  <a:cubicBezTo>
                    <a:pt x="410" y="833"/>
                    <a:pt x="410" y="832"/>
                    <a:pt x="408" y="830"/>
                  </a:cubicBezTo>
                  <a:cubicBezTo>
                    <a:pt x="407" y="827"/>
                    <a:pt x="404" y="825"/>
                    <a:pt x="404" y="825"/>
                  </a:cubicBezTo>
                  <a:cubicBezTo>
                    <a:pt x="404" y="825"/>
                    <a:pt x="404" y="823"/>
                    <a:pt x="404" y="821"/>
                  </a:cubicBezTo>
                  <a:cubicBezTo>
                    <a:pt x="405" y="818"/>
                    <a:pt x="405" y="816"/>
                    <a:pt x="406" y="813"/>
                  </a:cubicBezTo>
                  <a:cubicBezTo>
                    <a:pt x="406" y="809"/>
                    <a:pt x="407" y="808"/>
                    <a:pt x="406" y="804"/>
                  </a:cubicBezTo>
                  <a:cubicBezTo>
                    <a:pt x="406" y="801"/>
                    <a:pt x="406" y="799"/>
                    <a:pt x="405" y="797"/>
                  </a:cubicBezTo>
                  <a:cubicBezTo>
                    <a:pt x="404" y="795"/>
                    <a:pt x="402" y="794"/>
                    <a:pt x="402" y="793"/>
                  </a:cubicBezTo>
                  <a:cubicBezTo>
                    <a:pt x="401" y="792"/>
                    <a:pt x="400" y="792"/>
                    <a:pt x="400" y="792"/>
                  </a:cubicBezTo>
                  <a:cubicBezTo>
                    <a:pt x="400" y="792"/>
                    <a:pt x="400" y="791"/>
                    <a:pt x="401" y="789"/>
                  </a:cubicBezTo>
                  <a:cubicBezTo>
                    <a:pt x="401" y="787"/>
                    <a:pt x="401" y="784"/>
                    <a:pt x="402" y="781"/>
                  </a:cubicBezTo>
                  <a:cubicBezTo>
                    <a:pt x="402" y="779"/>
                    <a:pt x="403" y="777"/>
                    <a:pt x="402" y="772"/>
                  </a:cubicBezTo>
                  <a:cubicBezTo>
                    <a:pt x="402" y="768"/>
                    <a:pt x="402" y="765"/>
                    <a:pt x="402" y="764"/>
                  </a:cubicBezTo>
                  <a:cubicBezTo>
                    <a:pt x="403" y="763"/>
                    <a:pt x="403" y="763"/>
                    <a:pt x="405" y="761"/>
                  </a:cubicBezTo>
                  <a:cubicBezTo>
                    <a:pt x="407" y="760"/>
                    <a:pt x="408" y="759"/>
                    <a:pt x="408" y="757"/>
                  </a:cubicBezTo>
                  <a:cubicBezTo>
                    <a:pt x="407" y="756"/>
                    <a:pt x="407" y="754"/>
                    <a:pt x="406" y="752"/>
                  </a:cubicBezTo>
                  <a:cubicBezTo>
                    <a:pt x="405" y="749"/>
                    <a:pt x="403" y="747"/>
                    <a:pt x="403" y="747"/>
                  </a:cubicBezTo>
                  <a:cubicBezTo>
                    <a:pt x="403" y="747"/>
                    <a:pt x="404" y="745"/>
                    <a:pt x="404" y="743"/>
                  </a:cubicBezTo>
                  <a:cubicBezTo>
                    <a:pt x="405" y="741"/>
                    <a:pt x="405" y="738"/>
                    <a:pt x="405" y="734"/>
                  </a:cubicBezTo>
                  <a:cubicBezTo>
                    <a:pt x="405" y="731"/>
                    <a:pt x="405" y="729"/>
                    <a:pt x="405" y="725"/>
                  </a:cubicBezTo>
                  <a:cubicBezTo>
                    <a:pt x="405" y="722"/>
                    <a:pt x="405" y="718"/>
                    <a:pt x="405" y="712"/>
                  </a:cubicBezTo>
                  <a:cubicBezTo>
                    <a:pt x="404" y="706"/>
                    <a:pt x="404" y="704"/>
                    <a:pt x="404" y="700"/>
                  </a:cubicBezTo>
                  <a:cubicBezTo>
                    <a:pt x="404" y="696"/>
                    <a:pt x="404" y="692"/>
                    <a:pt x="403" y="688"/>
                  </a:cubicBezTo>
                  <a:cubicBezTo>
                    <a:pt x="402" y="684"/>
                    <a:pt x="401" y="682"/>
                    <a:pt x="401" y="682"/>
                  </a:cubicBezTo>
                  <a:cubicBezTo>
                    <a:pt x="401" y="682"/>
                    <a:pt x="401" y="679"/>
                    <a:pt x="401" y="676"/>
                  </a:cubicBezTo>
                  <a:cubicBezTo>
                    <a:pt x="402" y="673"/>
                    <a:pt x="402" y="670"/>
                    <a:pt x="402" y="665"/>
                  </a:cubicBezTo>
                  <a:cubicBezTo>
                    <a:pt x="402" y="661"/>
                    <a:pt x="402" y="660"/>
                    <a:pt x="402" y="657"/>
                  </a:cubicBezTo>
                  <a:cubicBezTo>
                    <a:pt x="401" y="655"/>
                    <a:pt x="401" y="653"/>
                    <a:pt x="401" y="651"/>
                  </a:cubicBezTo>
                  <a:cubicBezTo>
                    <a:pt x="401" y="649"/>
                    <a:pt x="401" y="649"/>
                    <a:pt x="401" y="647"/>
                  </a:cubicBezTo>
                  <a:cubicBezTo>
                    <a:pt x="401" y="646"/>
                    <a:pt x="402" y="644"/>
                    <a:pt x="401" y="643"/>
                  </a:cubicBezTo>
                  <a:cubicBezTo>
                    <a:pt x="400" y="641"/>
                    <a:pt x="398" y="639"/>
                    <a:pt x="397" y="638"/>
                  </a:cubicBezTo>
                  <a:cubicBezTo>
                    <a:pt x="396" y="636"/>
                    <a:pt x="396" y="636"/>
                    <a:pt x="394" y="635"/>
                  </a:cubicBezTo>
                  <a:cubicBezTo>
                    <a:pt x="392" y="633"/>
                    <a:pt x="391" y="634"/>
                    <a:pt x="390" y="634"/>
                  </a:cubicBezTo>
                  <a:cubicBezTo>
                    <a:pt x="388" y="634"/>
                    <a:pt x="387" y="634"/>
                    <a:pt x="386" y="634"/>
                  </a:cubicBezTo>
                  <a:cubicBezTo>
                    <a:pt x="385" y="635"/>
                    <a:pt x="385" y="635"/>
                    <a:pt x="385" y="635"/>
                  </a:cubicBezTo>
                  <a:cubicBezTo>
                    <a:pt x="385" y="635"/>
                    <a:pt x="384" y="633"/>
                    <a:pt x="383" y="631"/>
                  </a:cubicBezTo>
                  <a:cubicBezTo>
                    <a:pt x="382" y="629"/>
                    <a:pt x="381" y="628"/>
                    <a:pt x="381" y="627"/>
                  </a:cubicBezTo>
                  <a:cubicBezTo>
                    <a:pt x="381" y="626"/>
                    <a:pt x="382" y="625"/>
                    <a:pt x="381" y="624"/>
                  </a:cubicBezTo>
                  <a:cubicBezTo>
                    <a:pt x="380" y="623"/>
                    <a:pt x="380" y="622"/>
                    <a:pt x="380" y="621"/>
                  </a:cubicBezTo>
                  <a:cubicBezTo>
                    <a:pt x="380" y="620"/>
                    <a:pt x="381" y="618"/>
                    <a:pt x="381" y="618"/>
                  </a:cubicBezTo>
                  <a:cubicBezTo>
                    <a:pt x="382" y="617"/>
                    <a:pt x="382" y="617"/>
                    <a:pt x="383" y="615"/>
                  </a:cubicBezTo>
                  <a:cubicBezTo>
                    <a:pt x="383" y="614"/>
                    <a:pt x="382" y="613"/>
                    <a:pt x="382" y="612"/>
                  </a:cubicBezTo>
                  <a:cubicBezTo>
                    <a:pt x="383" y="611"/>
                    <a:pt x="383" y="611"/>
                    <a:pt x="383" y="610"/>
                  </a:cubicBezTo>
                  <a:cubicBezTo>
                    <a:pt x="383" y="609"/>
                    <a:pt x="383" y="608"/>
                    <a:pt x="384" y="608"/>
                  </a:cubicBezTo>
                  <a:cubicBezTo>
                    <a:pt x="384" y="607"/>
                    <a:pt x="384" y="605"/>
                    <a:pt x="385" y="604"/>
                  </a:cubicBezTo>
                  <a:cubicBezTo>
                    <a:pt x="385" y="603"/>
                    <a:pt x="386" y="602"/>
                    <a:pt x="386" y="602"/>
                  </a:cubicBezTo>
                  <a:cubicBezTo>
                    <a:pt x="386" y="602"/>
                    <a:pt x="387" y="601"/>
                    <a:pt x="387" y="600"/>
                  </a:cubicBezTo>
                  <a:cubicBezTo>
                    <a:pt x="387" y="598"/>
                    <a:pt x="387" y="598"/>
                    <a:pt x="388" y="597"/>
                  </a:cubicBezTo>
                  <a:cubicBezTo>
                    <a:pt x="388" y="595"/>
                    <a:pt x="389" y="593"/>
                    <a:pt x="390" y="592"/>
                  </a:cubicBezTo>
                  <a:cubicBezTo>
                    <a:pt x="390" y="591"/>
                    <a:pt x="391" y="589"/>
                    <a:pt x="392" y="588"/>
                  </a:cubicBezTo>
                  <a:cubicBezTo>
                    <a:pt x="392" y="587"/>
                    <a:pt x="393" y="585"/>
                    <a:pt x="395" y="583"/>
                  </a:cubicBezTo>
                  <a:cubicBezTo>
                    <a:pt x="397" y="581"/>
                    <a:pt x="397" y="580"/>
                    <a:pt x="397" y="578"/>
                  </a:cubicBezTo>
                  <a:cubicBezTo>
                    <a:pt x="397" y="577"/>
                    <a:pt x="397" y="576"/>
                    <a:pt x="397" y="576"/>
                  </a:cubicBezTo>
                  <a:cubicBezTo>
                    <a:pt x="397" y="575"/>
                    <a:pt x="398" y="574"/>
                    <a:pt x="398" y="573"/>
                  </a:cubicBezTo>
                  <a:cubicBezTo>
                    <a:pt x="399" y="571"/>
                    <a:pt x="400" y="567"/>
                    <a:pt x="402" y="563"/>
                  </a:cubicBezTo>
                  <a:cubicBezTo>
                    <a:pt x="403" y="559"/>
                    <a:pt x="403" y="557"/>
                    <a:pt x="404" y="555"/>
                  </a:cubicBezTo>
                  <a:cubicBezTo>
                    <a:pt x="405" y="553"/>
                    <a:pt x="406" y="551"/>
                    <a:pt x="406" y="550"/>
                  </a:cubicBezTo>
                  <a:cubicBezTo>
                    <a:pt x="406" y="548"/>
                    <a:pt x="407" y="548"/>
                    <a:pt x="407" y="547"/>
                  </a:cubicBezTo>
                  <a:cubicBezTo>
                    <a:pt x="407" y="546"/>
                    <a:pt x="408" y="545"/>
                    <a:pt x="409" y="543"/>
                  </a:cubicBezTo>
                  <a:cubicBezTo>
                    <a:pt x="409" y="541"/>
                    <a:pt x="409" y="540"/>
                    <a:pt x="410" y="538"/>
                  </a:cubicBezTo>
                  <a:cubicBezTo>
                    <a:pt x="411" y="537"/>
                    <a:pt x="412" y="535"/>
                    <a:pt x="413" y="534"/>
                  </a:cubicBezTo>
                  <a:cubicBezTo>
                    <a:pt x="414" y="533"/>
                    <a:pt x="415" y="532"/>
                    <a:pt x="415" y="530"/>
                  </a:cubicBezTo>
                  <a:cubicBezTo>
                    <a:pt x="415" y="529"/>
                    <a:pt x="415" y="528"/>
                    <a:pt x="414" y="527"/>
                  </a:cubicBezTo>
                  <a:cubicBezTo>
                    <a:pt x="414" y="526"/>
                    <a:pt x="413" y="525"/>
                    <a:pt x="413" y="524"/>
                  </a:cubicBezTo>
                  <a:cubicBezTo>
                    <a:pt x="414" y="523"/>
                    <a:pt x="414" y="522"/>
                    <a:pt x="415" y="521"/>
                  </a:cubicBezTo>
                  <a:cubicBezTo>
                    <a:pt x="415" y="520"/>
                    <a:pt x="416" y="520"/>
                    <a:pt x="416" y="520"/>
                  </a:cubicBezTo>
                  <a:cubicBezTo>
                    <a:pt x="417" y="520"/>
                    <a:pt x="418" y="520"/>
                    <a:pt x="419" y="518"/>
                  </a:cubicBezTo>
                  <a:cubicBezTo>
                    <a:pt x="421" y="516"/>
                    <a:pt x="421" y="515"/>
                    <a:pt x="421" y="512"/>
                  </a:cubicBezTo>
                  <a:cubicBezTo>
                    <a:pt x="422" y="509"/>
                    <a:pt x="422" y="507"/>
                    <a:pt x="423" y="505"/>
                  </a:cubicBezTo>
                  <a:cubicBezTo>
                    <a:pt x="423" y="503"/>
                    <a:pt x="423" y="501"/>
                    <a:pt x="423" y="499"/>
                  </a:cubicBezTo>
                  <a:cubicBezTo>
                    <a:pt x="423" y="496"/>
                    <a:pt x="423" y="496"/>
                    <a:pt x="423" y="493"/>
                  </a:cubicBezTo>
                  <a:cubicBezTo>
                    <a:pt x="423" y="490"/>
                    <a:pt x="423" y="487"/>
                    <a:pt x="422" y="485"/>
                  </a:cubicBezTo>
                  <a:cubicBezTo>
                    <a:pt x="422" y="483"/>
                    <a:pt x="422" y="481"/>
                    <a:pt x="422" y="478"/>
                  </a:cubicBezTo>
                  <a:cubicBezTo>
                    <a:pt x="422" y="476"/>
                    <a:pt x="422" y="474"/>
                    <a:pt x="422" y="472"/>
                  </a:cubicBezTo>
                  <a:cubicBezTo>
                    <a:pt x="421" y="470"/>
                    <a:pt x="420" y="469"/>
                    <a:pt x="420" y="467"/>
                  </a:cubicBezTo>
                  <a:cubicBezTo>
                    <a:pt x="420" y="466"/>
                    <a:pt x="420" y="464"/>
                    <a:pt x="420" y="463"/>
                  </a:cubicBezTo>
                  <a:cubicBezTo>
                    <a:pt x="420" y="461"/>
                    <a:pt x="420" y="460"/>
                    <a:pt x="420" y="458"/>
                  </a:cubicBezTo>
                  <a:cubicBezTo>
                    <a:pt x="421" y="455"/>
                    <a:pt x="421" y="453"/>
                    <a:pt x="422" y="449"/>
                  </a:cubicBezTo>
                  <a:cubicBezTo>
                    <a:pt x="423" y="446"/>
                    <a:pt x="423" y="444"/>
                    <a:pt x="423" y="442"/>
                  </a:cubicBezTo>
                  <a:cubicBezTo>
                    <a:pt x="424" y="441"/>
                    <a:pt x="425" y="438"/>
                    <a:pt x="425" y="433"/>
                  </a:cubicBezTo>
                  <a:cubicBezTo>
                    <a:pt x="424" y="429"/>
                    <a:pt x="423" y="425"/>
                    <a:pt x="422" y="422"/>
                  </a:cubicBezTo>
                  <a:cubicBezTo>
                    <a:pt x="420" y="418"/>
                    <a:pt x="419" y="414"/>
                    <a:pt x="417" y="411"/>
                  </a:cubicBezTo>
                  <a:cubicBezTo>
                    <a:pt x="415" y="407"/>
                    <a:pt x="413" y="404"/>
                    <a:pt x="412" y="401"/>
                  </a:cubicBezTo>
                  <a:cubicBezTo>
                    <a:pt x="410" y="397"/>
                    <a:pt x="409" y="394"/>
                    <a:pt x="407" y="391"/>
                  </a:cubicBezTo>
                  <a:cubicBezTo>
                    <a:pt x="405" y="388"/>
                    <a:pt x="404" y="386"/>
                    <a:pt x="403" y="384"/>
                  </a:cubicBezTo>
                  <a:cubicBezTo>
                    <a:pt x="402" y="382"/>
                    <a:pt x="400" y="378"/>
                    <a:pt x="399" y="376"/>
                  </a:cubicBezTo>
                  <a:cubicBezTo>
                    <a:pt x="398" y="375"/>
                    <a:pt x="396" y="372"/>
                    <a:pt x="395" y="371"/>
                  </a:cubicBezTo>
                  <a:cubicBezTo>
                    <a:pt x="393" y="369"/>
                    <a:pt x="391" y="365"/>
                    <a:pt x="390" y="362"/>
                  </a:cubicBezTo>
                  <a:cubicBezTo>
                    <a:pt x="389" y="359"/>
                    <a:pt x="387" y="355"/>
                    <a:pt x="386" y="352"/>
                  </a:cubicBezTo>
                  <a:cubicBezTo>
                    <a:pt x="386" y="350"/>
                    <a:pt x="386" y="349"/>
                    <a:pt x="385" y="346"/>
                  </a:cubicBezTo>
                  <a:cubicBezTo>
                    <a:pt x="385" y="343"/>
                    <a:pt x="385" y="341"/>
                    <a:pt x="384" y="337"/>
                  </a:cubicBezTo>
                  <a:cubicBezTo>
                    <a:pt x="384" y="333"/>
                    <a:pt x="384" y="332"/>
                    <a:pt x="382" y="328"/>
                  </a:cubicBezTo>
                  <a:cubicBezTo>
                    <a:pt x="382" y="326"/>
                    <a:pt x="381" y="325"/>
                    <a:pt x="381" y="324"/>
                  </a:cubicBezTo>
                  <a:cubicBezTo>
                    <a:pt x="380" y="321"/>
                    <a:pt x="379" y="319"/>
                    <a:pt x="379" y="318"/>
                  </a:cubicBezTo>
                  <a:cubicBezTo>
                    <a:pt x="379" y="317"/>
                    <a:pt x="379" y="317"/>
                    <a:pt x="379" y="317"/>
                  </a:cubicBezTo>
                  <a:cubicBezTo>
                    <a:pt x="379" y="317"/>
                    <a:pt x="379" y="316"/>
                    <a:pt x="380" y="315"/>
                  </a:cubicBezTo>
                  <a:cubicBezTo>
                    <a:pt x="381" y="313"/>
                    <a:pt x="381" y="312"/>
                    <a:pt x="383" y="310"/>
                  </a:cubicBezTo>
                  <a:cubicBezTo>
                    <a:pt x="384" y="308"/>
                    <a:pt x="385" y="306"/>
                    <a:pt x="386" y="302"/>
                  </a:cubicBezTo>
                  <a:cubicBezTo>
                    <a:pt x="387" y="299"/>
                    <a:pt x="387" y="299"/>
                    <a:pt x="387" y="298"/>
                  </a:cubicBezTo>
                  <a:cubicBezTo>
                    <a:pt x="387" y="296"/>
                    <a:pt x="387" y="295"/>
                    <a:pt x="387" y="295"/>
                  </a:cubicBezTo>
                  <a:cubicBezTo>
                    <a:pt x="387" y="295"/>
                    <a:pt x="388" y="295"/>
                    <a:pt x="389" y="294"/>
                  </a:cubicBezTo>
                  <a:cubicBezTo>
                    <a:pt x="390" y="293"/>
                    <a:pt x="390" y="292"/>
                    <a:pt x="391" y="291"/>
                  </a:cubicBezTo>
                  <a:cubicBezTo>
                    <a:pt x="393" y="290"/>
                    <a:pt x="394" y="289"/>
                    <a:pt x="394" y="289"/>
                  </a:cubicBezTo>
                  <a:cubicBezTo>
                    <a:pt x="394" y="289"/>
                    <a:pt x="395" y="290"/>
                    <a:pt x="398" y="291"/>
                  </a:cubicBezTo>
                  <a:cubicBezTo>
                    <a:pt x="400" y="292"/>
                    <a:pt x="401" y="293"/>
                    <a:pt x="402" y="294"/>
                  </a:cubicBezTo>
                  <a:cubicBezTo>
                    <a:pt x="403" y="294"/>
                    <a:pt x="405" y="296"/>
                    <a:pt x="407" y="297"/>
                  </a:cubicBezTo>
                  <a:cubicBezTo>
                    <a:pt x="409" y="298"/>
                    <a:pt x="412" y="299"/>
                    <a:pt x="414" y="299"/>
                  </a:cubicBezTo>
                  <a:cubicBezTo>
                    <a:pt x="417" y="300"/>
                    <a:pt x="418" y="301"/>
                    <a:pt x="421" y="303"/>
                  </a:cubicBezTo>
                  <a:cubicBezTo>
                    <a:pt x="423" y="304"/>
                    <a:pt x="426" y="305"/>
                    <a:pt x="427" y="305"/>
                  </a:cubicBezTo>
                  <a:cubicBezTo>
                    <a:pt x="428" y="306"/>
                    <a:pt x="430" y="308"/>
                    <a:pt x="433" y="309"/>
                  </a:cubicBezTo>
                  <a:cubicBezTo>
                    <a:pt x="435" y="310"/>
                    <a:pt x="438" y="311"/>
                    <a:pt x="442" y="311"/>
                  </a:cubicBezTo>
                  <a:cubicBezTo>
                    <a:pt x="446" y="312"/>
                    <a:pt x="448" y="312"/>
                    <a:pt x="451" y="313"/>
                  </a:cubicBezTo>
                  <a:cubicBezTo>
                    <a:pt x="453" y="313"/>
                    <a:pt x="455" y="313"/>
                    <a:pt x="457" y="313"/>
                  </a:cubicBezTo>
                  <a:cubicBezTo>
                    <a:pt x="460" y="313"/>
                    <a:pt x="461" y="314"/>
                    <a:pt x="462" y="314"/>
                  </a:cubicBezTo>
                  <a:cubicBezTo>
                    <a:pt x="464" y="314"/>
                    <a:pt x="467" y="314"/>
                    <a:pt x="469" y="313"/>
                  </a:cubicBezTo>
                  <a:cubicBezTo>
                    <a:pt x="471" y="312"/>
                    <a:pt x="472" y="310"/>
                    <a:pt x="472" y="309"/>
                  </a:cubicBezTo>
                  <a:cubicBezTo>
                    <a:pt x="473" y="308"/>
                    <a:pt x="473" y="307"/>
                    <a:pt x="473" y="307"/>
                  </a:cubicBezTo>
                  <a:cubicBezTo>
                    <a:pt x="473" y="307"/>
                    <a:pt x="475" y="305"/>
                    <a:pt x="476" y="304"/>
                  </a:cubicBezTo>
                  <a:cubicBezTo>
                    <a:pt x="477" y="303"/>
                    <a:pt x="478" y="302"/>
                    <a:pt x="479" y="301"/>
                  </a:cubicBezTo>
                  <a:cubicBezTo>
                    <a:pt x="479" y="301"/>
                    <a:pt x="481" y="299"/>
                    <a:pt x="483" y="297"/>
                  </a:cubicBezTo>
                  <a:cubicBezTo>
                    <a:pt x="484" y="295"/>
                    <a:pt x="484" y="294"/>
                    <a:pt x="485" y="292"/>
                  </a:cubicBezTo>
                  <a:cubicBezTo>
                    <a:pt x="486" y="290"/>
                    <a:pt x="488" y="289"/>
                    <a:pt x="488" y="285"/>
                  </a:cubicBezTo>
                  <a:cubicBezTo>
                    <a:pt x="488" y="282"/>
                    <a:pt x="487" y="278"/>
                    <a:pt x="486" y="276"/>
                  </a:cubicBezTo>
                  <a:cubicBezTo>
                    <a:pt x="486" y="274"/>
                    <a:pt x="486" y="272"/>
                    <a:pt x="486" y="272"/>
                  </a:cubicBezTo>
                  <a:cubicBezTo>
                    <a:pt x="486" y="272"/>
                    <a:pt x="486" y="271"/>
                    <a:pt x="487" y="270"/>
                  </a:cubicBezTo>
                  <a:cubicBezTo>
                    <a:pt x="488" y="269"/>
                    <a:pt x="489" y="268"/>
                    <a:pt x="489" y="266"/>
                  </a:cubicBezTo>
                  <a:cubicBezTo>
                    <a:pt x="490" y="265"/>
                    <a:pt x="490" y="264"/>
                    <a:pt x="490" y="263"/>
                  </a:cubicBezTo>
                  <a:cubicBezTo>
                    <a:pt x="491" y="262"/>
                    <a:pt x="491" y="261"/>
                    <a:pt x="491" y="259"/>
                  </a:cubicBezTo>
                  <a:cubicBezTo>
                    <a:pt x="492" y="258"/>
                    <a:pt x="492" y="256"/>
                    <a:pt x="492" y="254"/>
                  </a:cubicBezTo>
                  <a:cubicBezTo>
                    <a:pt x="492" y="252"/>
                    <a:pt x="492" y="250"/>
                    <a:pt x="493" y="248"/>
                  </a:cubicBezTo>
                  <a:cubicBezTo>
                    <a:pt x="493" y="243"/>
                    <a:pt x="493" y="241"/>
                    <a:pt x="492" y="240"/>
                  </a:cubicBezTo>
                  <a:cubicBezTo>
                    <a:pt x="492" y="238"/>
                    <a:pt x="492" y="237"/>
                    <a:pt x="492" y="237"/>
                  </a:cubicBezTo>
                  <a:cubicBezTo>
                    <a:pt x="492" y="237"/>
                    <a:pt x="493" y="236"/>
                    <a:pt x="493" y="234"/>
                  </a:cubicBezTo>
                  <a:cubicBezTo>
                    <a:pt x="493" y="232"/>
                    <a:pt x="494" y="230"/>
                    <a:pt x="494" y="228"/>
                  </a:cubicBezTo>
                  <a:cubicBezTo>
                    <a:pt x="495" y="225"/>
                    <a:pt x="495" y="222"/>
                    <a:pt x="496" y="219"/>
                  </a:cubicBezTo>
                  <a:cubicBezTo>
                    <a:pt x="496" y="216"/>
                    <a:pt x="497" y="212"/>
                    <a:pt x="497" y="207"/>
                  </a:cubicBezTo>
                  <a:cubicBezTo>
                    <a:pt x="497" y="201"/>
                    <a:pt x="497" y="201"/>
                    <a:pt x="497" y="198"/>
                  </a:cubicBezTo>
                  <a:cubicBezTo>
                    <a:pt x="497" y="195"/>
                    <a:pt x="498" y="194"/>
                    <a:pt x="498" y="191"/>
                  </a:cubicBezTo>
                  <a:cubicBezTo>
                    <a:pt x="499" y="189"/>
                    <a:pt x="499" y="186"/>
                    <a:pt x="500" y="182"/>
                  </a:cubicBezTo>
                  <a:cubicBezTo>
                    <a:pt x="501" y="179"/>
                    <a:pt x="501" y="176"/>
                    <a:pt x="502" y="174"/>
                  </a:cubicBezTo>
                  <a:cubicBezTo>
                    <a:pt x="502" y="173"/>
                    <a:pt x="502" y="172"/>
                    <a:pt x="502" y="171"/>
                  </a:cubicBezTo>
                  <a:close/>
                  <a:moveTo>
                    <a:pt x="43" y="171"/>
                  </a:moveTo>
                  <a:cubicBezTo>
                    <a:pt x="33" y="176"/>
                    <a:pt x="24" y="180"/>
                    <a:pt x="24" y="180"/>
                  </a:cubicBezTo>
                  <a:cubicBezTo>
                    <a:pt x="22" y="175"/>
                    <a:pt x="22" y="175"/>
                    <a:pt x="22" y="175"/>
                  </a:cubicBezTo>
                  <a:cubicBezTo>
                    <a:pt x="23" y="174"/>
                    <a:pt x="23" y="174"/>
                    <a:pt x="23" y="174"/>
                  </a:cubicBezTo>
                  <a:cubicBezTo>
                    <a:pt x="22" y="166"/>
                    <a:pt x="22" y="166"/>
                    <a:pt x="22" y="166"/>
                  </a:cubicBezTo>
                  <a:cubicBezTo>
                    <a:pt x="22" y="166"/>
                    <a:pt x="29" y="164"/>
                    <a:pt x="39" y="160"/>
                  </a:cubicBezTo>
                  <a:cubicBezTo>
                    <a:pt x="49" y="156"/>
                    <a:pt x="56" y="152"/>
                    <a:pt x="56" y="152"/>
                  </a:cubicBezTo>
                  <a:cubicBezTo>
                    <a:pt x="56" y="152"/>
                    <a:pt x="57" y="157"/>
                    <a:pt x="57" y="158"/>
                  </a:cubicBezTo>
                  <a:cubicBezTo>
                    <a:pt x="58" y="159"/>
                    <a:pt x="59" y="160"/>
                    <a:pt x="59" y="160"/>
                  </a:cubicBezTo>
                  <a:cubicBezTo>
                    <a:pt x="59" y="160"/>
                    <a:pt x="54" y="166"/>
                    <a:pt x="43" y="171"/>
                  </a:cubicBezTo>
                  <a:close/>
                  <a:moveTo>
                    <a:pt x="257" y="166"/>
                  </a:moveTo>
                  <a:cubicBezTo>
                    <a:pt x="256" y="168"/>
                    <a:pt x="256" y="169"/>
                    <a:pt x="256" y="169"/>
                  </a:cubicBezTo>
                  <a:cubicBezTo>
                    <a:pt x="256" y="169"/>
                    <a:pt x="252" y="172"/>
                    <a:pt x="251" y="175"/>
                  </a:cubicBezTo>
                  <a:cubicBezTo>
                    <a:pt x="249" y="178"/>
                    <a:pt x="245" y="185"/>
                    <a:pt x="244" y="192"/>
                  </a:cubicBezTo>
                  <a:cubicBezTo>
                    <a:pt x="242" y="199"/>
                    <a:pt x="241" y="214"/>
                    <a:pt x="240" y="223"/>
                  </a:cubicBezTo>
                  <a:cubicBezTo>
                    <a:pt x="239" y="209"/>
                    <a:pt x="238" y="206"/>
                    <a:pt x="239" y="197"/>
                  </a:cubicBezTo>
                  <a:cubicBezTo>
                    <a:pt x="240" y="187"/>
                    <a:pt x="242" y="176"/>
                    <a:pt x="244" y="172"/>
                  </a:cubicBezTo>
                  <a:cubicBezTo>
                    <a:pt x="244" y="172"/>
                    <a:pt x="244" y="177"/>
                    <a:pt x="246" y="179"/>
                  </a:cubicBezTo>
                  <a:cubicBezTo>
                    <a:pt x="247" y="178"/>
                    <a:pt x="246" y="179"/>
                    <a:pt x="247" y="177"/>
                  </a:cubicBezTo>
                  <a:cubicBezTo>
                    <a:pt x="248" y="175"/>
                    <a:pt x="249" y="171"/>
                    <a:pt x="251" y="168"/>
                  </a:cubicBezTo>
                  <a:cubicBezTo>
                    <a:pt x="253" y="166"/>
                    <a:pt x="255" y="162"/>
                    <a:pt x="255" y="161"/>
                  </a:cubicBezTo>
                  <a:cubicBezTo>
                    <a:pt x="256" y="162"/>
                    <a:pt x="258" y="164"/>
                    <a:pt x="257" y="166"/>
                  </a:cubicBezTo>
                  <a:close/>
                  <a:moveTo>
                    <a:pt x="252" y="165"/>
                  </a:moveTo>
                  <a:cubicBezTo>
                    <a:pt x="250" y="168"/>
                    <a:pt x="248" y="170"/>
                    <a:pt x="248" y="173"/>
                  </a:cubicBezTo>
                  <a:cubicBezTo>
                    <a:pt x="247" y="175"/>
                    <a:pt x="246" y="178"/>
                    <a:pt x="246" y="178"/>
                  </a:cubicBezTo>
                  <a:cubicBezTo>
                    <a:pt x="246" y="178"/>
                    <a:pt x="244" y="174"/>
                    <a:pt x="245" y="170"/>
                  </a:cubicBezTo>
                  <a:cubicBezTo>
                    <a:pt x="246" y="166"/>
                    <a:pt x="248" y="162"/>
                    <a:pt x="248" y="159"/>
                  </a:cubicBezTo>
                  <a:cubicBezTo>
                    <a:pt x="248" y="156"/>
                    <a:pt x="247" y="149"/>
                    <a:pt x="249" y="143"/>
                  </a:cubicBezTo>
                  <a:cubicBezTo>
                    <a:pt x="250" y="138"/>
                    <a:pt x="253" y="136"/>
                    <a:pt x="253" y="136"/>
                  </a:cubicBezTo>
                  <a:cubicBezTo>
                    <a:pt x="253" y="136"/>
                    <a:pt x="254" y="140"/>
                    <a:pt x="259" y="144"/>
                  </a:cubicBezTo>
                  <a:cubicBezTo>
                    <a:pt x="263" y="149"/>
                    <a:pt x="265" y="152"/>
                    <a:pt x="265" y="152"/>
                  </a:cubicBezTo>
                  <a:cubicBezTo>
                    <a:pt x="265" y="152"/>
                    <a:pt x="261" y="152"/>
                    <a:pt x="258" y="155"/>
                  </a:cubicBezTo>
                  <a:cubicBezTo>
                    <a:pt x="256" y="158"/>
                    <a:pt x="255" y="162"/>
                    <a:pt x="252" y="165"/>
                  </a:cubicBezTo>
                  <a:close/>
                  <a:moveTo>
                    <a:pt x="266" y="440"/>
                  </a:moveTo>
                  <a:cubicBezTo>
                    <a:pt x="260" y="438"/>
                    <a:pt x="258" y="438"/>
                    <a:pt x="258" y="438"/>
                  </a:cubicBezTo>
                  <a:cubicBezTo>
                    <a:pt x="258" y="438"/>
                    <a:pt x="263" y="423"/>
                    <a:pt x="265" y="413"/>
                  </a:cubicBezTo>
                  <a:cubicBezTo>
                    <a:pt x="268" y="421"/>
                    <a:pt x="275" y="439"/>
                    <a:pt x="275" y="439"/>
                  </a:cubicBezTo>
                  <a:cubicBezTo>
                    <a:pt x="275" y="439"/>
                    <a:pt x="272" y="441"/>
                    <a:pt x="266" y="440"/>
                  </a:cubicBezTo>
                  <a:close/>
                  <a:moveTo>
                    <a:pt x="282" y="196"/>
                  </a:moveTo>
                  <a:cubicBezTo>
                    <a:pt x="280" y="201"/>
                    <a:pt x="275" y="212"/>
                    <a:pt x="275" y="212"/>
                  </a:cubicBezTo>
                  <a:cubicBezTo>
                    <a:pt x="275" y="212"/>
                    <a:pt x="276" y="201"/>
                    <a:pt x="272" y="193"/>
                  </a:cubicBezTo>
                  <a:cubicBezTo>
                    <a:pt x="269" y="184"/>
                    <a:pt x="266" y="180"/>
                    <a:pt x="266" y="179"/>
                  </a:cubicBezTo>
                  <a:cubicBezTo>
                    <a:pt x="266" y="178"/>
                    <a:pt x="266" y="177"/>
                    <a:pt x="266" y="176"/>
                  </a:cubicBezTo>
                  <a:cubicBezTo>
                    <a:pt x="266" y="175"/>
                    <a:pt x="265" y="174"/>
                    <a:pt x="265" y="174"/>
                  </a:cubicBezTo>
                  <a:cubicBezTo>
                    <a:pt x="265" y="174"/>
                    <a:pt x="268" y="173"/>
                    <a:pt x="271" y="171"/>
                  </a:cubicBezTo>
                  <a:cubicBezTo>
                    <a:pt x="274" y="170"/>
                    <a:pt x="276" y="169"/>
                    <a:pt x="276" y="169"/>
                  </a:cubicBezTo>
                  <a:cubicBezTo>
                    <a:pt x="276" y="169"/>
                    <a:pt x="280" y="181"/>
                    <a:pt x="284" y="184"/>
                  </a:cubicBezTo>
                  <a:cubicBezTo>
                    <a:pt x="287" y="182"/>
                    <a:pt x="288" y="181"/>
                    <a:pt x="290" y="180"/>
                  </a:cubicBezTo>
                  <a:cubicBezTo>
                    <a:pt x="287" y="184"/>
                    <a:pt x="285" y="190"/>
                    <a:pt x="282" y="196"/>
                  </a:cubicBezTo>
                  <a:close/>
                  <a:moveTo>
                    <a:pt x="321" y="141"/>
                  </a:moveTo>
                  <a:cubicBezTo>
                    <a:pt x="319" y="143"/>
                    <a:pt x="311" y="152"/>
                    <a:pt x="305" y="157"/>
                  </a:cubicBezTo>
                  <a:cubicBezTo>
                    <a:pt x="300" y="162"/>
                    <a:pt x="299" y="165"/>
                    <a:pt x="294" y="172"/>
                  </a:cubicBezTo>
                  <a:cubicBezTo>
                    <a:pt x="290" y="179"/>
                    <a:pt x="290" y="180"/>
                    <a:pt x="290" y="180"/>
                  </a:cubicBezTo>
                  <a:cubicBezTo>
                    <a:pt x="290" y="180"/>
                    <a:pt x="286" y="182"/>
                    <a:pt x="284" y="183"/>
                  </a:cubicBezTo>
                  <a:cubicBezTo>
                    <a:pt x="282" y="180"/>
                    <a:pt x="279" y="176"/>
                    <a:pt x="277" y="169"/>
                  </a:cubicBezTo>
                  <a:cubicBezTo>
                    <a:pt x="275" y="162"/>
                    <a:pt x="274" y="160"/>
                    <a:pt x="273" y="158"/>
                  </a:cubicBezTo>
                  <a:cubicBezTo>
                    <a:pt x="272" y="157"/>
                    <a:pt x="272" y="155"/>
                    <a:pt x="272" y="155"/>
                  </a:cubicBezTo>
                  <a:cubicBezTo>
                    <a:pt x="272" y="155"/>
                    <a:pt x="282" y="151"/>
                    <a:pt x="295" y="147"/>
                  </a:cubicBezTo>
                  <a:cubicBezTo>
                    <a:pt x="307" y="144"/>
                    <a:pt x="310" y="142"/>
                    <a:pt x="315" y="140"/>
                  </a:cubicBezTo>
                  <a:cubicBezTo>
                    <a:pt x="319" y="139"/>
                    <a:pt x="322" y="136"/>
                    <a:pt x="322" y="136"/>
                  </a:cubicBezTo>
                  <a:cubicBezTo>
                    <a:pt x="322" y="136"/>
                    <a:pt x="323" y="139"/>
                    <a:pt x="321" y="141"/>
                  </a:cubicBezTo>
                  <a:close/>
                  <a:moveTo>
                    <a:pt x="461" y="169"/>
                  </a:moveTo>
                  <a:cubicBezTo>
                    <a:pt x="451" y="166"/>
                    <a:pt x="448" y="166"/>
                    <a:pt x="448" y="163"/>
                  </a:cubicBezTo>
                  <a:cubicBezTo>
                    <a:pt x="449" y="160"/>
                    <a:pt x="449" y="159"/>
                    <a:pt x="450" y="157"/>
                  </a:cubicBezTo>
                  <a:cubicBezTo>
                    <a:pt x="450" y="154"/>
                    <a:pt x="450" y="149"/>
                    <a:pt x="450" y="149"/>
                  </a:cubicBezTo>
                  <a:cubicBezTo>
                    <a:pt x="450" y="149"/>
                    <a:pt x="450" y="150"/>
                    <a:pt x="455" y="150"/>
                  </a:cubicBezTo>
                  <a:cubicBezTo>
                    <a:pt x="460" y="150"/>
                    <a:pt x="476" y="148"/>
                    <a:pt x="476" y="148"/>
                  </a:cubicBezTo>
                  <a:cubicBezTo>
                    <a:pt x="479" y="151"/>
                    <a:pt x="479" y="151"/>
                    <a:pt x="479" y="151"/>
                  </a:cubicBezTo>
                  <a:cubicBezTo>
                    <a:pt x="479" y="147"/>
                    <a:pt x="479" y="147"/>
                    <a:pt x="479" y="147"/>
                  </a:cubicBezTo>
                  <a:cubicBezTo>
                    <a:pt x="479" y="147"/>
                    <a:pt x="481" y="156"/>
                    <a:pt x="481" y="158"/>
                  </a:cubicBezTo>
                  <a:cubicBezTo>
                    <a:pt x="482" y="160"/>
                    <a:pt x="483" y="160"/>
                    <a:pt x="483" y="160"/>
                  </a:cubicBezTo>
                  <a:cubicBezTo>
                    <a:pt x="483" y="160"/>
                    <a:pt x="483" y="166"/>
                    <a:pt x="484" y="169"/>
                  </a:cubicBezTo>
                  <a:cubicBezTo>
                    <a:pt x="485" y="172"/>
                    <a:pt x="486" y="175"/>
                    <a:pt x="486" y="175"/>
                  </a:cubicBezTo>
                  <a:cubicBezTo>
                    <a:pt x="486" y="175"/>
                    <a:pt x="471" y="173"/>
                    <a:pt x="461" y="169"/>
                  </a:cubicBezTo>
                  <a:close/>
                </a:path>
              </a:pathLst>
            </a:custGeom>
            <a:grpFill/>
            <a:ln>
              <a:noFill/>
            </a:ln>
          </p:spPr>
          <p:txBody>
            <a:bodyPr vert="horz" wrap="square" lIns="25718" tIns="12859" rIns="25718" bIns="12859" numCol="1" anchor="t" anchorCtr="0" compatLnSpc="1">
              <a:prstTxWarp prst="textNoShape">
                <a:avLst/>
              </a:prstTxWarp>
            </a:bodyPr>
            <a:lstStyle/>
            <a:p>
              <a:endParaRPr lang="id-ID" sz="506" dirty="0"/>
            </a:p>
          </p:txBody>
        </p:sp>
        <p:sp>
          <p:nvSpPr>
            <p:cNvPr id="44" name="Freeform 9">
              <a:extLst>
                <a:ext uri="{FF2B5EF4-FFF2-40B4-BE49-F238E27FC236}">
                  <a16:creationId xmlns:a16="http://schemas.microsoft.com/office/drawing/2014/main" id="{81D7A691-8ECA-499D-BBAF-1F75423DC488}"/>
                </a:ext>
              </a:extLst>
            </p:cNvPr>
            <p:cNvSpPr>
              <a:spLocks noEditPoints="1"/>
            </p:cNvSpPr>
            <p:nvPr/>
          </p:nvSpPr>
          <p:spPr bwMode="auto">
            <a:xfrm rot="17387590">
              <a:off x="9063543" y="715381"/>
              <a:ext cx="747526" cy="817941"/>
            </a:xfrm>
            <a:custGeom>
              <a:avLst/>
              <a:gdLst>
                <a:gd name="T0" fmla="*/ 1047 w 1062"/>
                <a:gd name="T1" fmla="*/ 345 h 1162"/>
                <a:gd name="T2" fmla="*/ 1029 w 1062"/>
                <a:gd name="T3" fmla="*/ 337 h 1162"/>
                <a:gd name="T4" fmla="*/ 816 w 1062"/>
                <a:gd name="T5" fmla="*/ 215 h 1162"/>
                <a:gd name="T6" fmla="*/ 485 w 1062"/>
                <a:gd name="T7" fmla="*/ 21 h 1162"/>
                <a:gd name="T8" fmla="*/ 468 w 1062"/>
                <a:gd name="T9" fmla="*/ 7 h 1162"/>
                <a:gd name="T10" fmla="*/ 447 w 1062"/>
                <a:gd name="T11" fmla="*/ 6 h 1162"/>
                <a:gd name="T12" fmla="*/ 426 w 1062"/>
                <a:gd name="T13" fmla="*/ 25 h 1162"/>
                <a:gd name="T14" fmla="*/ 408 w 1062"/>
                <a:gd name="T15" fmla="*/ 27 h 1162"/>
                <a:gd name="T16" fmla="*/ 391 w 1062"/>
                <a:gd name="T17" fmla="*/ 57 h 1162"/>
                <a:gd name="T18" fmla="*/ 360 w 1062"/>
                <a:gd name="T19" fmla="*/ 118 h 1162"/>
                <a:gd name="T20" fmla="*/ 342 w 1062"/>
                <a:gd name="T21" fmla="*/ 135 h 1162"/>
                <a:gd name="T22" fmla="*/ 330 w 1062"/>
                <a:gd name="T23" fmla="*/ 161 h 1162"/>
                <a:gd name="T24" fmla="*/ 304 w 1062"/>
                <a:gd name="T25" fmla="*/ 225 h 1162"/>
                <a:gd name="T26" fmla="*/ 265 w 1062"/>
                <a:gd name="T27" fmla="*/ 284 h 1162"/>
                <a:gd name="T28" fmla="*/ 251 w 1062"/>
                <a:gd name="T29" fmla="*/ 274 h 1162"/>
                <a:gd name="T30" fmla="*/ 81 w 1062"/>
                <a:gd name="T31" fmla="*/ 310 h 1162"/>
                <a:gd name="T32" fmla="*/ 98 w 1062"/>
                <a:gd name="T33" fmla="*/ 470 h 1162"/>
                <a:gd name="T34" fmla="*/ 139 w 1062"/>
                <a:gd name="T35" fmla="*/ 490 h 1162"/>
                <a:gd name="T36" fmla="*/ 151 w 1062"/>
                <a:gd name="T37" fmla="*/ 492 h 1162"/>
                <a:gd name="T38" fmla="*/ 162 w 1062"/>
                <a:gd name="T39" fmla="*/ 501 h 1162"/>
                <a:gd name="T40" fmla="*/ 85 w 1062"/>
                <a:gd name="T41" fmla="*/ 651 h 1162"/>
                <a:gd name="T42" fmla="*/ 70 w 1062"/>
                <a:gd name="T43" fmla="*/ 663 h 1162"/>
                <a:gd name="T44" fmla="*/ 58 w 1062"/>
                <a:gd name="T45" fmla="*/ 689 h 1162"/>
                <a:gd name="T46" fmla="*/ 61 w 1062"/>
                <a:gd name="T47" fmla="*/ 699 h 1162"/>
                <a:gd name="T48" fmla="*/ 21 w 1062"/>
                <a:gd name="T49" fmla="*/ 778 h 1162"/>
                <a:gd name="T50" fmla="*/ 9 w 1062"/>
                <a:gd name="T51" fmla="*/ 799 h 1162"/>
                <a:gd name="T52" fmla="*/ 12 w 1062"/>
                <a:gd name="T53" fmla="*/ 826 h 1162"/>
                <a:gd name="T54" fmla="*/ 34 w 1062"/>
                <a:gd name="T55" fmla="*/ 833 h 1162"/>
                <a:gd name="T56" fmla="*/ 163 w 1062"/>
                <a:gd name="T57" fmla="*/ 905 h 1162"/>
                <a:gd name="T58" fmla="*/ 479 w 1062"/>
                <a:gd name="T59" fmla="*/ 1084 h 1162"/>
                <a:gd name="T60" fmla="*/ 586 w 1062"/>
                <a:gd name="T61" fmla="*/ 1147 h 1162"/>
                <a:gd name="T62" fmla="*/ 609 w 1062"/>
                <a:gd name="T63" fmla="*/ 1161 h 1162"/>
                <a:gd name="T64" fmla="*/ 628 w 1062"/>
                <a:gd name="T65" fmla="*/ 1156 h 1162"/>
                <a:gd name="T66" fmla="*/ 639 w 1062"/>
                <a:gd name="T67" fmla="*/ 1149 h 1162"/>
                <a:gd name="T68" fmla="*/ 650 w 1062"/>
                <a:gd name="T69" fmla="*/ 1151 h 1162"/>
                <a:gd name="T70" fmla="*/ 667 w 1062"/>
                <a:gd name="T71" fmla="*/ 1151 h 1162"/>
                <a:gd name="T72" fmla="*/ 677 w 1062"/>
                <a:gd name="T73" fmla="*/ 1128 h 1162"/>
                <a:gd name="T74" fmla="*/ 683 w 1062"/>
                <a:gd name="T75" fmla="*/ 1112 h 1162"/>
                <a:gd name="T76" fmla="*/ 701 w 1062"/>
                <a:gd name="T77" fmla="*/ 1094 h 1162"/>
                <a:gd name="T78" fmla="*/ 696 w 1062"/>
                <a:gd name="T79" fmla="*/ 1082 h 1162"/>
                <a:gd name="T80" fmla="*/ 753 w 1062"/>
                <a:gd name="T81" fmla="*/ 969 h 1162"/>
                <a:gd name="T82" fmla="*/ 910 w 1062"/>
                <a:gd name="T83" fmla="*/ 651 h 1162"/>
                <a:gd name="T84" fmla="*/ 1034 w 1062"/>
                <a:gd name="T85" fmla="*/ 424 h 1162"/>
                <a:gd name="T86" fmla="*/ 1035 w 1062"/>
                <a:gd name="T87" fmla="*/ 398 h 1162"/>
                <a:gd name="T88" fmla="*/ 1052 w 1062"/>
                <a:gd name="T89" fmla="*/ 373 h 1162"/>
                <a:gd name="T90" fmla="*/ 198 w 1062"/>
                <a:gd name="T91" fmla="*/ 430 h 1162"/>
                <a:gd name="T92" fmla="*/ 174 w 1062"/>
                <a:gd name="T93" fmla="*/ 467 h 1162"/>
                <a:gd name="T94" fmla="*/ 163 w 1062"/>
                <a:gd name="T95" fmla="*/ 468 h 1162"/>
                <a:gd name="T96" fmla="*/ 113 w 1062"/>
                <a:gd name="T97" fmla="*/ 338 h 1162"/>
                <a:gd name="T98" fmla="*/ 226 w 1062"/>
                <a:gd name="T99" fmla="*/ 300 h 1162"/>
                <a:gd name="T100" fmla="*/ 247 w 1062"/>
                <a:gd name="T101" fmla="*/ 314 h 1162"/>
                <a:gd name="T102" fmla="*/ 233 w 1062"/>
                <a:gd name="T103" fmla="*/ 362 h 1162"/>
                <a:gd name="T104" fmla="*/ 198 w 1062"/>
                <a:gd name="T105" fmla="*/ 430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2" h="1162">
                  <a:moveTo>
                    <a:pt x="1060" y="355"/>
                  </a:moveTo>
                  <a:cubicBezTo>
                    <a:pt x="1057" y="347"/>
                    <a:pt x="1051" y="346"/>
                    <a:pt x="1047" y="345"/>
                  </a:cubicBezTo>
                  <a:cubicBezTo>
                    <a:pt x="1043" y="344"/>
                    <a:pt x="1041" y="344"/>
                    <a:pt x="1038" y="342"/>
                  </a:cubicBezTo>
                  <a:cubicBezTo>
                    <a:pt x="1036" y="341"/>
                    <a:pt x="1032" y="337"/>
                    <a:pt x="1029" y="337"/>
                  </a:cubicBezTo>
                  <a:cubicBezTo>
                    <a:pt x="1027" y="337"/>
                    <a:pt x="1025" y="337"/>
                    <a:pt x="1025" y="337"/>
                  </a:cubicBezTo>
                  <a:cubicBezTo>
                    <a:pt x="1025" y="337"/>
                    <a:pt x="928" y="280"/>
                    <a:pt x="816" y="215"/>
                  </a:cubicBezTo>
                  <a:cubicBezTo>
                    <a:pt x="763" y="184"/>
                    <a:pt x="707" y="150"/>
                    <a:pt x="656" y="121"/>
                  </a:cubicBezTo>
                  <a:cubicBezTo>
                    <a:pt x="561" y="65"/>
                    <a:pt x="485" y="21"/>
                    <a:pt x="485" y="21"/>
                  </a:cubicBezTo>
                  <a:cubicBezTo>
                    <a:pt x="485" y="21"/>
                    <a:pt x="484" y="18"/>
                    <a:pt x="478" y="15"/>
                  </a:cubicBezTo>
                  <a:cubicBezTo>
                    <a:pt x="473" y="12"/>
                    <a:pt x="471" y="11"/>
                    <a:pt x="468" y="7"/>
                  </a:cubicBezTo>
                  <a:cubicBezTo>
                    <a:pt x="465" y="3"/>
                    <a:pt x="461" y="0"/>
                    <a:pt x="456" y="0"/>
                  </a:cubicBezTo>
                  <a:cubicBezTo>
                    <a:pt x="452" y="1"/>
                    <a:pt x="450" y="2"/>
                    <a:pt x="447" y="6"/>
                  </a:cubicBezTo>
                  <a:cubicBezTo>
                    <a:pt x="443" y="10"/>
                    <a:pt x="440" y="16"/>
                    <a:pt x="436" y="17"/>
                  </a:cubicBezTo>
                  <a:cubicBezTo>
                    <a:pt x="432" y="19"/>
                    <a:pt x="432" y="23"/>
                    <a:pt x="426" y="25"/>
                  </a:cubicBezTo>
                  <a:cubicBezTo>
                    <a:pt x="421" y="28"/>
                    <a:pt x="419" y="28"/>
                    <a:pt x="417" y="27"/>
                  </a:cubicBezTo>
                  <a:cubicBezTo>
                    <a:pt x="414" y="26"/>
                    <a:pt x="412" y="25"/>
                    <a:pt x="408" y="27"/>
                  </a:cubicBezTo>
                  <a:cubicBezTo>
                    <a:pt x="404" y="29"/>
                    <a:pt x="396" y="32"/>
                    <a:pt x="396" y="38"/>
                  </a:cubicBezTo>
                  <a:cubicBezTo>
                    <a:pt x="396" y="44"/>
                    <a:pt x="395" y="47"/>
                    <a:pt x="391" y="57"/>
                  </a:cubicBezTo>
                  <a:cubicBezTo>
                    <a:pt x="386" y="67"/>
                    <a:pt x="386" y="68"/>
                    <a:pt x="377" y="86"/>
                  </a:cubicBezTo>
                  <a:cubicBezTo>
                    <a:pt x="368" y="104"/>
                    <a:pt x="361" y="116"/>
                    <a:pt x="360" y="118"/>
                  </a:cubicBezTo>
                  <a:cubicBezTo>
                    <a:pt x="358" y="120"/>
                    <a:pt x="357" y="121"/>
                    <a:pt x="353" y="123"/>
                  </a:cubicBezTo>
                  <a:cubicBezTo>
                    <a:pt x="349" y="124"/>
                    <a:pt x="347" y="126"/>
                    <a:pt x="342" y="135"/>
                  </a:cubicBezTo>
                  <a:cubicBezTo>
                    <a:pt x="340" y="138"/>
                    <a:pt x="337" y="143"/>
                    <a:pt x="335" y="147"/>
                  </a:cubicBezTo>
                  <a:cubicBezTo>
                    <a:pt x="332" y="153"/>
                    <a:pt x="328" y="159"/>
                    <a:pt x="330" y="161"/>
                  </a:cubicBezTo>
                  <a:cubicBezTo>
                    <a:pt x="332" y="165"/>
                    <a:pt x="333" y="169"/>
                    <a:pt x="333" y="169"/>
                  </a:cubicBezTo>
                  <a:cubicBezTo>
                    <a:pt x="333" y="169"/>
                    <a:pt x="319" y="196"/>
                    <a:pt x="304" y="225"/>
                  </a:cubicBezTo>
                  <a:cubicBezTo>
                    <a:pt x="289" y="254"/>
                    <a:pt x="272" y="288"/>
                    <a:pt x="272" y="288"/>
                  </a:cubicBezTo>
                  <a:cubicBezTo>
                    <a:pt x="272" y="288"/>
                    <a:pt x="268" y="284"/>
                    <a:pt x="265" y="284"/>
                  </a:cubicBezTo>
                  <a:cubicBezTo>
                    <a:pt x="263" y="283"/>
                    <a:pt x="259" y="284"/>
                    <a:pt x="259" y="282"/>
                  </a:cubicBezTo>
                  <a:cubicBezTo>
                    <a:pt x="258" y="281"/>
                    <a:pt x="258" y="280"/>
                    <a:pt x="251" y="274"/>
                  </a:cubicBezTo>
                  <a:cubicBezTo>
                    <a:pt x="244" y="269"/>
                    <a:pt x="231" y="259"/>
                    <a:pt x="222" y="253"/>
                  </a:cubicBezTo>
                  <a:cubicBezTo>
                    <a:pt x="136" y="225"/>
                    <a:pt x="81" y="310"/>
                    <a:pt x="81" y="310"/>
                  </a:cubicBezTo>
                  <a:cubicBezTo>
                    <a:pt x="24" y="404"/>
                    <a:pt x="80" y="457"/>
                    <a:pt x="98" y="470"/>
                  </a:cubicBezTo>
                  <a:cubicBezTo>
                    <a:pt x="98" y="470"/>
                    <a:pt x="98" y="470"/>
                    <a:pt x="98" y="470"/>
                  </a:cubicBezTo>
                  <a:cubicBezTo>
                    <a:pt x="98" y="470"/>
                    <a:pt x="103" y="475"/>
                    <a:pt x="118" y="482"/>
                  </a:cubicBezTo>
                  <a:cubicBezTo>
                    <a:pt x="133" y="490"/>
                    <a:pt x="135" y="491"/>
                    <a:pt x="139" y="490"/>
                  </a:cubicBezTo>
                  <a:cubicBezTo>
                    <a:pt x="143" y="490"/>
                    <a:pt x="144" y="489"/>
                    <a:pt x="148" y="490"/>
                  </a:cubicBezTo>
                  <a:cubicBezTo>
                    <a:pt x="150" y="492"/>
                    <a:pt x="151" y="492"/>
                    <a:pt x="151" y="492"/>
                  </a:cubicBezTo>
                  <a:cubicBezTo>
                    <a:pt x="151" y="492"/>
                    <a:pt x="151" y="494"/>
                    <a:pt x="154" y="497"/>
                  </a:cubicBezTo>
                  <a:cubicBezTo>
                    <a:pt x="157" y="499"/>
                    <a:pt x="162" y="501"/>
                    <a:pt x="162" y="501"/>
                  </a:cubicBezTo>
                  <a:cubicBezTo>
                    <a:pt x="162" y="501"/>
                    <a:pt x="155" y="514"/>
                    <a:pt x="150" y="525"/>
                  </a:cubicBezTo>
                  <a:cubicBezTo>
                    <a:pt x="144" y="535"/>
                    <a:pt x="85" y="651"/>
                    <a:pt x="85" y="651"/>
                  </a:cubicBezTo>
                  <a:cubicBezTo>
                    <a:pt x="85" y="651"/>
                    <a:pt x="82" y="653"/>
                    <a:pt x="79" y="653"/>
                  </a:cubicBezTo>
                  <a:cubicBezTo>
                    <a:pt x="75" y="654"/>
                    <a:pt x="74" y="655"/>
                    <a:pt x="70" y="663"/>
                  </a:cubicBezTo>
                  <a:cubicBezTo>
                    <a:pt x="66" y="671"/>
                    <a:pt x="60" y="682"/>
                    <a:pt x="60" y="684"/>
                  </a:cubicBezTo>
                  <a:cubicBezTo>
                    <a:pt x="60" y="686"/>
                    <a:pt x="61" y="687"/>
                    <a:pt x="58" y="689"/>
                  </a:cubicBezTo>
                  <a:cubicBezTo>
                    <a:pt x="55" y="690"/>
                    <a:pt x="55" y="691"/>
                    <a:pt x="57" y="694"/>
                  </a:cubicBezTo>
                  <a:cubicBezTo>
                    <a:pt x="60" y="696"/>
                    <a:pt x="61" y="699"/>
                    <a:pt x="61" y="699"/>
                  </a:cubicBezTo>
                  <a:cubicBezTo>
                    <a:pt x="61" y="699"/>
                    <a:pt x="54" y="713"/>
                    <a:pt x="45" y="729"/>
                  </a:cubicBezTo>
                  <a:cubicBezTo>
                    <a:pt x="37" y="745"/>
                    <a:pt x="25" y="770"/>
                    <a:pt x="21" y="778"/>
                  </a:cubicBezTo>
                  <a:cubicBezTo>
                    <a:pt x="17" y="785"/>
                    <a:pt x="17" y="786"/>
                    <a:pt x="16" y="786"/>
                  </a:cubicBezTo>
                  <a:cubicBezTo>
                    <a:pt x="14" y="787"/>
                    <a:pt x="12" y="793"/>
                    <a:pt x="9" y="799"/>
                  </a:cubicBezTo>
                  <a:cubicBezTo>
                    <a:pt x="5" y="804"/>
                    <a:pt x="0" y="809"/>
                    <a:pt x="1" y="815"/>
                  </a:cubicBezTo>
                  <a:cubicBezTo>
                    <a:pt x="2" y="822"/>
                    <a:pt x="8" y="825"/>
                    <a:pt x="12" y="826"/>
                  </a:cubicBezTo>
                  <a:cubicBezTo>
                    <a:pt x="16" y="828"/>
                    <a:pt x="20" y="827"/>
                    <a:pt x="25" y="830"/>
                  </a:cubicBezTo>
                  <a:cubicBezTo>
                    <a:pt x="30" y="832"/>
                    <a:pt x="31" y="832"/>
                    <a:pt x="34" y="833"/>
                  </a:cubicBezTo>
                  <a:cubicBezTo>
                    <a:pt x="37" y="833"/>
                    <a:pt x="41" y="835"/>
                    <a:pt x="49" y="840"/>
                  </a:cubicBezTo>
                  <a:cubicBezTo>
                    <a:pt x="56" y="844"/>
                    <a:pt x="126" y="883"/>
                    <a:pt x="163" y="905"/>
                  </a:cubicBezTo>
                  <a:cubicBezTo>
                    <a:pt x="201" y="926"/>
                    <a:pt x="260" y="959"/>
                    <a:pt x="306" y="985"/>
                  </a:cubicBezTo>
                  <a:cubicBezTo>
                    <a:pt x="352" y="1011"/>
                    <a:pt x="449" y="1067"/>
                    <a:pt x="479" y="1084"/>
                  </a:cubicBezTo>
                  <a:cubicBezTo>
                    <a:pt x="509" y="1101"/>
                    <a:pt x="582" y="1142"/>
                    <a:pt x="582" y="1142"/>
                  </a:cubicBezTo>
                  <a:cubicBezTo>
                    <a:pt x="582" y="1142"/>
                    <a:pt x="581" y="1144"/>
                    <a:pt x="586" y="1147"/>
                  </a:cubicBezTo>
                  <a:cubicBezTo>
                    <a:pt x="591" y="1150"/>
                    <a:pt x="595" y="1152"/>
                    <a:pt x="598" y="1155"/>
                  </a:cubicBezTo>
                  <a:cubicBezTo>
                    <a:pt x="601" y="1158"/>
                    <a:pt x="604" y="1161"/>
                    <a:pt x="609" y="1161"/>
                  </a:cubicBezTo>
                  <a:cubicBezTo>
                    <a:pt x="613" y="1162"/>
                    <a:pt x="617" y="1158"/>
                    <a:pt x="617" y="1158"/>
                  </a:cubicBezTo>
                  <a:cubicBezTo>
                    <a:pt x="617" y="1158"/>
                    <a:pt x="625" y="1160"/>
                    <a:pt x="628" y="1156"/>
                  </a:cubicBezTo>
                  <a:cubicBezTo>
                    <a:pt x="631" y="1153"/>
                    <a:pt x="630" y="1150"/>
                    <a:pt x="630" y="1150"/>
                  </a:cubicBezTo>
                  <a:cubicBezTo>
                    <a:pt x="630" y="1150"/>
                    <a:pt x="637" y="1150"/>
                    <a:pt x="639" y="1149"/>
                  </a:cubicBezTo>
                  <a:cubicBezTo>
                    <a:pt x="641" y="1148"/>
                    <a:pt x="642" y="1148"/>
                    <a:pt x="642" y="1148"/>
                  </a:cubicBezTo>
                  <a:cubicBezTo>
                    <a:pt x="642" y="1148"/>
                    <a:pt x="645" y="1149"/>
                    <a:pt x="650" y="1151"/>
                  </a:cubicBezTo>
                  <a:cubicBezTo>
                    <a:pt x="655" y="1152"/>
                    <a:pt x="658" y="1152"/>
                    <a:pt x="659" y="1152"/>
                  </a:cubicBezTo>
                  <a:cubicBezTo>
                    <a:pt x="661" y="1153"/>
                    <a:pt x="666" y="1152"/>
                    <a:pt x="667" y="1151"/>
                  </a:cubicBezTo>
                  <a:cubicBezTo>
                    <a:pt x="669" y="1149"/>
                    <a:pt x="674" y="1147"/>
                    <a:pt x="674" y="1142"/>
                  </a:cubicBezTo>
                  <a:cubicBezTo>
                    <a:pt x="674" y="1136"/>
                    <a:pt x="676" y="1132"/>
                    <a:pt x="677" y="1128"/>
                  </a:cubicBezTo>
                  <a:cubicBezTo>
                    <a:pt x="679" y="1124"/>
                    <a:pt x="681" y="1119"/>
                    <a:pt x="681" y="1117"/>
                  </a:cubicBezTo>
                  <a:cubicBezTo>
                    <a:pt x="681" y="1115"/>
                    <a:pt x="681" y="1112"/>
                    <a:pt x="683" y="1112"/>
                  </a:cubicBezTo>
                  <a:cubicBezTo>
                    <a:pt x="685" y="1113"/>
                    <a:pt x="688" y="1113"/>
                    <a:pt x="694" y="1109"/>
                  </a:cubicBezTo>
                  <a:cubicBezTo>
                    <a:pt x="699" y="1105"/>
                    <a:pt x="701" y="1100"/>
                    <a:pt x="701" y="1094"/>
                  </a:cubicBezTo>
                  <a:cubicBezTo>
                    <a:pt x="701" y="1088"/>
                    <a:pt x="700" y="1086"/>
                    <a:pt x="699" y="1085"/>
                  </a:cubicBezTo>
                  <a:cubicBezTo>
                    <a:pt x="698" y="1084"/>
                    <a:pt x="696" y="1082"/>
                    <a:pt x="696" y="1082"/>
                  </a:cubicBezTo>
                  <a:cubicBezTo>
                    <a:pt x="696" y="1082"/>
                    <a:pt x="703" y="1073"/>
                    <a:pt x="712" y="1053"/>
                  </a:cubicBezTo>
                  <a:cubicBezTo>
                    <a:pt x="721" y="1034"/>
                    <a:pt x="737" y="1000"/>
                    <a:pt x="753" y="969"/>
                  </a:cubicBezTo>
                  <a:cubicBezTo>
                    <a:pt x="768" y="938"/>
                    <a:pt x="797" y="877"/>
                    <a:pt x="821" y="830"/>
                  </a:cubicBezTo>
                  <a:cubicBezTo>
                    <a:pt x="845" y="783"/>
                    <a:pt x="891" y="689"/>
                    <a:pt x="910" y="651"/>
                  </a:cubicBezTo>
                  <a:cubicBezTo>
                    <a:pt x="929" y="613"/>
                    <a:pt x="1021" y="428"/>
                    <a:pt x="1021" y="428"/>
                  </a:cubicBezTo>
                  <a:cubicBezTo>
                    <a:pt x="1021" y="428"/>
                    <a:pt x="1028" y="430"/>
                    <a:pt x="1034" y="424"/>
                  </a:cubicBezTo>
                  <a:cubicBezTo>
                    <a:pt x="1039" y="418"/>
                    <a:pt x="1042" y="410"/>
                    <a:pt x="1039" y="405"/>
                  </a:cubicBezTo>
                  <a:cubicBezTo>
                    <a:pt x="1036" y="399"/>
                    <a:pt x="1035" y="398"/>
                    <a:pt x="1035" y="398"/>
                  </a:cubicBezTo>
                  <a:cubicBezTo>
                    <a:pt x="1035" y="398"/>
                    <a:pt x="1038" y="392"/>
                    <a:pt x="1041" y="388"/>
                  </a:cubicBezTo>
                  <a:cubicBezTo>
                    <a:pt x="1043" y="384"/>
                    <a:pt x="1048" y="378"/>
                    <a:pt x="1052" y="373"/>
                  </a:cubicBezTo>
                  <a:cubicBezTo>
                    <a:pt x="1055" y="368"/>
                    <a:pt x="1062" y="364"/>
                    <a:pt x="1060" y="355"/>
                  </a:cubicBezTo>
                  <a:close/>
                  <a:moveTo>
                    <a:pt x="198" y="430"/>
                  </a:moveTo>
                  <a:cubicBezTo>
                    <a:pt x="187" y="451"/>
                    <a:pt x="178" y="469"/>
                    <a:pt x="178" y="469"/>
                  </a:cubicBezTo>
                  <a:cubicBezTo>
                    <a:pt x="178" y="469"/>
                    <a:pt x="176" y="468"/>
                    <a:pt x="174" y="467"/>
                  </a:cubicBezTo>
                  <a:cubicBezTo>
                    <a:pt x="173" y="467"/>
                    <a:pt x="169" y="467"/>
                    <a:pt x="167" y="466"/>
                  </a:cubicBezTo>
                  <a:cubicBezTo>
                    <a:pt x="164" y="465"/>
                    <a:pt x="163" y="468"/>
                    <a:pt x="163" y="468"/>
                  </a:cubicBezTo>
                  <a:cubicBezTo>
                    <a:pt x="163" y="468"/>
                    <a:pt x="152" y="462"/>
                    <a:pt x="144" y="456"/>
                  </a:cubicBezTo>
                  <a:cubicBezTo>
                    <a:pt x="144" y="456"/>
                    <a:pt x="70" y="414"/>
                    <a:pt x="113" y="338"/>
                  </a:cubicBezTo>
                  <a:cubicBezTo>
                    <a:pt x="113" y="338"/>
                    <a:pt x="165" y="257"/>
                    <a:pt x="226" y="300"/>
                  </a:cubicBezTo>
                  <a:cubicBezTo>
                    <a:pt x="226" y="300"/>
                    <a:pt x="226" y="300"/>
                    <a:pt x="226" y="300"/>
                  </a:cubicBezTo>
                  <a:cubicBezTo>
                    <a:pt x="228" y="301"/>
                    <a:pt x="231" y="302"/>
                    <a:pt x="235" y="305"/>
                  </a:cubicBezTo>
                  <a:cubicBezTo>
                    <a:pt x="239" y="308"/>
                    <a:pt x="244" y="311"/>
                    <a:pt x="247" y="314"/>
                  </a:cubicBezTo>
                  <a:cubicBezTo>
                    <a:pt x="250" y="317"/>
                    <a:pt x="255" y="319"/>
                    <a:pt x="255" y="319"/>
                  </a:cubicBezTo>
                  <a:cubicBezTo>
                    <a:pt x="255" y="319"/>
                    <a:pt x="245" y="339"/>
                    <a:pt x="233" y="362"/>
                  </a:cubicBezTo>
                  <a:cubicBezTo>
                    <a:pt x="233" y="364"/>
                    <a:pt x="232" y="365"/>
                    <a:pt x="231" y="366"/>
                  </a:cubicBezTo>
                  <a:cubicBezTo>
                    <a:pt x="218" y="391"/>
                    <a:pt x="204" y="419"/>
                    <a:pt x="198" y="430"/>
                  </a:cubicBezTo>
                  <a:close/>
                </a:path>
              </a:pathLst>
            </a:custGeom>
            <a:grpFill/>
            <a:ln>
              <a:noFill/>
            </a:ln>
          </p:spPr>
          <p:txBody>
            <a:bodyPr vert="horz" wrap="square" lIns="25718" tIns="12859" rIns="25718" bIns="12859" numCol="1" anchor="t" anchorCtr="0" compatLnSpc="1">
              <a:prstTxWarp prst="textNoShape">
                <a:avLst/>
              </a:prstTxWarp>
            </a:bodyPr>
            <a:lstStyle/>
            <a:p>
              <a:endParaRPr lang="id-ID" sz="506"/>
            </a:p>
          </p:txBody>
        </p:sp>
      </p:grpSp>
      <p:grpSp>
        <p:nvGrpSpPr>
          <p:cNvPr id="47" name="Group 46">
            <a:extLst>
              <a:ext uri="{FF2B5EF4-FFF2-40B4-BE49-F238E27FC236}">
                <a16:creationId xmlns:a16="http://schemas.microsoft.com/office/drawing/2014/main" id="{B1C24BC7-6583-4ADE-8BFA-12C13E122E4E}"/>
              </a:ext>
            </a:extLst>
          </p:cNvPr>
          <p:cNvGrpSpPr/>
          <p:nvPr/>
        </p:nvGrpSpPr>
        <p:grpSpPr>
          <a:xfrm>
            <a:off x="1836328" y="6099817"/>
            <a:ext cx="148895" cy="91143"/>
            <a:chOff x="2761738" y="4900344"/>
            <a:chExt cx="503180" cy="308010"/>
          </a:xfrm>
          <a:solidFill>
            <a:schemeClr val="bg1"/>
          </a:solidFill>
        </p:grpSpPr>
        <p:sp>
          <p:nvSpPr>
            <p:cNvPr id="50" name="Freeform 142">
              <a:extLst>
                <a:ext uri="{FF2B5EF4-FFF2-40B4-BE49-F238E27FC236}">
                  <a16:creationId xmlns:a16="http://schemas.microsoft.com/office/drawing/2014/main" id="{CEB91449-8C3A-4BB2-9703-9B97F854B3F5}"/>
                </a:ext>
              </a:extLst>
            </p:cNvPr>
            <p:cNvSpPr>
              <a:spLocks/>
            </p:cNvSpPr>
            <p:nvPr/>
          </p:nvSpPr>
          <p:spPr bwMode="auto">
            <a:xfrm>
              <a:off x="2761738" y="5016228"/>
              <a:ext cx="88439" cy="192125"/>
            </a:xfrm>
            <a:custGeom>
              <a:avLst/>
              <a:gdLst>
                <a:gd name="T0" fmla="*/ 34 w 34"/>
                <a:gd name="T1" fmla="*/ 68 h 74"/>
                <a:gd name="T2" fmla="*/ 29 w 34"/>
                <a:gd name="T3" fmla="*/ 74 h 74"/>
                <a:gd name="T4" fmla="*/ 5 w 34"/>
                <a:gd name="T5" fmla="*/ 74 h 74"/>
                <a:gd name="T6" fmla="*/ 0 w 34"/>
                <a:gd name="T7" fmla="*/ 68 h 74"/>
                <a:gd name="T8" fmla="*/ 0 w 34"/>
                <a:gd name="T9" fmla="*/ 6 h 74"/>
                <a:gd name="T10" fmla="*/ 5 w 34"/>
                <a:gd name="T11" fmla="*/ 0 h 74"/>
                <a:gd name="T12" fmla="*/ 29 w 34"/>
                <a:gd name="T13" fmla="*/ 0 h 74"/>
                <a:gd name="T14" fmla="*/ 34 w 34"/>
                <a:gd name="T15" fmla="*/ 6 h 74"/>
                <a:gd name="T16" fmla="*/ 34 w 34"/>
                <a:gd name="T17" fmla="*/ 6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74">
                  <a:moveTo>
                    <a:pt x="34" y="68"/>
                  </a:moveTo>
                  <a:cubicBezTo>
                    <a:pt x="34" y="71"/>
                    <a:pt x="32" y="74"/>
                    <a:pt x="29" y="74"/>
                  </a:cubicBezTo>
                  <a:cubicBezTo>
                    <a:pt x="5" y="74"/>
                    <a:pt x="5" y="74"/>
                    <a:pt x="5" y="74"/>
                  </a:cubicBezTo>
                  <a:cubicBezTo>
                    <a:pt x="2" y="74"/>
                    <a:pt x="0" y="71"/>
                    <a:pt x="0" y="68"/>
                  </a:cubicBezTo>
                  <a:cubicBezTo>
                    <a:pt x="0" y="6"/>
                    <a:pt x="0" y="6"/>
                    <a:pt x="0" y="6"/>
                  </a:cubicBezTo>
                  <a:cubicBezTo>
                    <a:pt x="0" y="2"/>
                    <a:pt x="2" y="0"/>
                    <a:pt x="5" y="0"/>
                  </a:cubicBezTo>
                  <a:cubicBezTo>
                    <a:pt x="29" y="0"/>
                    <a:pt x="29" y="0"/>
                    <a:pt x="29" y="0"/>
                  </a:cubicBezTo>
                  <a:cubicBezTo>
                    <a:pt x="32" y="0"/>
                    <a:pt x="34" y="2"/>
                    <a:pt x="34" y="6"/>
                  </a:cubicBezTo>
                  <a:lnTo>
                    <a:pt x="3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5718" tIns="12859" rIns="25718" bIns="12859" numCol="1" anchor="t" anchorCtr="0" compatLnSpc="1">
              <a:prstTxWarp prst="textNoShape">
                <a:avLst/>
              </a:prstTxWarp>
            </a:bodyPr>
            <a:lstStyle/>
            <a:p>
              <a:pPr defTabSz="257221">
                <a:defRPr/>
              </a:pPr>
              <a:endParaRPr lang="en-US" sz="506" kern="0"/>
            </a:p>
          </p:txBody>
        </p:sp>
        <p:sp>
          <p:nvSpPr>
            <p:cNvPr id="51" name="Freeform 143">
              <a:extLst>
                <a:ext uri="{FF2B5EF4-FFF2-40B4-BE49-F238E27FC236}">
                  <a16:creationId xmlns:a16="http://schemas.microsoft.com/office/drawing/2014/main" id="{E32970B5-8692-4360-A979-AB179EA70866}"/>
                </a:ext>
              </a:extLst>
            </p:cNvPr>
            <p:cNvSpPr>
              <a:spLocks/>
            </p:cNvSpPr>
            <p:nvPr/>
          </p:nvSpPr>
          <p:spPr bwMode="auto">
            <a:xfrm>
              <a:off x="2902019" y="4985733"/>
              <a:ext cx="85388" cy="222621"/>
            </a:xfrm>
            <a:custGeom>
              <a:avLst/>
              <a:gdLst>
                <a:gd name="T0" fmla="*/ 34 w 34"/>
                <a:gd name="T1" fmla="*/ 80 h 86"/>
                <a:gd name="T2" fmla="*/ 29 w 34"/>
                <a:gd name="T3" fmla="*/ 86 h 86"/>
                <a:gd name="T4" fmla="*/ 5 w 34"/>
                <a:gd name="T5" fmla="*/ 86 h 86"/>
                <a:gd name="T6" fmla="*/ 0 w 34"/>
                <a:gd name="T7" fmla="*/ 80 h 86"/>
                <a:gd name="T8" fmla="*/ 0 w 34"/>
                <a:gd name="T9" fmla="*/ 5 h 86"/>
                <a:gd name="T10" fmla="*/ 5 w 34"/>
                <a:gd name="T11" fmla="*/ 0 h 86"/>
                <a:gd name="T12" fmla="*/ 29 w 34"/>
                <a:gd name="T13" fmla="*/ 0 h 86"/>
                <a:gd name="T14" fmla="*/ 34 w 34"/>
                <a:gd name="T15" fmla="*/ 5 h 86"/>
                <a:gd name="T16" fmla="*/ 34 w 34"/>
                <a:gd name="T17"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86">
                  <a:moveTo>
                    <a:pt x="34" y="80"/>
                  </a:moveTo>
                  <a:cubicBezTo>
                    <a:pt x="34" y="83"/>
                    <a:pt x="32" y="86"/>
                    <a:pt x="29" y="86"/>
                  </a:cubicBezTo>
                  <a:cubicBezTo>
                    <a:pt x="5" y="86"/>
                    <a:pt x="5" y="86"/>
                    <a:pt x="5" y="86"/>
                  </a:cubicBezTo>
                  <a:cubicBezTo>
                    <a:pt x="2" y="86"/>
                    <a:pt x="0" y="83"/>
                    <a:pt x="0" y="80"/>
                  </a:cubicBezTo>
                  <a:cubicBezTo>
                    <a:pt x="0" y="5"/>
                    <a:pt x="0" y="5"/>
                    <a:pt x="0" y="5"/>
                  </a:cubicBezTo>
                  <a:cubicBezTo>
                    <a:pt x="0" y="2"/>
                    <a:pt x="2" y="0"/>
                    <a:pt x="5" y="0"/>
                  </a:cubicBezTo>
                  <a:cubicBezTo>
                    <a:pt x="29" y="0"/>
                    <a:pt x="29" y="0"/>
                    <a:pt x="29" y="0"/>
                  </a:cubicBezTo>
                  <a:cubicBezTo>
                    <a:pt x="32" y="0"/>
                    <a:pt x="34" y="2"/>
                    <a:pt x="34" y="5"/>
                  </a:cubicBezTo>
                  <a:lnTo>
                    <a:pt x="34"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5718" tIns="12859" rIns="25718" bIns="12859" numCol="1" anchor="t" anchorCtr="0" compatLnSpc="1">
              <a:prstTxWarp prst="textNoShape">
                <a:avLst/>
              </a:prstTxWarp>
            </a:bodyPr>
            <a:lstStyle/>
            <a:p>
              <a:pPr defTabSz="257221">
                <a:defRPr/>
              </a:pPr>
              <a:endParaRPr lang="en-US" sz="506" kern="0"/>
            </a:p>
          </p:txBody>
        </p:sp>
        <p:sp>
          <p:nvSpPr>
            <p:cNvPr id="59" name="Freeform 145">
              <a:extLst>
                <a:ext uri="{FF2B5EF4-FFF2-40B4-BE49-F238E27FC236}">
                  <a16:creationId xmlns:a16="http://schemas.microsoft.com/office/drawing/2014/main" id="{A5DCDFD9-9478-457C-B160-01A5E7A486AE}"/>
                </a:ext>
              </a:extLst>
            </p:cNvPr>
            <p:cNvSpPr>
              <a:spLocks/>
            </p:cNvSpPr>
            <p:nvPr/>
          </p:nvSpPr>
          <p:spPr bwMode="auto">
            <a:xfrm>
              <a:off x="3179530" y="4900344"/>
              <a:ext cx="85388" cy="308009"/>
            </a:xfrm>
            <a:custGeom>
              <a:avLst/>
              <a:gdLst>
                <a:gd name="T0" fmla="*/ 33 w 33"/>
                <a:gd name="T1" fmla="*/ 113 h 119"/>
                <a:gd name="T2" fmla="*/ 28 w 33"/>
                <a:gd name="T3" fmla="*/ 119 h 119"/>
                <a:gd name="T4" fmla="*/ 5 w 33"/>
                <a:gd name="T5" fmla="*/ 119 h 119"/>
                <a:gd name="T6" fmla="*/ 0 w 33"/>
                <a:gd name="T7" fmla="*/ 113 h 119"/>
                <a:gd name="T8" fmla="*/ 0 w 33"/>
                <a:gd name="T9" fmla="*/ 5 h 119"/>
                <a:gd name="T10" fmla="*/ 5 w 33"/>
                <a:gd name="T11" fmla="*/ 0 h 119"/>
                <a:gd name="T12" fmla="*/ 28 w 33"/>
                <a:gd name="T13" fmla="*/ 0 h 119"/>
                <a:gd name="T14" fmla="*/ 33 w 33"/>
                <a:gd name="T15" fmla="*/ 5 h 119"/>
                <a:gd name="T16" fmla="*/ 33 w 33"/>
                <a:gd name="T17" fmla="*/ 11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19">
                  <a:moveTo>
                    <a:pt x="33" y="113"/>
                  </a:moveTo>
                  <a:cubicBezTo>
                    <a:pt x="33" y="116"/>
                    <a:pt x="31" y="119"/>
                    <a:pt x="28" y="119"/>
                  </a:cubicBezTo>
                  <a:cubicBezTo>
                    <a:pt x="5" y="119"/>
                    <a:pt x="5" y="119"/>
                    <a:pt x="5" y="119"/>
                  </a:cubicBezTo>
                  <a:cubicBezTo>
                    <a:pt x="2" y="119"/>
                    <a:pt x="0" y="116"/>
                    <a:pt x="0" y="113"/>
                  </a:cubicBezTo>
                  <a:cubicBezTo>
                    <a:pt x="0" y="5"/>
                    <a:pt x="0" y="5"/>
                    <a:pt x="0" y="5"/>
                  </a:cubicBezTo>
                  <a:cubicBezTo>
                    <a:pt x="0" y="2"/>
                    <a:pt x="2" y="0"/>
                    <a:pt x="5" y="0"/>
                  </a:cubicBezTo>
                  <a:cubicBezTo>
                    <a:pt x="28" y="0"/>
                    <a:pt x="28" y="0"/>
                    <a:pt x="28" y="0"/>
                  </a:cubicBezTo>
                  <a:cubicBezTo>
                    <a:pt x="31" y="0"/>
                    <a:pt x="33" y="2"/>
                    <a:pt x="33" y="5"/>
                  </a:cubicBezTo>
                  <a:lnTo>
                    <a:pt x="33"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5718" tIns="12859" rIns="25718" bIns="12859" numCol="1" anchor="t" anchorCtr="0" compatLnSpc="1">
              <a:prstTxWarp prst="textNoShape">
                <a:avLst/>
              </a:prstTxWarp>
            </a:bodyPr>
            <a:lstStyle/>
            <a:p>
              <a:pPr defTabSz="257221">
                <a:defRPr/>
              </a:pPr>
              <a:endParaRPr lang="en-US" sz="506" kern="0"/>
            </a:p>
          </p:txBody>
        </p:sp>
      </p:grpSp>
      <p:sp>
        <p:nvSpPr>
          <p:cNvPr id="61" name="Freeform 69">
            <a:extLst>
              <a:ext uri="{FF2B5EF4-FFF2-40B4-BE49-F238E27FC236}">
                <a16:creationId xmlns:a16="http://schemas.microsoft.com/office/drawing/2014/main" id="{70D49A22-DCB2-4ABF-8D8C-B1A55F4D17F7}"/>
              </a:ext>
            </a:extLst>
          </p:cNvPr>
          <p:cNvSpPr>
            <a:spLocks noEditPoints="1"/>
          </p:cNvSpPr>
          <p:nvPr/>
        </p:nvSpPr>
        <p:spPr bwMode="auto">
          <a:xfrm>
            <a:off x="682484" y="5509601"/>
            <a:ext cx="123329" cy="167684"/>
          </a:xfrm>
          <a:custGeom>
            <a:avLst/>
            <a:gdLst>
              <a:gd name="T0" fmla="*/ 369 w 738"/>
              <a:gd name="T1" fmla="*/ 643 h 1007"/>
              <a:gd name="T2" fmla="*/ 336 w 738"/>
              <a:gd name="T3" fmla="*/ 662 h 1007"/>
              <a:gd name="T4" fmla="*/ 344 w 738"/>
              <a:gd name="T5" fmla="*/ 703 h 1007"/>
              <a:gd name="T6" fmla="*/ 312 w 738"/>
              <a:gd name="T7" fmla="*/ 864 h 1007"/>
              <a:gd name="T8" fmla="*/ 226 w 738"/>
              <a:gd name="T9" fmla="*/ 599 h 1007"/>
              <a:gd name="T10" fmla="*/ 62 w 738"/>
              <a:gd name="T11" fmla="*/ 685 h 1007"/>
              <a:gd name="T12" fmla="*/ 0 w 738"/>
              <a:gd name="T13" fmla="*/ 977 h 1007"/>
              <a:gd name="T14" fmla="*/ 8 w 738"/>
              <a:gd name="T15" fmla="*/ 998 h 1007"/>
              <a:gd name="T16" fmla="*/ 29 w 738"/>
              <a:gd name="T17" fmla="*/ 1007 h 1007"/>
              <a:gd name="T18" fmla="*/ 709 w 738"/>
              <a:gd name="T19" fmla="*/ 1007 h 1007"/>
              <a:gd name="T20" fmla="*/ 730 w 738"/>
              <a:gd name="T21" fmla="*/ 998 h 1007"/>
              <a:gd name="T22" fmla="*/ 738 w 738"/>
              <a:gd name="T23" fmla="*/ 977 h 1007"/>
              <a:gd name="T24" fmla="*/ 676 w 738"/>
              <a:gd name="T25" fmla="*/ 685 h 1007"/>
              <a:gd name="T26" fmla="*/ 512 w 738"/>
              <a:gd name="T27" fmla="*/ 599 h 1007"/>
              <a:gd name="T28" fmla="*/ 426 w 738"/>
              <a:gd name="T29" fmla="*/ 864 h 1007"/>
              <a:gd name="T30" fmla="*/ 394 w 738"/>
              <a:gd name="T31" fmla="*/ 703 h 1007"/>
              <a:gd name="T32" fmla="*/ 402 w 738"/>
              <a:gd name="T33" fmla="*/ 662 h 1007"/>
              <a:gd name="T34" fmla="*/ 369 w 738"/>
              <a:gd name="T35" fmla="*/ 643 h 1007"/>
              <a:gd name="T36" fmla="*/ 421 w 738"/>
              <a:gd name="T37" fmla="*/ 61 h 1007"/>
              <a:gd name="T38" fmla="*/ 495 w 738"/>
              <a:gd name="T39" fmla="*/ 91 h 1007"/>
              <a:gd name="T40" fmla="*/ 544 w 738"/>
              <a:gd name="T41" fmla="*/ 53 h 1007"/>
              <a:gd name="T42" fmla="*/ 607 w 738"/>
              <a:gd name="T43" fmla="*/ 117 h 1007"/>
              <a:gd name="T44" fmla="*/ 569 w 738"/>
              <a:gd name="T45" fmla="*/ 165 h 1007"/>
              <a:gd name="T46" fmla="*/ 600 w 738"/>
              <a:gd name="T47" fmla="*/ 239 h 1007"/>
              <a:gd name="T48" fmla="*/ 661 w 738"/>
              <a:gd name="T49" fmla="*/ 247 h 1007"/>
              <a:gd name="T50" fmla="*/ 661 w 738"/>
              <a:gd name="T51" fmla="*/ 336 h 1007"/>
              <a:gd name="T52" fmla="*/ 600 w 738"/>
              <a:gd name="T53" fmla="*/ 344 h 1007"/>
              <a:gd name="T54" fmla="*/ 569 w 738"/>
              <a:gd name="T55" fmla="*/ 418 h 1007"/>
              <a:gd name="T56" fmla="*/ 607 w 738"/>
              <a:gd name="T57" fmla="*/ 466 h 1007"/>
              <a:gd name="T58" fmla="*/ 544 w 738"/>
              <a:gd name="T59" fmla="*/ 530 h 1007"/>
              <a:gd name="T60" fmla="*/ 495 w 738"/>
              <a:gd name="T61" fmla="*/ 492 h 1007"/>
              <a:gd name="T62" fmla="*/ 421 w 738"/>
              <a:gd name="T63" fmla="*/ 522 h 1007"/>
              <a:gd name="T64" fmla="*/ 414 w 738"/>
              <a:gd name="T65" fmla="*/ 584 h 1007"/>
              <a:gd name="T66" fmla="*/ 324 w 738"/>
              <a:gd name="T67" fmla="*/ 584 h 1007"/>
              <a:gd name="T68" fmla="*/ 317 w 738"/>
              <a:gd name="T69" fmla="*/ 522 h 1007"/>
              <a:gd name="T70" fmla="*/ 243 w 738"/>
              <a:gd name="T71" fmla="*/ 492 h 1007"/>
              <a:gd name="T72" fmla="*/ 194 w 738"/>
              <a:gd name="T73" fmla="*/ 530 h 1007"/>
              <a:gd name="T74" fmla="*/ 131 w 738"/>
              <a:gd name="T75" fmla="*/ 466 h 1007"/>
              <a:gd name="T76" fmla="*/ 169 w 738"/>
              <a:gd name="T77" fmla="*/ 418 h 1007"/>
              <a:gd name="T78" fmla="*/ 138 w 738"/>
              <a:gd name="T79" fmla="*/ 344 h 1007"/>
              <a:gd name="T80" fmla="*/ 77 w 738"/>
              <a:gd name="T81" fmla="*/ 336 h 1007"/>
              <a:gd name="T82" fmla="*/ 77 w 738"/>
              <a:gd name="T83" fmla="*/ 247 h 1007"/>
              <a:gd name="T84" fmla="*/ 138 w 738"/>
              <a:gd name="T85" fmla="*/ 239 h 1007"/>
              <a:gd name="T86" fmla="*/ 169 w 738"/>
              <a:gd name="T87" fmla="*/ 165 h 1007"/>
              <a:gd name="T88" fmla="*/ 131 w 738"/>
              <a:gd name="T89" fmla="*/ 117 h 1007"/>
              <a:gd name="T90" fmla="*/ 194 w 738"/>
              <a:gd name="T91" fmla="*/ 53 h 1007"/>
              <a:gd name="T92" fmla="*/ 243 w 738"/>
              <a:gd name="T93" fmla="*/ 91 h 1007"/>
              <a:gd name="T94" fmla="*/ 317 w 738"/>
              <a:gd name="T95" fmla="*/ 61 h 1007"/>
              <a:gd name="T96" fmla="*/ 324 w 738"/>
              <a:gd name="T97" fmla="*/ 0 h 1007"/>
              <a:gd name="T98" fmla="*/ 414 w 738"/>
              <a:gd name="T99" fmla="*/ 0 h 1007"/>
              <a:gd name="T100" fmla="*/ 421 w 738"/>
              <a:gd name="T101" fmla="*/ 61 h 1007"/>
              <a:gd name="T102" fmla="*/ 480 w 738"/>
              <a:gd name="T103" fmla="*/ 181 h 1007"/>
              <a:gd name="T104" fmla="*/ 369 w 738"/>
              <a:gd name="T105" fmla="*/ 135 h 1007"/>
              <a:gd name="T106" fmla="*/ 258 w 738"/>
              <a:gd name="T107" fmla="*/ 181 h 1007"/>
              <a:gd name="T108" fmla="*/ 213 w 738"/>
              <a:gd name="T109" fmla="*/ 292 h 1007"/>
              <a:gd name="T110" fmla="*/ 258 w 738"/>
              <a:gd name="T111" fmla="*/ 402 h 1007"/>
              <a:gd name="T112" fmla="*/ 369 w 738"/>
              <a:gd name="T113" fmla="*/ 448 h 1007"/>
              <a:gd name="T114" fmla="*/ 480 w 738"/>
              <a:gd name="T115" fmla="*/ 402 h 1007"/>
              <a:gd name="T116" fmla="*/ 525 w 738"/>
              <a:gd name="T117" fmla="*/ 292 h 1007"/>
              <a:gd name="T118" fmla="*/ 480 w 738"/>
              <a:gd name="T119" fmla="*/ 181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8" h="1007">
                <a:moveTo>
                  <a:pt x="369" y="643"/>
                </a:moveTo>
                <a:cubicBezTo>
                  <a:pt x="336" y="662"/>
                  <a:pt x="336" y="662"/>
                  <a:pt x="336" y="662"/>
                </a:cubicBezTo>
                <a:cubicBezTo>
                  <a:pt x="344" y="703"/>
                  <a:pt x="344" y="703"/>
                  <a:pt x="344" y="703"/>
                </a:cubicBezTo>
                <a:cubicBezTo>
                  <a:pt x="312" y="864"/>
                  <a:pt x="312" y="864"/>
                  <a:pt x="312" y="864"/>
                </a:cubicBezTo>
                <a:cubicBezTo>
                  <a:pt x="277" y="794"/>
                  <a:pt x="245" y="675"/>
                  <a:pt x="226" y="599"/>
                </a:cubicBezTo>
                <a:cubicBezTo>
                  <a:pt x="169" y="621"/>
                  <a:pt x="91" y="628"/>
                  <a:pt x="62" y="685"/>
                </a:cubicBezTo>
                <a:cubicBezTo>
                  <a:pt x="33" y="743"/>
                  <a:pt x="5" y="873"/>
                  <a:pt x="0" y="977"/>
                </a:cubicBezTo>
                <a:cubicBezTo>
                  <a:pt x="0" y="985"/>
                  <a:pt x="3" y="992"/>
                  <a:pt x="8" y="998"/>
                </a:cubicBezTo>
                <a:cubicBezTo>
                  <a:pt x="14" y="1004"/>
                  <a:pt x="21" y="1007"/>
                  <a:pt x="29" y="1007"/>
                </a:cubicBezTo>
                <a:cubicBezTo>
                  <a:pt x="709" y="1007"/>
                  <a:pt x="709" y="1007"/>
                  <a:pt x="709" y="1007"/>
                </a:cubicBezTo>
                <a:cubicBezTo>
                  <a:pt x="717" y="1007"/>
                  <a:pt x="724" y="1004"/>
                  <a:pt x="730" y="998"/>
                </a:cubicBezTo>
                <a:cubicBezTo>
                  <a:pt x="736" y="992"/>
                  <a:pt x="738" y="985"/>
                  <a:pt x="738" y="977"/>
                </a:cubicBezTo>
                <a:cubicBezTo>
                  <a:pt x="733" y="873"/>
                  <a:pt x="705" y="743"/>
                  <a:pt x="676" y="685"/>
                </a:cubicBezTo>
                <a:cubicBezTo>
                  <a:pt x="647" y="628"/>
                  <a:pt x="569" y="621"/>
                  <a:pt x="512" y="599"/>
                </a:cubicBezTo>
                <a:cubicBezTo>
                  <a:pt x="493" y="675"/>
                  <a:pt x="461" y="794"/>
                  <a:pt x="426" y="864"/>
                </a:cubicBezTo>
                <a:cubicBezTo>
                  <a:pt x="394" y="703"/>
                  <a:pt x="394" y="703"/>
                  <a:pt x="394" y="703"/>
                </a:cubicBezTo>
                <a:cubicBezTo>
                  <a:pt x="402" y="662"/>
                  <a:pt x="402" y="662"/>
                  <a:pt x="402" y="662"/>
                </a:cubicBezTo>
                <a:cubicBezTo>
                  <a:pt x="369" y="643"/>
                  <a:pt x="369" y="643"/>
                  <a:pt x="369" y="643"/>
                </a:cubicBezTo>
                <a:close/>
                <a:moveTo>
                  <a:pt x="421" y="61"/>
                </a:moveTo>
                <a:cubicBezTo>
                  <a:pt x="448" y="67"/>
                  <a:pt x="473" y="77"/>
                  <a:pt x="495" y="91"/>
                </a:cubicBezTo>
                <a:cubicBezTo>
                  <a:pt x="544" y="53"/>
                  <a:pt x="544" y="53"/>
                  <a:pt x="544" y="53"/>
                </a:cubicBezTo>
                <a:cubicBezTo>
                  <a:pt x="607" y="117"/>
                  <a:pt x="607" y="117"/>
                  <a:pt x="607" y="117"/>
                </a:cubicBezTo>
                <a:cubicBezTo>
                  <a:pt x="569" y="165"/>
                  <a:pt x="569" y="165"/>
                  <a:pt x="569" y="165"/>
                </a:cubicBezTo>
                <a:cubicBezTo>
                  <a:pt x="583" y="188"/>
                  <a:pt x="594" y="213"/>
                  <a:pt x="600" y="239"/>
                </a:cubicBezTo>
                <a:cubicBezTo>
                  <a:pt x="661" y="247"/>
                  <a:pt x="661" y="247"/>
                  <a:pt x="661" y="247"/>
                </a:cubicBezTo>
                <a:cubicBezTo>
                  <a:pt x="661" y="336"/>
                  <a:pt x="661" y="336"/>
                  <a:pt x="661" y="336"/>
                </a:cubicBezTo>
                <a:cubicBezTo>
                  <a:pt x="600" y="344"/>
                  <a:pt x="600" y="344"/>
                  <a:pt x="600" y="344"/>
                </a:cubicBezTo>
                <a:cubicBezTo>
                  <a:pt x="594" y="370"/>
                  <a:pt x="583" y="395"/>
                  <a:pt x="569" y="418"/>
                </a:cubicBezTo>
                <a:cubicBezTo>
                  <a:pt x="607" y="466"/>
                  <a:pt x="607" y="466"/>
                  <a:pt x="607" y="466"/>
                </a:cubicBezTo>
                <a:cubicBezTo>
                  <a:pt x="544" y="530"/>
                  <a:pt x="544" y="530"/>
                  <a:pt x="544" y="530"/>
                </a:cubicBezTo>
                <a:cubicBezTo>
                  <a:pt x="495" y="492"/>
                  <a:pt x="495" y="492"/>
                  <a:pt x="495" y="492"/>
                </a:cubicBezTo>
                <a:cubicBezTo>
                  <a:pt x="473" y="506"/>
                  <a:pt x="448" y="516"/>
                  <a:pt x="421" y="522"/>
                </a:cubicBezTo>
                <a:cubicBezTo>
                  <a:pt x="414" y="584"/>
                  <a:pt x="414" y="584"/>
                  <a:pt x="414" y="584"/>
                </a:cubicBezTo>
                <a:cubicBezTo>
                  <a:pt x="324" y="584"/>
                  <a:pt x="324" y="584"/>
                  <a:pt x="324" y="584"/>
                </a:cubicBezTo>
                <a:cubicBezTo>
                  <a:pt x="317" y="522"/>
                  <a:pt x="317" y="522"/>
                  <a:pt x="317" y="522"/>
                </a:cubicBezTo>
                <a:cubicBezTo>
                  <a:pt x="290" y="516"/>
                  <a:pt x="265" y="506"/>
                  <a:pt x="243" y="492"/>
                </a:cubicBezTo>
                <a:cubicBezTo>
                  <a:pt x="194" y="530"/>
                  <a:pt x="194" y="530"/>
                  <a:pt x="194" y="530"/>
                </a:cubicBezTo>
                <a:cubicBezTo>
                  <a:pt x="131" y="466"/>
                  <a:pt x="131" y="466"/>
                  <a:pt x="131" y="466"/>
                </a:cubicBezTo>
                <a:cubicBezTo>
                  <a:pt x="169" y="418"/>
                  <a:pt x="169" y="418"/>
                  <a:pt x="169" y="418"/>
                </a:cubicBezTo>
                <a:cubicBezTo>
                  <a:pt x="155" y="395"/>
                  <a:pt x="144" y="370"/>
                  <a:pt x="138" y="344"/>
                </a:cubicBezTo>
                <a:cubicBezTo>
                  <a:pt x="77" y="336"/>
                  <a:pt x="77" y="336"/>
                  <a:pt x="77" y="336"/>
                </a:cubicBezTo>
                <a:cubicBezTo>
                  <a:pt x="77" y="247"/>
                  <a:pt x="77" y="247"/>
                  <a:pt x="77" y="247"/>
                </a:cubicBezTo>
                <a:cubicBezTo>
                  <a:pt x="138" y="239"/>
                  <a:pt x="138" y="239"/>
                  <a:pt x="138" y="239"/>
                </a:cubicBezTo>
                <a:cubicBezTo>
                  <a:pt x="144" y="213"/>
                  <a:pt x="155" y="188"/>
                  <a:pt x="169" y="165"/>
                </a:cubicBezTo>
                <a:cubicBezTo>
                  <a:pt x="131" y="117"/>
                  <a:pt x="131" y="117"/>
                  <a:pt x="131" y="117"/>
                </a:cubicBezTo>
                <a:cubicBezTo>
                  <a:pt x="194" y="53"/>
                  <a:pt x="194" y="53"/>
                  <a:pt x="194" y="53"/>
                </a:cubicBezTo>
                <a:cubicBezTo>
                  <a:pt x="243" y="91"/>
                  <a:pt x="243" y="91"/>
                  <a:pt x="243" y="91"/>
                </a:cubicBezTo>
                <a:cubicBezTo>
                  <a:pt x="265" y="77"/>
                  <a:pt x="290" y="67"/>
                  <a:pt x="317" y="61"/>
                </a:cubicBezTo>
                <a:cubicBezTo>
                  <a:pt x="324" y="0"/>
                  <a:pt x="324" y="0"/>
                  <a:pt x="324" y="0"/>
                </a:cubicBezTo>
                <a:cubicBezTo>
                  <a:pt x="414" y="0"/>
                  <a:pt x="414" y="0"/>
                  <a:pt x="414" y="0"/>
                </a:cubicBezTo>
                <a:cubicBezTo>
                  <a:pt x="421" y="61"/>
                  <a:pt x="421" y="61"/>
                  <a:pt x="421" y="61"/>
                </a:cubicBezTo>
                <a:close/>
                <a:moveTo>
                  <a:pt x="480" y="181"/>
                </a:moveTo>
                <a:cubicBezTo>
                  <a:pt x="451" y="153"/>
                  <a:pt x="412" y="135"/>
                  <a:pt x="369" y="135"/>
                </a:cubicBezTo>
                <a:cubicBezTo>
                  <a:pt x="326" y="135"/>
                  <a:pt x="287" y="153"/>
                  <a:pt x="258" y="181"/>
                </a:cubicBezTo>
                <a:cubicBezTo>
                  <a:pt x="230" y="209"/>
                  <a:pt x="213" y="248"/>
                  <a:pt x="213" y="292"/>
                </a:cubicBezTo>
                <a:cubicBezTo>
                  <a:pt x="213" y="335"/>
                  <a:pt x="230" y="374"/>
                  <a:pt x="258" y="402"/>
                </a:cubicBezTo>
                <a:cubicBezTo>
                  <a:pt x="287" y="430"/>
                  <a:pt x="326" y="448"/>
                  <a:pt x="369" y="448"/>
                </a:cubicBezTo>
                <a:cubicBezTo>
                  <a:pt x="412" y="448"/>
                  <a:pt x="451" y="430"/>
                  <a:pt x="480" y="402"/>
                </a:cubicBezTo>
                <a:cubicBezTo>
                  <a:pt x="508" y="374"/>
                  <a:pt x="525" y="335"/>
                  <a:pt x="525" y="292"/>
                </a:cubicBezTo>
                <a:cubicBezTo>
                  <a:pt x="525" y="248"/>
                  <a:pt x="508" y="209"/>
                  <a:pt x="480" y="181"/>
                </a:cubicBezTo>
                <a:close/>
              </a:path>
            </a:pathLst>
          </a:custGeom>
          <a:solidFill>
            <a:schemeClr val="bg1"/>
          </a:solidFill>
          <a:ln>
            <a:noFill/>
          </a:ln>
        </p:spPr>
        <p:txBody>
          <a:bodyPr vert="horz" wrap="square" lIns="25718" tIns="12859" rIns="25718" bIns="12859" numCol="1" anchor="t" anchorCtr="0" compatLnSpc="1">
            <a:prstTxWarp prst="textNoShape">
              <a:avLst/>
            </a:prstTxWarp>
          </a:bodyPr>
          <a:lstStyle/>
          <a:p>
            <a:pPr defTabSz="257221">
              <a:defRPr/>
            </a:pPr>
            <a:endParaRPr lang="en-US" sz="506" kern="0"/>
          </a:p>
        </p:txBody>
      </p:sp>
      <p:cxnSp>
        <p:nvCxnSpPr>
          <p:cNvPr id="3" name="Straight Connector 2">
            <a:extLst>
              <a:ext uri="{FF2B5EF4-FFF2-40B4-BE49-F238E27FC236}">
                <a16:creationId xmlns:a16="http://schemas.microsoft.com/office/drawing/2014/main" id="{89BC4C5E-608B-3885-ED94-6DF8CBF415EE}"/>
              </a:ext>
            </a:extLst>
          </p:cNvPr>
          <p:cNvCxnSpPr>
            <a:cxnSpLocks/>
          </p:cNvCxnSpPr>
          <p:nvPr/>
        </p:nvCxnSpPr>
        <p:spPr>
          <a:xfrm>
            <a:off x="1391350" y="656939"/>
            <a:ext cx="508348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3BBC132-85FC-2BDE-17DF-0E3AAA430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893" y="231350"/>
            <a:ext cx="857457" cy="851177"/>
          </a:xfrm>
          <a:prstGeom prst="rect">
            <a:avLst/>
          </a:prstGeom>
        </p:spPr>
      </p:pic>
      <p:cxnSp>
        <p:nvCxnSpPr>
          <p:cNvPr id="6" name="Straight Connector 5">
            <a:extLst>
              <a:ext uri="{FF2B5EF4-FFF2-40B4-BE49-F238E27FC236}">
                <a16:creationId xmlns:a16="http://schemas.microsoft.com/office/drawing/2014/main" id="{13CA0FA5-E16E-303C-113A-1B3F10754EEF}"/>
              </a:ext>
            </a:extLst>
          </p:cNvPr>
          <p:cNvCxnSpPr>
            <a:cxnSpLocks/>
          </p:cNvCxnSpPr>
          <p:nvPr/>
        </p:nvCxnSpPr>
        <p:spPr>
          <a:xfrm flipH="1">
            <a:off x="558123" y="955788"/>
            <a:ext cx="5892477"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40190DCF-3673-A0CE-EC4F-DDC31A845E20}"/>
              </a:ext>
            </a:extLst>
          </p:cNvPr>
          <p:cNvCxnSpPr>
            <a:cxnSpLocks/>
          </p:cNvCxnSpPr>
          <p:nvPr/>
        </p:nvCxnSpPr>
        <p:spPr>
          <a:xfrm flipH="1">
            <a:off x="533893" y="1519208"/>
            <a:ext cx="5916707"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18" name="Freeform 52">
            <a:extLst>
              <a:ext uri="{FF2B5EF4-FFF2-40B4-BE49-F238E27FC236}">
                <a16:creationId xmlns:a16="http://schemas.microsoft.com/office/drawing/2014/main" id="{6039AE41-127C-9C6A-4340-B89AE9EEEBBA}"/>
              </a:ext>
            </a:extLst>
          </p:cNvPr>
          <p:cNvSpPr>
            <a:spLocks noEditPoints="1"/>
          </p:cNvSpPr>
          <p:nvPr/>
        </p:nvSpPr>
        <p:spPr bwMode="auto">
          <a:xfrm>
            <a:off x="1298331" y="1023186"/>
            <a:ext cx="468313" cy="376238"/>
          </a:xfrm>
          <a:custGeom>
            <a:avLst/>
            <a:gdLst>
              <a:gd name="T0" fmla="*/ 117 w 117"/>
              <a:gd name="T1" fmla="*/ 94 h 94"/>
              <a:gd name="T2" fmla="*/ 0 w 117"/>
              <a:gd name="T3" fmla="*/ 94 h 94"/>
              <a:gd name="T4" fmla="*/ 28 w 117"/>
              <a:gd name="T5" fmla="*/ 69 h 94"/>
              <a:gd name="T6" fmla="*/ 12 w 117"/>
              <a:gd name="T7" fmla="*/ 69 h 94"/>
              <a:gd name="T8" fmla="*/ 12 w 117"/>
              <a:gd name="T9" fmla="*/ 94 h 94"/>
              <a:gd name="T10" fmla="*/ 28 w 117"/>
              <a:gd name="T11" fmla="*/ 94 h 94"/>
              <a:gd name="T12" fmla="*/ 28 w 117"/>
              <a:gd name="T13" fmla="*/ 69 h 94"/>
              <a:gd name="T14" fmla="*/ 53 w 117"/>
              <a:gd name="T15" fmla="*/ 44 h 94"/>
              <a:gd name="T16" fmla="*/ 37 w 117"/>
              <a:gd name="T17" fmla="*/ 44 h 94"/>
              <a:gd name="T18" fmla="*/ 37 w 117"/>
              <a:gd name="T19" fmla="*/ 94 h 94"/>
              <a:gd name="T20" fmla="*/ 53 w 117"/>
              <a:gd name="T21" fmla="*/ 94 h 94"/>
              <a:gd name="T22" fmla="*/ 53 w 117"/>
              <a:gd name="T23" fmla="*/ 44 h 94"/>
              <a:gd name="T24" fmla="*/ 79 w 117"/>
              <a:gd name="T25" fmla="*/ 55 h 94"/>
              <a:gd name="T26" fmla="*/ 63 w 117"/>
              <a:gd name="T27" fmla="*/ 55 h 94"/>
              <a:gd name="T28" fmla="*/ 63 w 117"/>
              <a:gd name="T29" fmla="*/ 94 h 94"/>
              <a:gd name="T30" fmla="*/ 79 w 117"/>
              <a:gd name="T31" fmla="*/ 94 h 94"/>
              <a:gd name="T32" fmla="*/ 79 w 117"/>
              <a:gd name="T33" fmla="*/ 55 h 94"/>
              <a:gd name="T34" fmla="*/ 104 w 117"/>
              <a:gd name="T35" fmla="*/ 29 h 94"/>
              <a:gd name="T36" fmla="*/ 88 w 117"/>
              <a:gd name="T37" fmla="*/ 29 h 94"/>
              <a:gd name="T38" fmla="*/ 88 w 117"/>
              <a:gd name="T39" fmla="*/ 94 h 94"/>
              <a:gd name="T40" fmla="*/ 104 w 117"/>
              <a:gd name="T41" fmla="*/ 94 h 94"/>
              <a:gd name="T42" fmla="*/ 104 w 117"/>
              <a:gd name="T43" fmla="*/ 29 h 94"/>
              <a:gd name="T44" fmla="*/ 20 w 117"/>
              <a:gd name="T45" fmla="*/ 41 h 94"/>
              <a:gd name="T46" fmla="*/ 16 w 117"/>
              <a:gd name="T47" fmla="*/ 46 h 94"/>
              <a:gd name="T48" fmla="*/ 20 w 117"/>
              <a:gd name="T49" fmla="*/ 50 h 94"/>
              <a:gd name="T50" fmla="*/ 25 w 117"/>
              <a:gd name="T51" fmla="*/ 46 h 94"/>
              <a:gd name="T52" fmla="*/ 20 w 117"/>
              <a:gd name="T53" fmla="*/ 41 h 94"/>
              <a:gd name="T54" fmla="*/ 45 w 117"/>
              <a:gd name="T55" fmla="*/ 17 h 94"/>
              <a:gd name="T56" fmla="*/ 41 w 117"/>
              <a:gd name="T57" fmla="*/ 22 h 94"/>
              <a:gd name="T58" fmla="*/ 45 w 117"/>
              <a:gd name="T59" fmla="*/ 26 h 94"/>
              <a:gd name="T60" fmla="*/ 50 w 117"/>
              <a:gd name="T61" fmla="*/ 22 h 94"/>
              <a:gd name="T62" fmla="*/ 45 w 117"/>
              <a:gd name="T63" fmla="*/ 17 h 94"/>
              <a:gd name="T64" fmla="*/ 71 w 117"/>
              <a:gd name="T65" fmla="*/ 29 h 94"/>
              <a:gd name="T66" fmla="*/ 66 w 117"/>
              <a:gd name="T67" fmla="*/ 34 h 94"/>
              <a:gd name="T68" fmla="*/ 71 w 117"/>
              <a:gd name="T69" fmla="*/ 38 h 94"/>
              <a:gd name="T70" fmla="*/ 75 w 117"/>
              <a:gd name="T71" fmla="*/ 34 h 94"/>
              <a:gd name="T72" fmla="*/ 71 w 117"/>
              <a:gd name="T73" fmla="*/ 29 h 94"/>
              <a:gd name="T74" fmla="*/ 96 w 117"/>
              <a:gd name="T75" fmla="*/ 0 h 94"/>
              <a:gd name="T76" fmla="*/ 91 w 117"/>
              <a:gd name="T77" fmla="*/ 5 h 94"/>
              <a:gd name="T78" fmla="*/ 96 w 117"/>
              <a:gd name="T79" fmla="*/ 9 h 94"/>
              <a:gd name="T80" fmla="*/ 101 w 117"/>
              <a:gd name="T81" fmla="*/ 5 h 94"/>
              <a:gd name="T82" fmla="*/ 96 w 117"/>
              <a:gd name="T83" fmla="*/ 0 h 94"/>
              <a:gd name="T84" fmla="*/ 74 w 117"/>
              <a:gd name="T85" fmla="*/ 30 h 94"/>
              <a:gd name="T86" fmla="*/ 93 w 117"/>
              <a:gd name="T87" fmla="*/ 8 h 94"/>
              <a:gd name="T88" fmla="*/ 50 w 117"/>
              <a:gd name="T89" fmla="*/ 24 h 94"/>
              <a:gd name="T90" fmla="*/ 67 w 117"/>
              <a:gd name="T91" fmla="*/ 32 h 94"/>
              <a:gd name="T92" fmla="*/ 42 w 117"/>
              <a:gd name="T93" fmla="*/ 25 h 94"/>
              <a:gd name="T94" fmla="*/ 24 w 117"/>
              <a:gd name="T95" fmla="*/ 4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7" h="94">
                <a:moveTo>
                  <a:pt x="117" y="94"/>
                </a:moveTo>
                <a:cubicBezTo>
                  <a:pt x="0" y="94"/>
                  <a:pt x="0" y="94"/>
                  <a:pt x="0" y="94"/>
                </a:cubicBezTo>
                <a:moveTo>
                  <a:pt x="28" y="69"/>
                </a:moveTo>
                <a:cubicBezTo>
                  <a:pt x="12" y="69"/>
                  <a:pt x="12" y="69"/>
                  <a:pt x="12" y="69"/>
                </a:cubicBezTo>
                <a:cubicBezTo>
                  <a:pt x="12" y="94"/>
                  <a:pt x="12" y="94"/>
                  <a:pt x="12" y="94"/>
                </a:cubicBezTo>
                <a:cubicBezTo>
                  <a:pt x="28" y="94"/>
                  <a:pt x="28" y="94"/>
                  <a:pt x="28" y="94"/>
                </a:cubicBezTo>
                <a:lnTo>
                  <a:pt x="28" y="69"/>
                </a:lnTo>
                <a:close/>
                <a:moveTo>
                  <a:pt x="53" y="44"/>
                </a:moveTo>
                <a:cubicBezTo>
                  <a:pt x="37" y="44"/>
                  <a:pt x="37" y="44"/>
                  <a:pt x="37" y="44"/>
                </a:cubicBezTo>
                <a:cubicBezTo>
                  <a:pt x="37" y="94"/>
                  <a:pt x="37" y="94"/>
                  <a:pt x="37" y="94"/>
                </a:cubicBezTo>
                <a:cubicBezTo>
                  <a:pt x="53" y="94"/>
                  <a:pt x="53" y="94"/>
                  <a:pt x="53" y="94"/>
                </a:cubicBezTo>
                <a:lnTo>
                  <a:pt x="53" y="44"/>
                </a:lnTo>
                <a:close/>
                <a:moveTo>
                  <a:pt x="79" y="55"/>
                </a:moveTo>
                <a:cubicBezTo>
                  <a:pt x="63" y="55"/>
                  <a:pt x="63" y="55"/>
                  <a:pt x="63" y="55"/>
                </a:cubicBezTo>
                <a:cubicBezTo>
                  <a:pt x="63" y="94"/>
                  <a:pt x="63" y="94"/>
                  <a:pt x="63" y="94"/>
                </a:cubicBezTo>
                <a:cubicBezTo>
                  <a:pt x="79" y="94"/>
                  <a:pt x="79" y="94"/>
                  <a:pt x="79" y="94"/>
                </a:cubicBezTo>
                <a:lnTo>
                  <a:pt x="79" y="55"/>
                </a:lnTo>
                <a:close/>
                <a:moveTo>
                  <a:pt x="104" y="29"/>
                </a:moveTo>
                <a:cubicBezTo>
                  <a:pt x="88" y="29"/>
                  <a:pt x="88" y="29"/>
                  <a:pt x="88" y="29"/>
                </a:cubicBezTo>
                <a:cubicBezTo>
                  <a:pt x="88" y="94"/>
                  <a:pt x="88" y="94"/>
                  <a:pt x="88" y="94"/>
                </a:cubicBezTo>
                <a:cubicBezTo>
                  <a:pt x="104" y="94"/>
                  <a:pt x="104" y="94"/>
                  <a:pt x="104" y="94"/>
                </a:cubicBezTo>
                <a:lnTo>
                  <a:pt x="104" y="29"/>
                </a:lnTo>
                <a:close/>
                <a:moveTo>
                  <a:pt x="20" y="41"/>
                </a:moveTo>
                <a:cubicBezTo>
                  <a:pt x="18" y="41"/>
                  <a:pt x="16" y="43"/>
                  <a:pt x="16" y="46"/>
                </a:cubicBezTo>
                <a:cubicBezTo>
                  <a:pt x="16" y="48"/>
                  <a:pt x="18" y="50"/>
                  <a:pt x="20" y="50"/>
                </a:cubicBezTo>
                <a:cubicBezTo>
                  <a:pt x="23" y="50"/>
                  <a:pt x="25" y="48"/>
                  <a:pt x="25" y="46"/>
                </a:cubicBezTo>
                <a:cubicBezTo>
                  <a:pt x="25" y="43"/>
                  <a:pt x="23" y="41"/>
                  <a:pt x="20" y="41"/>
                </a:cubicBezTo>
                <a:close/>
                <a:moveTo>
                  <a:pt x="45" y="17"/>
                </a:moveTo>
                <a:cubicBezTo>
                  <a:pt x="43" y="17"/>
                  <a:pt x="41" y="19"/>
                  <a:pt x="41" y="22"/>
                </a:cubicBezTo>
                <a:cubicBezTo>
                  <a:pt x="41" y="24"/>
                  <a:pt x="43" y="26"/>
                  <a:pt x="45" y="26"/>
                </a:cubicBezTo>
                <a:cubicBezTo>
                  <a:pt x="48" y="26"/>
                  <a:pt x="50" y="24"/>
                  <a:pt x="50" y="22"/>
                </a:cubicBezTo>
                <a:cubicBezTo>
                  <a:pt x="50" y="19"/>
                  <a:pt x="48" y="17"/>
                  <a:pt x="45" y="17"/>
                </a:cubicBezTo>
                <a:close/>
                <a:moveTo>
                  <a:pt x="71" y="29"/>
                </a:moveTo>
                <a:cubicBezTo>
                  <a:pt x="68" y="29"/>
                  <a:pt x="66" y="31"/>
                  <a:pt x="66" y="34"/>
                </a:cubicBezTo>
                <a:cubicBezTo>
                  <a:pt x="66" y="36"/>
                  <a:pt x="68" y="38"/>
                  <a:pt x="71" y="38"/>
                </a:cubicBezTo>
                <a:cubicBezTo>
                  <a:pt x="73" y="38"/>
                  <a:pt x="75" y="36"/>
                  <a:pt x="75" y="34"/>
                </a:cubicBezTo>
                <a:cubicBezTo>
                  <a:pt x="75" y="31"/>
                  <a:pt x="73" y="29"/>
                  <a:pt x="71" y="29"/>
                </a:cubicBezTo>
                <a:close/>
                <a:moveTo>
                  <a:pt x="96" y="0"/>
                </a:moveTo>
                <a:cubicBezTo>
                  <a:pt x="93" y="0"/>
                  <a:pt x="91" y="2"/>
                  <a:pt x="91" y="5"/>
                </a:cubicBezTo>
                <a:cubicBezTo>
                  <a:pt x="91" y="7"/>
                  <a:pt x="93" y="9"/>
                  <a:pt x="96" y="9"/>
                </a:cubicBezTo>
                <a:cubicBezTo>
                  <a:pt x="99" y="9"/>
                  <a:pt x="101" y="7"/>
                  <a:pt x="101" y="5"/>
                </a:cubicBezTo>
                <a:cubicBezTo>
                  <a:pt x="101" y="2"/>
                  <a:pt x="99" y="0"/>
                  <a:pt x="96" y="0"/>
                </a:cubicBezTo>
                <a:close/>
                <a:moveTo>
                  <a:pt x="74" y="30"/>
                </a:moveTo>
                <a:cubicBezTo>
                  <a:pt x="93" y="8"/>
                  <a:pt x="93" y="8"/>
                  <a:pt x="93" y="8"/>
                </a:cubicBezTo>
                <a:moveTo>
                  <a:pt x="50" y="24"/>
                </a:moveTo>
                <a:cubicBezTo>
                  <a:pt x="67" y="32"/>
                  <a:pt x="67" y="32"/>
                  <a:pt x="67" y="32"/>
                </a:cubicBezTo>
                <a:moveTo>
                  <a:pt x="42" y="25"/>
                </a:moveTo>
                <a:cubicBezTo>
                  <a:pt x="24" y="42"/>
                  <a:pt x="24" y="42"/>
                  <a:pt x="24" y="42"/>
                </a:cubicBezTo>
              </a:path>
            </a:pathLst>
          </a:custGeom>
          <a:solidFill>
            <a:schemeClr val="accent1">
              <a:lumMod val="60000"/>
              <a:lumOff val="40000"/>
            </a:schemeClr>
          </a:solidFill>
          <a:ln w="158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20" name="TextBox 19">
            <a:extLst>
              <a:ext uri="{FF2B5EF4-FFF2-40B4-BE49-F238E27FC236}">
                <a16:creationId xmlns:a16="http://schemas.microsoft.com/office/drawing/2014/main" id="{AA41F94E-93D9-DACB-290D-84CCD1843553}"/>
              </a:ext>
            </a:extLst>
          </p:cNvPr>
          <p:cNvSpPr txBox="1"/>
          <p:nvPr/>
        </p:nvSpPr>
        <p:spPr>
          <a:xfrm>
            <a:off x="471093" y="1619911"/>
            <a:ext cx="6072271" cy="2801729"/>
          </a:xfrm>
          <a:prstGeom prst="rect">
            <a:avLst/>
          </a:prstGeom>
          <a:noFill/>
        </p:spPr>
        <p:txBody>
          <a:bodyPr wrap="square">
            <a:spAutoFit/>
          </a:bodyPr>
          <a:lstStyle/>
          <a:p>
            <a:pPr indent="457200" algn="just">
              <a:lnSpc>
                <a:spcPct val="115000"/>
              </a:lnSpc>
            </a:pPr>
            <a:r>
              <a:rPr lang="mn-MN"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2020 онд ПОҮ-ийн тоног төхөөрөмжийг шинэчлэх, боловсон хүчнийг бэлтгэх, чадавхижуулах ажлууд хийгдэж дуусаад 2021 оны эцэс, 2022 оны эхний хагас жилд олон улсын жишиг стандартад нийцсэн бүтээгдэхүүн, үйлчилгээг иргэдэд хүргэж эх</a:t>
            </a:r>
            <a:r>
              <a:rPr lang="mn-MN" sz="1400" dirty="0">
                <a:solidFill>
                  <a:srgbClr val="002060"/>
                </a:solidFill>
                <a:latin typeface="Arial" panose="020B0604020202020204" pitchFamily="34" charset="0"/>
                <a:ea typeface="Calibri" panose="020F0502020204030204" pitchFamily="34" charset="0"/>
                <a:cs typeface="Times New Roman" panose="02020603050405020304" pitchFamily="18" charset="0"/>
              </a:rPr>
              <a:t>э</a:t>
            </a:r>
            <a:r>
              <a:rPr lang="mn-MN"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лнэ гэсэн зорилт тавьсан. </a:t>
            </a:r>
          </a:p>
          <a:p>
            <a:pPr indent="457200" algn="just">
              <a:lnSpc>
                <a:spcPct val="115000"/>
              </a:lnSpc>
            </a:pPr>
            <a:r>
              <a:rPr lang="mn-MN"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Мөн Хараагүй хүмүүсийн хөдөлмөр, сургалт, хөгжлийн төв шинэ бүтэц бүрэлдэхүүн, чиг үүрэгтэйгээр иргэдэд үйлчилгээ хүргэж эхлэх учраас 2022 онд </a:t>
            </a:r>
            <a:r>
              <a:rPr lang="en-US" sz="1400" dirty="0" err="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Сэргээн</a:t>
            </a:r>
            <a:r>
              <a:rPr lang="en-US"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засах</a:t>
            </a:r>
            <a:r>
              <a:rPr lang="en-US"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үйлчилгээнд</a:t>
            </a:r>
            <a:r>
              <a:rPr lang="en-US"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хамрагдаж</a:t>
            </a:r>
            <a:r>
              <a:rPr lang="en-US"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байгаа</a:t>
            </a:r>
            <a:r>
              <a:rPr lang="en-US"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хөгжлийн</a:t>
            </a:r>
            <a:r>
              <a:rPr lang="en-US"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бэрхшээлтэй</a:t>
            </a:r>
            <a:r>
              <a:rPr lang="en-US"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иргэдийн</a:t>
            </a:r>
            <a:r>
              <a:rPr lang="en-US"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эзлэх</a:t>
            </a:r>
            <a:r>
              <a:rPr lang="en-US"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хувь</a:t>
            </a:r>
            <a:r>
              <a:rPr lang="en-US"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mn-MN" sz="14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18,6%</a:t>
            </a:r>
            <a:r>
              <a:rPr lang="mn-MN"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хувьд хүрч, өмнөх оныхоос /15.7/ </a:t>
            </a:r>
            <a:r>
              <a:rPr lang="mn-MN" sz="14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2,8%-</a:t>
            </a:r>
            <a:r>
              <a:rPr lang="mn-MN"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иар өсөх боломжтой гэж тооцоолж байсан боловч  хараахан зорилтыг хангаж чадаагүй. </a:t>
            </a:r>
            <a:endPar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7" name="TextBox 116">
            <a:extLst>
              <a:ext uri="{FF2B5EF4-FFF2-40B4-BE49-F238E27FC236}">
                <a16:creationId xmlns:a16="http://schemas.microsoft.com/office/drawing/2014/main" id="{86C57954-1618-A904-31D1-D570571D62EA}"/>
              </a:ext>
            </a:extLst>
          </p:cNvPr>
          <p:cNvSpPr txBox="1"/>
          <p:nvPr/>
        </p:nvSpPr>
        <p:spPr>
          <a:xfrm>
            <a:off x="457483" y="4454661"/>
            <a:ext cx="6033913" cy="1169551"/>
          </a:xfrm>
          <a:prstGeom prst="rect">
            <a:avLst/>
          </a:prstGeom>
          <a:noFill/>
        </p:spPr>
        <p:txBody>
          <a:bodyPr wrap="square">
            <a:spAutoFit/>
          </a:bodyPr>
          <a:lstStyle/>
          <a:p>
            <a:pPr algn="just"/>
            <a:r>
              <a:rPr lang="mn-MN" sz="1400" kern="0" dirty="0">
                <a:solidFill>
                  <a:srgbClr val="002060"/>
                </a:solidFill>
                <a:effectLst/>
                <a:latin typeface="Arial" panose="020B0604020202020204" pitchFamily="34" charset="0"/>
                <a:ea typeface="Calibri" panose="020F0502020204030204" pitchFamily="34" charset="0"/>
              </a:rPr>
              <a:t>         ХБХХЕГазар, түүний харьяа байгууллагуудын </a:t>
            </a:r>
            <a:r>
              <a:rPr lang="mn-MN" sz="1400" kern="0" dirty="0">
                <a:solidFill>
                  <a:srgbClr val="002060"/>
                </a:solidFill>
                <a:latin typeface="Arial" panose="020B0604020202020204" pitchFamily="34" charset="0"/>
                <a:ea typeface="Calibri" panose="020F0502020204030204" pitchFamily="34" charset="0"/>
              </a:rPr>
              <a:t>хүрээнд 2022 онд нийт </a:t>
            </a:r>
            <a:r>
              <a:rPr lang="mn-MN" sz="1400" kern="0" dirty="0">
                <a:solidFill>
                  <a:srgbClr val="002060"/>
                </a:solidFill>
                <a:effectLst/>
                <a:latin typeface="Arial" panose="020B0604020202020204" pitchFamily="34" charset="0"/>
                <a:ea typeface="Calibri" panose="020F0502020204030204" pitchFamily="34" charset="0"/>
              </a:rPr>
              <a:t>хөгжлийн бэрхшээлтэй хүн амын </a:t>
            </a:r>
            <a:r>
              <a:rPr lang="mn-MN" sz="1400" b="1" kern="0" dirty="0">
                <a:solidFill>
                  <a:srgbClr val="002060"/>
                </a:solidFill>
                <a:effectLst/>
                <a:latin typeface="Arial" panose="020B0604020202020204" pitchFamily="34" charset="0"/>
                <a:ea typeface="Calibri" panose="020F0502020204030204" pitchFamily="34" charset="0"/>
              </a:rPr>
              <a:t>18.6 %</a:t>
            </a:r>
            <a:r>
              <a:rPr lang="en-US" sz="1400" b="1" kern="0" dirty="0">
                <a:solidFill>
                  <a:srgbClr val="002060"/>
                </a:solidFill>
                <a:effectLst/>
                <a:latin typeface="Arial" panose="020B0604020202020204" pitchFamily="34" charset="0"/>
                <a:ea typeface="Calibri" panose="020F0502020204030204" pitchFamily="34" charset="0"/>
              </a:rPr>
              <a:t>-</a:t>
            </a:r>
            <a:r>
              <a:rPr lang="mn-MN" sz="1400" kern="0" dirty="0">
                <a:solidFill>
                  <a:srgbClr val="002060"/>
                </a:solidFill>
                <a:latin typeface="Arial" panose="020B0604020202020204" pitchFamily="34" charset="0"/>
                <a:ea typeface="Calibri" panose="020F0502020204030204" pitchFamily="34" charset="0"/>
              </a:rPr>
              <a:t>д</a:t>
            </a:r>
            <a:r>
              <a:rPr lang="mn-MN" sz="1400" kern="0" dirty="0">
                <a:solidFill>
                  <a:srgbClr val="002060"/>
                </a:solidFill>
                <a:effectLst/>
                <a:latin typeface="Arial" panose="020B0604020202020204" pitchFamily="34" charset="0"/>
                <a:ea typeface="Calibri" panose="020F0502020204030204" pitchFamily="34" charset="0"/>
              </a:rPr>
              <a:t> хүрч ажиллах зорилт тавьсан</a:t>
            </a:r>
            <a:r>
              <a:rPr lang="mn-MN" sz="1400" kern="0" dirty="0">
                <a:solidFill>
                  <a:srgbClr val="002060"/>
                </a:solidFill>
                <a:latin typeface="Arial" panose="020B0604020202020204" pitchFamily="34" charset="0"/>
                <a:ea typeface="Calibri" panose="020F0502020204030204" pitchFamily="34" charset="0"/>
              </a:rPr>
              <a:t> боловч </a:t>
            </a:r>
            <a:r>
              <a:rPr lang="mn-MN" sz="1400" kern="0" dirty="0">
                <a:solidFill>
                  <a:srgbClr val="002060"/>
                </a:solidFill>
                <a:effectLst/>
                <a:latin typeface="Arial" panose="020B0604020202020204" pitchFamily="34" charset="0"/>
                <a:ea typeface="Calibri" panose="020F0502020204030204" pitchFamily="34" charset="0"/>
              </a:rPr>
              <a:t>жилийн эцсийн байдлаар нийт </a:t>
            </a:r>
            <a:r>
              <a:rPr lang="mn-MN" sz="1400" b="1" kern="0" dirty="0">
                <a:solidFill>
                  <a:srgbClr val="002060"/>
                </a:solidFill>
                <a:effectLst/>
                <a:latin typeface="Arial" panose="020B0604020202020204" pitchFamily="34" charset="0"/>
                <a:ea typeface="Calibri" panose="020F0502020204030204" pitchFamily="34" charset="0"/>
              </a:rPr>
              <a:t>14%-д</a:t>
            </a:r>
            <a:r>
              <a:rPr lang="mn-MN" sz="1400" kern="0" dirty="0">
                <a:solidFill>
                  <a:srgbClr val="002060"/>
                </a:solidFill>
                <a:effectLst/>
                <a:latin typeface="Arial" panose="020B0604020202020204" pitchFamily="34" charset="0"/>
                <a:ea typeface="Calibri" panose="020F0502020204030204" pitchFamily="34" charset="0"/>
              </a:rPr>
              <a:t> нь сэргээн засах тусламж үйлчилгээ хүргэсэн үзүүлэлттэй гарсан нь нийт зорилтот түвшнээс 4.5%-ийн зөрүүтэй, буурсан үзүүлэлттэй гарсан.</a:t>
            </a:r>
            <a:endParaRPr lang="en-US" sz="1400" dirty="0"/>
          </a:p>
        </p:txBody>
      </p:sp>
      <p:sp>
        <p:nvSpPr>
          <p:cNvPr id="211" name="Rectangle 210">
            <a:extLst>
              <a:ext uri="{FF2B5EF4-FFF2-40B4-BE49-F238E27FC236}">
                <a16:creationId xmlns:a16="http://schemas.microsoft.com/office/drawing/2014/main" id="{A36C7987-D28E-9BAC-5F28-A861E20E2FE7}"/>
              </a:ext>
            </a:extLst>
          </p:cNvPr>
          <p:cNvSpPr/>
          <p:nvPr/>
        </p:nvSpPr>
        <p:spPr>
          <a:xfrm>
            <a:off x="4538112" y="7591511"/>
            <a:ext cx="710671" cy="334707"/>
          </a:xfrm>
          <a:prstGeom prst="rect">
            <a:avLst/>
          </a:prstGeom>
          <a:noFill/>
        </p:spPr>
        <p:txBody>
          <a:bodyPr wrap="square" rtlCol="0">
            <a:spAutoFit/>
          </a:bodyPr>
          <a:lstStyle/>
          <a:p>
            <a:pPr algn="ctr"/>
            <a:r>
              <a:rPr lang="en-US" sz="1575" dirty="0">
                <a:solidFill>
                  <a:srgbClr val="FFFFFF"/>
                </a:solidFill>
              </a:rPr>
              <a:t>03</a:t>
            </a:r>
          </a:p>
        </p:txBody>
      </p:sp>
      <p:sp>
        <p:nvSpPr>
          <p:cNvPr id="222" name="TextBox 221">
            <a:extLst>
              <a:ext uri="{FF2B5EF4-FFF2-40B4-BE49-F238E27FC236}">
                <a16:creationId xmlns:a16="http://schemas.microsoft.com/office/drawing/2014/main" id="{FFA17D56-508B-B5CE-5AF1-31CF964B1BC8}"/>
              </a:ext>
            </a:extLst>
          </p:cNvPr>
          <p:cNvSpPr txBox="1"/>
          <p:nvPr/>
        </p:nvSpPr>
        <p:spPr>
          <a:xfrm>
            <a:off x="1349741" y="7056432"/>
            <a:ext cx="1482946" cy="646331"/>
          </a:xfrm>
          <a:prstGeom prst="rect">
            <a:avLst/>
          </a:prstGeom>
          <a:noFill/>
        </p:spPr>
        <p:txBody>
          <a:bodyPr wrap="square" rtlCol="0">
            <a:spAutoFit/>
          </a:bodyPr>
          <a:lstStyle/>
          <a:p>
            <a:pPr algn="ctr" defTabSz="514441"/>
            <a:r>
              <a:rPr lang="id-ID" sz="1200" dirty="0">
                <a:solidFill>
                  <a:srgbClr val="002060"/>
                </a:solidFill>
                <a:latin typeface="Arial" panose="020B0604020202020204" pitchFamily="34" charset="0"/>
                <a:cs typeface="Arial" panose="020B0604020202020204" pitchFamily="34" charset="0"/>
              </a:rPr>
              <a:t>Зорилтот түвшинд хүрээгүй шалтгаан</a:t>
            </a:r>
            <a:endParaRPr lang="en-US" sz="1200" dirty="0">
              <a:solidFill>
                <a:srgbClr val="002060"/>
              </a:solidFill>
              <a:latin typeface="Arial" panose="020B0604020202020204" pitchFamily="34" charset="0"/>
              <a:cs typeface="Arial" panose="020B0604020202020204" pitchFamily="34" charset="0"/>
            </a:endParaRPr>
          </a:p>
        </p:txBody>
      </p:sp>
      <p:sp>
        <p:nvSpPr>
          <p:cNvPr id="237" name="TextBox 236">
            <a:extLst>
              <a:ext uri="{FF2B5EF4-FFF2-40B4-BE49-F238E27FC236}">
                <a16:creationId xmlns:a16="http://schemas.microsoft.com/office/drawing/2014/main" id="{E8E0FF1B-8335-40A6-1F2B-A858A88B2B48}"/>
              </a:ext>
            </a:extLst>
          </p:cNvPr>
          <p:cNvSpPr txBox="1"/>
          <p:nvPr/>
        </p:nvSpPr>
        <p:spPr>
          <a:xfrm>
            <a:off x="523464" y="5676127"/>
            <a:ext cx="5951365" cy="800219"/>
          </a:xfrm>
          <a:prstGeom prst="rect">
            <a:avLst/>
          </a:prstGeom>
          <a:noFill/>
        </p:spPr>
        <p:txBody>
          <a:bodyPr wrap="square">
            <a:spAutoFit/>
          </a:bodyPr>
          <a:lstStyle/>
          <a:p>
            <a:pPr indent="457200" algn="just"/>
            <a:r>
              <a:rPr lang="mn-MN"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Протез, ортопедийн үйлдвэрийн тоног төхөөрөмжийн шинэчлэлт хийж үйлчилгээний нэр төрөл, хүртээмж нэмэгдэнэ гэж тооцоолсон боловч тоног төхөөрөмж нийлүүлэгдээгүй.</a:t>
            </a:r>
            <a:r>
              <a:rPr lang="mn-MN"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9" name="TextBox 238">
            <a:extLst>
              <a:ext uri="{FF2B5EF4-FFF2-40B4-BE49-F238E27FC236}">
                <a16:creationId xmlns:a16="http://schemas.microsoft.com/office/drawing/2014/main" id="{52AA3538-EB11-6E38-3A77-099B11862C6C}"/>
              </a:ext>
            </a:extLst>
          </p:cNvPr>
          <p:cNvSpPr txBox="1"/>
          <p:nvPr/>
        </p:nvSpPr>
        <p:spPr>
          <a:xfrm>
            <a:off x="2816521" y="6482156"/>
            <a:ext cx="3716792" cy="1815882"/>
          </a:xfrm>
          <a:prstGeom prst="rect">
            <a:avLst/>
          </a:prstGeom>
          <a:noFill/>
        </p:spPr>
        <p:txBody>
          <a:bodyPr wrap="square">
            <a:spAutoFit/>
          </a:bodyPr>
          <a:lstStyle/>
          <a:p>
            <a:pPr algn="just"/>
            <a:r>
              <a:rPr lang="mn-MN" sz="1400" kern="0" dirty="0">
                <a:solidFill>
                  <a:srgbClr val="002060"/>
                </a:solidFill>
                <a:effectLst/>
                <a:latin typeface="Arial" panose="020B0604020202020204" pitchFamily="34" charset="0"/>
                <a:ea typeface="Calibri" panose="020F0502020204030204" pitchFamily="34" charset="0"/>
              </a:rPr>
              <a:t>      Хараагүй хүмүүсийн хөдөлмөр сургалт, үйлдвэрийн төвийн шинэ бүтэц хийгдэж, үйлчилгээний цар хүрээ нэмэгдэнэ гэж төлөвлөсөн боловч тус төвийн бүтэц батлагдаагүй. Тус үйлдвэрийн үйлчилгээ нь сэргээн засах тусламж, үйлчилгээний нэр төрөлд хамаарахгүй, тоон үзүүлэлтэд ордоггүй.</a:t>
            </a:r>
            <a:endParaRPr lang="en-US" sz="1400" dirty="0">
              <a:solidFill>
                <a:srgbClr val="002060"/>
              </a:solidFill>
            </a:endParaRPr>
          </a:p>
        </p:txBody>
      </p:sp>
      <p:sp>
        <p:nvSpPr>
          <p:cNvPr id="241" name="TextBox 240">
            <a:extLst>
              <a:ext uri="{FF2B5EF4-FFF2-40B4-BE49-F238E27FC236}">
                <a16:creationId xmlns:a16="http://schemas.microsoft.com/office/drawing/2014/main" id="{9CEE23B4-2EB8-2973-6E2F-BAF4295D22C0}"/>
              </a:ext>
            </a:extLst>
          </p:cNvPr>
          <p:cNvSpPr txBox="1"/>
          <p:nvPr/>
        </p:nvSpPr>
        <p:spPr>
          <a:xfrm>
            <a:off x="533180" y="8298038"/>
            <a:ext cx="6024076" cy="1169551"/>
          </a:xfrm>
          <a:prstGeom prst="rect">
            <a:avLst/>
          </a:prstGeom>
          <a:noFill/>
        </p:spPr>
        <p:txBody>
          <a:bodyPr wrap="square">
            <a:spAutoFit/>
          </a:bodyPr>
          <a:lstStyle/>
          <a:p>
            <a:pPr algn="just"/>
            <a:r>
              <a:rPr lang="mn-MN" sz="1400" kern="0" dirty="0">
                <a:solidFill>
                  <a:srgbClr val="002060"/>
                </a:solidFill>
                <a:effectLst/>
                <a:latin typeface="Arial" panose="020B0604020202020204" pitchFamily="34" charset="0"/>
                <a:ea typeface="Calibri" panose="020F0502020204030204" pitchFamily="34" charset="0"/>
              </a:rPr>
              <a:t>        Орон нутаг дахь 6 төв ашиглалтад орж</a:t>
            </a:r>
            <a:r>
              <a:rPr lang="en-US" sz="1400" kern="0" dirty="0">
                <a:solidFill>
                  <a:srgbClr val="002060"/>
                </a:solidFill>
                <a:effectLst/>
                <a:latin typeface="Arial" panose="020B0604020202020204" pitchFamily="34" charset="0"/>
                <a:ea typeface="Calibri" panose="020F0502020204030204" pitchFamily="34" charset="0"/>
              </a:rPr>
              <a:t>,</a:t>
            </a:r>
            <a:r>
              <a:rPr lang="mn-MN" sz="1400" kern="0" dirty="0">
                <a:solidFill>
                  <a:srgbClr val="002060"/>
                </a:solidFill>
                <a:effectLst/>
                <a:latin typeface="Arial" panose="020B0604020202020204" pitchFamily="34" charset="0"/>
                <a:ea typeface="Calibri" panose="020F0502020204030204" pitchFamily="34" charset="0"/>
              </a:rPr>
              <a:t> иргэдэд үйлчилгээ хүргэж эхэлнэ гэж тооцоолсон боловч барилгын явц удааширснаас хугацаандаа ашиглалтад ороогүйн улмаас тооцоолсон үр дүнд хүрээгүй. </a:t>
            </a:r>
          </a:p>
          <a:p>
            <a:pPr algn="just"/>
            <a:r>
              <a:rPr lang="mn-MN" sz="1400" kern="0" dirty="0">
                <a:solidFill>
                  <a:srgbClr val="002060"/>
                </a:solidFill>
                <a:latin typeface="Arial" panose="020B0604020202020204" pitchFamily="34" charset="0"/>
                <a:ea typeface="Calibri" panose="020F0502020204030204" pitchFamily="34" charset="0"/>
              </a:rPr>
              <a:t>            </a:t>
            </a:r>
            <a:r>
              <a:rPr lang="mn-MN" sz="1400" kern="0" dirty="0">
                <a:solidFill>
                  <a:srgbClr val="002060"/>
                </a:solidFill>
                <a:effectLst/>
                <a:latin typeface="Arial" panose="020B0604020202020204" pitchFamily="34" charset="0"/>
                <a:ea typeface="Calibri" panose="020F0502020204030204" pitchFamily="34" charset="0"/>
              </a:rPr>
              <a:t>Зорилтот түвшний гүйцэтгэл </a:t>
            </a:r>
            <a:r>
              <a:rPr lang="mn-MN" sz="1400" b="1" kern="0" dirty="0">
                <a:solidFill>
                  <a:srgbClr val="002060"/>
                </a:solidFill>
                <a:effectLst/>
                <a:latin typeface="Arial" panose="020B0604020202020204" pitchFamily="34" charset="0"/>
                <a:ea typeface="Calibri" panose="020F0502020204030204" pitchFamily="34" charset="0"/>
              </a:rPr>
              <a:t>75.2%</a:t>
            </a:r>
            <a:r>
              <a:rPr lang="mn-MN" sz="1400" kern="0" dirty="0">
                <a:solidFill>
                  <a:srgbClr val="002060"/>
                </a:solidFill>
                <a:effectLst/>
                <a:latin typeface="Arial" panose="020B0604020202020204" pitchFamily="34" charset="0"/>
                <a:ea typeface="Calibri" panose="020F0502020204030204" pitchFamily="34" charset="0"/>
              </a:rPr>
              <a:t>-ийн үзүүлэлттэй гарсан.</a:t>
            </a:r>
            <a:endParaRPr lang="en-US" sz="1400" dirty="0">
              <a:solidFill>
                <a:srgbClr val="002060"/>
              </a:solidFill>
            </a:endParaRPr>
          </a:p>
        </p:txBody>
      </p:sp>
      <p:sp>
        <p:nvSpPr>
          <p:cNvPr id="246" name="Rectangle 1">
            <a:extLst>
              <a:ext uri="{FF2B5EF4-FFF2-40B4-BE49-F238E27FC236}">
                <a16:creationId xmlns:a16="http://schemas.microsoft.com/office/drawing/2014/main" id="{DE97034E-3E15-C9BC-84CF-96F872BA54CC}"/>
              </a:ext>
            </a:extLst>
          </p:cNvPr>
          <p:cNvSpPr/>
          <p:nvPr/>
        </p:nvSpPr>
        <p:spPr>
          <a:xfrm>
            <a:off x="471093" y="9552184"/>
            <a:ext cx="6450960" cy="224309"/>
          </a:xfrm>
          <a:custGeom>
            <a:avLst/>
            <a:gdLst>
              <a:gd name="connsiteX0" fmla="*/ 0 w 6019598"/>
              <a:gd name="connsiteY0" fmla="*/ 0 h 3276985"/>
              <a:gd name="connsiteX1" fmla="*/ 6019598 w 6019598"/>
              <a:gd name="connsiteY1" fmla="*/ 0 h 3276985"/>
              <a:gd name="connsiteX2" fmla="*/ 6019598 w 6019598"/>
              <a:gd name="connsiteY2" fmla="*/ 3276985 h 3276985"/>
              <a:gd name="connsiteX3" fmla="*/ 0 w 6019598"/>
              <a:gd name="connsiteY3" fmla="*/ 3276985 h 3276985"/>
              <a:gd name="connsiteX4" fmla="*/ 0 w 6019598"/>
              <a:gd name="connsiteY4" fmla="*/ 0 h 3276985"/>
              <a:gd name="connsiteX0" fmla="*/ 0 w 6019598"/>
              <a:gd name="connsiteY0" fmla="*/ 0 h 3276985"/>
              <a:gd name="connsiteX1" fmla="*/ 3660446 w 6019598"/>
              <a:gd name="connsiteY1" fmla="*/ 9144 h 3276985"/>
              <a:gd name="connsiteX2" fmla="*/ 6019598 w 6019598"/>
              <a:gd name="connsiteY2" fmla="*/ 3276985 h 3276985"/>
              <a:gd name="connsiteX3" fmla="*/ 0 w 6019598"/>
              <a:gd name="connsiteY3" fmla="*/ 3276985 h 3276985"/>
              <a:gd name="connsiteX4" fmla="*/ 0 w 6019598"/>
              <a:gd name="connsiteY4" fmla="*/ 0 h 3276985"/>
              <a:gd name="connsiteX0" fmla="*/ 0 w 6019598"/>
              <a:gd name="connsiteY0" fmla="*/ 0 h 3276985"/>
              <a:gd name="connsiteX1" fmla="*/ 3660446 w 6019598"/>
              <a:gd name="connsiteY1" fmla="*/ 9144 h 3276985"/>
              <a:gd name="connsiteX2" fmla="*/ 6019598 w 6019598"/>
              <a:gd name="connsiteY2" fmla="*/ 3276985 h 3276985"/>
              <a:gd name="connsiteX3" fmla="*/ 0 w 6019598"/>
              <a:gd name="connsiteY3" fmla="*/ 3276985 h 3276985"/>
              <a:gd name="connsiteX4" fmla="*/ 0 w 6019598"/>
              <a:gd name="connsiteY4" fmla="*/ 0 h 3276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598" h="3276985">
                <a:moveTo>
                  <a:pt x="0" y="0"/>
                </a:moveTo>
                <a:lnTo>
                  <a:pt x="3660446" y="9144"/>
                </a:lnTo>
                <a:lnTo>
                  <a:pt x="6019598" y="3276985"/>
                </a:lnTo>
                <a:lnTo>
                  <a:pt x="0" y="3276985"/>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7" name="Group 276">
            <a:extLst>
              <a:ext uri="{FF2B5EF4-FFF2-40B4-BE49-F238E27FC236}">
                <a16:creationId xmlns:a16="http://schemas.microsoft.com/office/drawing/2014/main" id="{C067F648-39A1-D895-A3F9-E4B4B41C44FD}"/>
              </a:ext>
            </a:extLst>
          </p:cNvPr>
          <p:cNvGrpSpPr/>
          <p:nvPr/>
        </p:nvGrpSpPr>
        <p:grpSpPr>
          <a:xfrm>
            <a:off x="647225" y="5710124"/>
            <a:ext cx="266078" cy="198264"/>
            <a:chOff x="5586125" y="3262710"/>
            <a:chExt cx="1019752" cy="1015815"/>
          </a:xfrm>
        </p:grpSpPr>
        <p:sp>
          <p:nvSpPr>
            <p:cNvPr id="278" name="Freeform 8">
              <a:extLst>
                <a:ext uri="{FF2B5EF4-FFF2-40B4-BE49-F238E27FC236}">
                  <a16:creationId xmlns:a16="http://schemas.microsoft.com/office/drawing/2014/main" id="{69AEC33E-66BB-2FC5-91BD-317F66BEACCA}"/>
                </a:ext>
              </a:extLst>
            </p:cNvPr>
            <p:cNvSpPr>
              <a:spLocks/>
            </p:cNvSpPr>
            <p:nvPr/>
          </p:nvSpPr>
          <p:spPr bwMode="auto">
            <a:xfrm>
              <a:off x="5586125" y="3262710"/>
              <a:ext cx="1019752" cy="1015815"/>
            </a:xfrm>
            <a:custGeom>
              <a:avLst/>
              <a:gdLst>
                <a:gd name="T0" fmla="*/ 454 w 454"/>
                <a:gd name="T1" fmla="*/ 404 h 454"/>
                <a:gd name="T2" fmla="*/ 404 w 454"/>
                <a:gd name="T3" fmla="*/ 454 h 454"/>
                <a:gd name="T4" fmla="*/ 50 w 454"/>
                <a:gd name="T5" fmla="*/ 454 h 454"/>
                <a:gd name="T6" fmla="*/ 0 w 454"/>
                <a:gd name="T7" fmla="*/ 404 h 454"/>
                <a:gd name="T8" fmla="*/ 0 w 454"/>
                <a:gd name="T9" fmla="*/ 50 h 454"/>
                <a:gd name="T10" fmla="*/ 50 w 454"/>
                <a:gd name="T11" fmla="*/ 0 h 454"/>
                <a:gd name="T12" fmla="*/ 404 w 454"/>
                <a:gd name="T13" fmla="*/ 0 h 454"/>
                <a:gd name="T14" fmla="*/ 454 w 454"/>
                <a:gd name="T15" fmla="*/ 50 h 454"/>
                <a:gd name="T16" fmla="*/ 454 w 454"/>
                <a:gd name="T17" fmla="*/ 40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 h="454">
                  <a:moveTo>
                    <a:pt x="454" y="404"/>
                  </a:moveTo>
                  <a:cubicBezTo>
                    <a:pt x="454" y="431"/>
                    <a:pt x="432" y="454"/>
                    <a:pt x="404" y="454"/>
                  </a:cubicBezTo>
                  <a:cubicBezTo>
                    <a:pt x="50" y="454"/>
                    <a:pt x="50" y="454"/>
                    <a:pt x="50" y="454"/>
                  </a:cubicBezTo>
                  <a:cubicBezTo>
                    <a:pt x="22" y="454"/>
                    <a:pt x="0" y="431"/>
                    <a:pt x="0" y="404"/>
                  </a:cubicBezTo>
                  <a:cubicBezTo>
                    <a:pt x="0" y="50"/>
                    <a:pt x="0" y="50"/>
                    <a:pt x="0" y="50"/>
                  </a:cubicBezTo>
                  <a:cubicBezTo>
                    <a:pt x="0" y="22"/>
                    <a:pt x="22" y="0"/>
                    <a:pt x="50" y="0"/>
                  </a:cubicBezTo>
                  <a:cubicBezTo>
                    <a:pt x="404" y="0"/>
                    <a:pt x="404" y="0"/>
                    <a:pt x="404" y="0"/>
                  </a:cubicBezTo>
                  <a:cubicBezTo>
                    <a:pt x="432" y="0"/>
                    <a:pt x="454" y="22"/>
                    <a:pt x="454" y="50"/>
                  </a:cubicBezTo>
                  <a:lnTo>
                    <a:pt x="454" y="404"/>
                  </a:lnTo>
                  <a:close/>
                </a:path>
              </a:pathLst>
            </a:custGeom>
            <a:solidFill>
              <a:schemeClr val="accent5"/>
            </a:solidFill>
            <a:ln>
              <a:noFill/>
            </a:ln>
          </p:spPr>
          <p:txBody>
            <a:bodyPr vert="horz" wrap="square" lIns="182880" tIns="91440" rIns="182880" bIns="91440" numCol="1" anchor="t" anchorCtr="0" compatLnSpc="1">
              <a:prstTxWarp prst="textNoShape">
                <a:avLst/>
              </a:prstTxWarp>
            </a:bodyPr>
            <a:lstStyle/>
            <a:p>
              <a:pPr defTabSz="1828800"/>
              <a:endParaRPr lang="en-US" sz="3600">
                <a:solidFill>
                  <a:srgbClr val="878787"/>
                </a:solidFill>
                <a:latin typeface="Questrial"/>
              </a:endParaRPr>
            </a:p>
          </p:txBody>
        </p:sp>
        <p:sp>
          <p:nvSpPr>
            <p:cNvPr id="279" name="Freeform 9">
              <a:extLst>
                <a:ext uri="{FF2B5EF4-FFF2-40B4-BE49-F238E27FC236}">
                  <a16:creationId xmlns:a16="http://schemas.microsoft.com/office/drawing/2014/main" id="{239F8C88-0A8D-2280-718D-B7E6C3F03F1D}"/>
                </a:ext>
              </a:extLst>
            </p:cNvPr>
            <p:cNvSpPr>
              <a:spLocks/>
            </p:cNvSpPr>
            <p:nvPr/>
          </p:nvSpPr>
          <p:spPr bwMode="auto">
            <a:xfrm>
              <a:off x="6046785" y="3506820"/>
              <a:ext cx="559092" cy="771704"/>
            </a:xfrm>
            <a:custGeom>
              <a:avLst/>
              <a:gdLst>
                <a:gd name="T0" fmla="*/ 249 w 249"/>
                <a:gd name="T1" fmla="*/ 294 h 345"/>
                <a:gd name="T2" fmla="*/ 249 w 249"/>
                <a:gd name="T3" fmla="*/ 98 h 345"/>
                <a:gd name="T4" fmla="*/ 152 w 249"/>
                <a:gd name="T5" fmla="*/ 0 h 345"/>
                <a:gd name="T6" fmla="*/ 0 w 249"/>
                <a:gd name="T7" fmla="*/ 250 h 345"/>
                <a:gd name="T8" fmla="*/ 95 w 249"/>
                <a:gd name="T9" fmla="*/ 345 h 345"/>
                <a:gd name="T10" fmla="*/ 198 w 249"/>
                <a:gd name="T11" fmla="*/ 345 h 345"/>
                <a:gd name="T12" fmla="*/ 249 w 249"/>
                <a:gd name="T13" fmla="*/ 294 h 345"/>
              </a:gdLst>
              <a:ahLst/>
              <a:cxnLst>
                <a:cxn ang="0">
                  <a:pos x="T0" y="T1"/>
                </a:cxn>
                <a:cxn ang="0">
                  <a:pos x="T2" y="T3"/>
                </a:cxn>
                <a:cxn ang="0">
                  <a:pos x="T4" y="T5"/>
                </a:cxn>
                <a:cxn ang="0">
                  <a:pos x="T6" y="T7"/>
                </a:cxn>
                <a:cxn ang="0">
                  <a:pos x="T8" y="T9"/>
                </a:cxn>
                <a:cxn ang="0">
                  <a:pos x="T10" y="T11"/>
                </a:cxn>
                <a:cxn ang="0">
                  <a:pos x="T12" y="T13"/>
                </a:cxn>
              </a:cxnLst>
              <a:rect l="0" t="0" r="r" b="b"/>
              <a:pathLst>
                <a:path w="249" h="345">
                  <a:moveTo>
                    <a:pt x="249" y="294"/>
                  </a:moveTo>
                  <a:cubicBezTo>
                    <a:pt x="249" y="98"/>
                    <a:pt x="249" y="98"/>
                    <a:pt x="249" y="98"/>
                  </a:cubicBezTo>
                  <a:cubicBezTo>
                    <a:pt x="152" y="0"/>
                    <a:pt x="152" y="0"/>
                    <a:pt x="152" y="0"/>
                  </a:cubicBezTo>
                  <a:cubicBezTo>
                    <a:pt x="0" y="250"/>
                    <a:pt x="0" y="250"/>
                    <a:pt x="0" y="250"/>
                  </a:cubicBezTo>
                  <a:cubicBezTo>
                    <a:pt x="95" y="345"/>
                    <a:pt x="95" y="345"/>
                    <a:pt x="95" y="345"/>
                  </a:cubicBezTo>
                  <a:cubicBezTo>
                    <a:pt x="198" y="345"/>
                    <a:pt x="198" y="345"/>
                    <a:pt x="198" y="345"/>
                  </a:cubicBezTo>
                  <a:cubicBezTo>
                    <a:pt x="226" y="345"/>
                    <a:pt x="249" y="322"/>
                    <a:pt x="249" y="294"/>
                  </a:cubicBezTo>
                  <a:close/>
                </a:path>
              </a:pathLst>
            </a:custGeom>
            <a:solidFill>
              <a:schemeClr val="accent5">
                <a:lumMod val="75000"/>
              </a:schemeClr>
            </a:solidFill>
            <a:ln>
              <a:noFill/>
            </a:ln>
          </p:spPr>
          <p:txBody>
            <a:bodyPr vert="horz" wrap="square" lIns="182880" tIns="91440" rIns="182880" bIns="91440" numCol="1" anchor="t" anchorCtr="0" compatLnSpc="1">
              <a:prstTxWarp prst="textNoShape">
                <a:avLst/>
              </a:prstTxWarp>
            </a:bodyPr>
            <a:lstStyle/>
            <a:p>
              <a:pPr defTabSz="1828800"/>
              <a:endParaRPr lang="en-US" sz="3600">
                <a:solidFill>
                  <a:srgbClr val="878787"/>
                </a:solidFill>
                <a:latin typeface="Questrial"/>
              </a:endParaRPr>
            </a:p>
          </p:txBody>
        </p:sp>
        <p:sp>
          <p:nvSpPr>
            <p:cNvPr id="280" name="Freeform 10">
              <a:extLst>
                <a:ext uri="{FF2B5EF4-FFF2-40B4-BE49-F238E27FC236}">
                  <a16:creationId xmlns:a16="http://schemas.microsoft.com/office/drawing/2014/main" id="{47432659-F374-22EE-13BE-027B3057DE36}"/>
                </a:ext>
              </a:extLst>
            </p:cNvPr>
            <p:cNvSpPr>
              <a:spLocks/>
            </p:cNvSpPr>
            <p:nvPr/>
          </p:nvSpPr>
          <p:spPr bwMode="auto">
            <a:xfrm>
              <a:off x="5790207" y="3485822"/>
              <a:ext cx="611588" cy="593215"/>
            </a:xfrm>
            <a:custGeom>
              <a:avLst/>
              <a:gdLst>
                <a:gd name="T0" fmla="*/ 130 w 272"/>
                <a:gd name="T1" fmla="*/ 265 h 265"/>
                <a:gd name="T2" fmla="*/ 111 w 272"/>
                <a:gd name="T3" fmla="*/ 257 h 265"/>
                <a:gd name="T4" fmla="*/ 10 w 272"/>
                <a:gd name="T5" fmla="*/ 140 h 265"/>
                <a:gd name="T6" fmla="*/ 64 w 272"/>
                <a:gd name="T7" fmla="*/ 138 h 265"/>
                <a:gd name="T8" fmla="*/ 122 w 272"/>
                <a:gd name="T9" fmla="*/ 203 h 265"/>
                <a:gd name="T10" fmla="*/ 148 w 272"/>
                <a:gd name="T11" fmla="*/ 138 h 265"/>
                <a:gd name="T12" fmla="*/ 226 w 272"/>
                <a:gd name="T13" fmla="*/ 12 h 265"/>
                <a:gd name="T14" fmla="*/ 265 w 272"/>
                <a:gd name="T15" fmla="*/ 10 h 265"/>
                <a:gd name="T16" fmla="*/ 189 w 272"/>
                <a:gd name="T17" fmla="*/ 155 h 265"/>
                <a:gd name="T18" fmla="*/ 154 w 272"/>
                <a:gd name="T19" fmla="*/ 248 h 265"/>
                <a:gd name="T20" fmla="*/ 135 w 272"/>
                <a:gd name="T21" fmla="*/ 265 h 265"/>
                <a:gd name="T22" fmla="*/ 130 w 272"/>
                <a:gd name="T2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2" h="265">
                  <a:moveTo>
                    <a:pt x="130" y="265"/>
                  </a:moveTo>
                  <a:cubicBezTo>
                    <a:pt x="123" y="265"/>
                    <a:pt x="116" y="262"/>
                    <a:pt x="111" y="257"/>
                  </a:cubicBezTo>
                  <a:cubicBezTo>
                    <a:pt x="111" y="257"/>
                    <a:pt x="0" y="148"/>
                    <a:pt x="10" y="140"/>
                  </a:cubicBezTo>
                  <a:cubicBezTo>
                    <a:pt x="19" y="131"/>
                    <a:pt x="56" y="129"/>
                    <a:pt x="64" y="138"/>
                  </a:cubicBezTo>
                  <a:cubicBezTo>
                    <a:pt x="122" y="203"/>
                    <a:pt x="122" y="203"/>
                    <a:pt x="122" y="203"/>
                  </a:cubicBezTo>
                  <a:cubicBezTo>
                    <a:pt x="129" y="186"/>
                    <a:pt x="138" y="162"/>
                    <a:pt x="148" y="138"/>
                  </a:cubicBezTo>
                  <a:cubicBezTo>
                    <a:pt x="167" y="93"/>
                    <a:pt x="196" y="32"/>
                    <a:pt x="226" y="12"/>
                  </a:cubicBezTo>
                  <a:cubicBezTo>
                    <a:pt x="236" y="6"/>
                    <a:pt x="258" y="0"/>
                    <a:pt x="265" y="10"/>
                  </a:cubicBezTo>
                  <a:cubicBezTo>
                    <a:pt x="272" y="20"/>
                    <a:pt x="226" y="71"/>
                    <a:pt x="189" y="155"/>
                  </a:cubicBezTo>
                  <a:cubicBezTo>
                    <a:pt x="169" y="203"/>
                    <a:pt x="154" y="247"/>
                    <a:pt x="154" y="248"/>
                  </a:cubicBezTo>
                  <a:cubicBezTo>
                    <a:pt x="151" y="257"/>
                    <a:pt x="144" y="263"/>
                    <a:pt x="135" y="265"/>
                  </a:cubicBezTo>
                  <a:cubicBezTo>
                    <a:pt x="133" y="265"/>
                    <a:pt x="131" y="265"/>
                    <a:pt x="130" y="2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1828800"/>
              <a:endParaRPr lang="en-US" sz="3600">
                <a:solidFill>
                  <a:srgbClr val="878787"/>
                </a:solidFill>
                <a:latin typeface="Questrial"/>
              </a:endParaRPr>
            </a:p>
          </p:txBody>
        </p:sp>
      </p:grpSp>
      <p:grpSp>
        <p:nvGrpSpPr>
          <p:cNvPr id="281" name="Group 280">
            <a:extLst>
              <a:ext uri="{FF2B5EF4-FFF2-40B4-BE49-F238E27FC236}">
                <a16:creationId xmlns:a16="http://schemas.microsoft.com/office/drawing/2014/main" id="{D3C32CC3-02AA-1D09-5DF3-F3270CCDD5AB}"/>
              </a:ext>
            </a:extLst>
          </p:cNvPr>
          <p:cNvGrpSpPr/>
          <p:nvPr/>
        </p:nvGrpSpPr>
        <p:grpSpPr>
          <a:xfrm>
            <a:off x="2819097" y="6541820"/>
            <a:ext cx="266078" cy="198264"/>
            <a:chOff x="5586125" y="3262710"/>
            <a:chExt cx="1019752" cy="1015815"/>
          </a:xfrm>
        </p:grpSpPr>
        <p:sp>
          <p:nvSpPr>
            <p:cNvPr id="282" name="Freeform 8">
              <a:extLst>
                <a:ext uri="{FF2B5EF4-FFF2-40B4-BE49-F238E27FC236}">
                  <a16:creationId xmlns:a16="http://schemas.microsoft.com/office/drawing/2014/main" id="{E9CB996D-30B2-6338-F8B4-FD2C9C5DFABA}"/>
                </a:ext>
              </a:extLst>
            </p:cNvPr>
            <p:cNvSpPr>
              <a:spLocks/>
            </p:cNvSpPr>
            <p:nvPr/>
          </p:nvSpPr>
          <p:spPr bwMode="auto">
            <a:xfrm>
              <a:off x="5586125" y="3262710"/>
              <a:ext cx="1019752" cy="1015815"/>
            </a:xfrm>
            <a:custGeom>
              <a:avLst/>
              <a:gdLst>
                <a:gd name="T0" fmla="*/ 454 w 454"/>
                <a:gd name="T1" fmla="*/ 404 h 454"/>
                <a:gd name="T2" fmla="*/ 404 w 454"/>
                <a:gd name="T3" fmla="*/ 454 h 454"/>
                <a:gd name="T4" fmla="*/ 50 w 454"/>
                <a:gd name="T5" fmla="*/ 454 h 454"/>
                <a:gd name="T6" fmla="*/ 0 w 454"/>
                <a:gd name="T7" fmla="*/ 404 h 454"/>
                <a:gd name="T8" fmla="*/ 0 w 454"/>
                <a:gd name="T9" fmla="*/ 50 h 454"/>
                <a:gd name="T10" fmla="*/ 50 w 454"/>
                <a:gd name="T11" fmla="*/ 0 h 454"/>
                <a:gd name="T12" fmla="*/ 404 w 454"/>
                <a:gd name="T13" fmla="*/ 0 h 454"/>
                <a:gd name="T14" fmla="*/ 454 w 454"/>
                <a:gd name="T15" fmla="*/ 50 h 454"/>
                <a:gd name="T16" fmla="*/ 454 w 454"/>
                <a:gd name="T17" fmla="*/ 40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 h="454">
                  <a:moveTo>
                    <a:pt x="454" y="404"/>
                  </a:moveTo>
                  <a:cubicBezTo>
                    <a:pt x="454" y="431"/>
                    <a:pt x="432" y="454"/>
                    <a:pt x="404" y="454"/>
                  </a:cubicBezTo>
                  <a:cubicBezTo>
                    <a:pt x="50" y="454"/>
                    <a:pt x="50" y="454"/>
                    <a:pt x="50" y="454"/>
                  </a:cubicBezTo>
                  <a:cubicBezTo>
                    <a:pt x="22" y="454"/>
                    <a:pt x="0" y="431"/>
                    <a:pt x="0" y="404"/>
                  </a:cubicBezTo>
                  <a:cubicBezTo>
                    <a:pt x="0" y="50"/>
                    <a:pt x="0" y="50"/>
                    <a:pt x="0" y="50"/>
                  </a:cubicBezTo>
                  <a:cubicBezTo>
                    <a:pt x="0" y="22"/>
                    <a:pt x="22" y="0"/>
                    <a:pt x="50" y="0"/>
                  </a:cubicBezTo>
                  <a:cubicBezTo>
                    <a:pt x="404" y="0"/>
                    <a:pt x="404" y="0"/>
                    <a:pt x="404" y="0"/>
                  </a:cubicBezTo>
                  <a:cubicBezTo>
                    <a:pt x="432" y="0"/>
                    <a:pt x="454" y="22"/>
                    <a:pt x="454" y="50"/>
                  </a:cubicBezTo>
                  <a:lnTo>
                    <a:pt x="454" y="404"/>
                  </a:lnTo>
                  <a:close/>
                </a:path>
              </a:pathLst>
            </a:custGeom>
            <a:solidFill>
              <a:schemeClr val="accent5"/>
            </a:solidFill>
            <a:ln>
              <a:noFill/>
            </a:ln>
          </p:spPr>
          <p:txBody>
            <a:bodyPr vert="horz" wrap="square" lIns="182880" tIns="91440" rIns="182880" bIns="91440" numCol="1" anchor="t" anchorCtr="0" compatLnSpc="1">
              <a:prstTxWarp prst="textNoShape">
                <a:avLst/>
              </a:prstTxWarp>
            </a:bodyPr>
            <a:lstStyle/>
            <a:p>
              <a:pPr defTabSz="1828800"/>
              <a:endParaRPr lang="en-US" sz="3600">
                <a:solidFill>
                  <a:srgbClr val="878787"/>
                </a:solidFill>
                <a:latin typeface="Questrial"/>
              </a:endParaRPr>
            </a:p>
          </p:txBody>
        </p:sp>
        <p:sp>
          <p:nvSpPr>
            <p:cNvPr id="283" name="Freeform 9">
              <a:extLst>
                <a:ext uri="{FF2B5EF4-FFF2-40B4-BE49-F238E27FC236}">
                  <a16:creationId xmlns:a16="http://schemas.microsoft.com/office/drawing/2014/main" id="{8F0DA72E-7868-6036-1FCE-0C3417265865}"/>
                </a:ext>
              </a:extLst>
            </p:cNvPr>
            <p:cNvSpPr>
              <a:spLocks/>
            </p:cNvSpPr>
            <p:nvPr/>
          </p:nvSpPr>
          <p:spPr bwMode="auto">
            <a:xfrm>
              <a:off x="6046785" y="3506820"/>
              <a:ext cx="559092" cy="771704"/>
            </a:xfrm>
            <a:custGeom>
              <a:avLst/>
              <a:gdLst>
                <a:gd name="T0" fmla="*/ 249 w 249"/>
                <a:gd name="T1" fmla="*/ 294 h 345"/>
                <a:gd name="T2" fmla="*/ 249 w 249"/>
                <a:gd name="T3" fmla="*/ 98 h 345"/>
                <a:gd name="T4" fmla="*/ 152 w 249"/>
                <a:gd name="T5" fmla="*/ 0 h 345"/>
                <a:gd name="T6" fmla="*/ 0 w 249"/>
                <a:gd name="T7" fmla="*/ 250 h 345"/>
                <a:gd name="T8" fmla="*/ 95 w 249"/>
                <a:gd name="T9" fmla="*/ 345 h 345"/>
                <a:gd name="T10" fmla="*/ 198 w 249"/>
                <a:gd name="T11" fmla="*/ 345 h 345"/>
                <a:gd name="T12" fmla="*/ 249 w 249"/>
                <a:gd name="T13" fmla="*/ 294 h 345"/>
              </a:gdLst>
              <a:ahLst/>
              <a:cxnLst>
                <a:cxn ang="0">
                  <a:pos x="T0" y="T1"/>
                </a:cxn>
                <a:cxn ang="0">
                  <a:pos x="T2" y="T3"/>
                </a:cxn>
                <a:cxn ang="0">
                  <a:pos x="T4" y="T5"/>
                </a:cxn>
                <a:cxn ang="0">
                  <a:pos x="T6" y="T7"/>
                </a:cxn>
                <a:cxn ang="0">
                  <a:pos x="T8" y="T9"/>
                </a:cxn>
                <a:cxn ang="0">
                  <a:pos x="T10" y="T11"/>
                </a:cxn>
                <a:cxn ang="0">
                  <a:pos x="T12" y="T13"/>
                </a:cxn>
              </a:cxnLst>
              <a:rect l="0" t="0" r="r" b="b"/>
              <a:pathLst>
                <a:path w="249" h="345">
                  <a:moveTo>
                    <a:pt x="249" y="294"/>
                  </a:moveTo>
                  <a:cubicBezTo>
                    <a:pt x="249" y="98"/>
                    <a:pt x="249" y="98"/>
                    <a:pt x="249" y="98"/>
                  </a:cubicBezTo>
                  <a:cubicBezTo>
                    <a:pt x="152" y="0"/>
                    <a:pt x="152" y="0"/>
                    <a:pt x="152" y="0"/>
                  </a:cubicBezTo>
                  <a:cubicBezTo>
                    <a:pt x="0" y="250"/>
                    <a:pt x="0" y="250"/>
                    <a:pt x="0" y="250"/>
                  </a:cubicBezTo>
                  <a:cubicBezTo>
                    <a:pt x="95" y="345"/>
                    <a:pt x="95" y="345"/>
                    <a:pt x="95" y="345"/>
                  </a:cubicBezTo>
                  <a:cubicBezTo>
                    <a:pt x="198" y="345"/>
                    <a:pt x="198" y="345"/>
                    <a:pt x="198" y="345"/>
                  </a:cubicBezTo>
                  <a:cubicBezTo>
                    <a:pt x="226" y="345"/>
                    <a:pt x="249" y="322"/>
                    <a:pt x="249" y="294"/>
                  </a:cubicBezTo>
                  <a:close/>
                </a:path>
              </a:pathLst>
            </a:custGeom>
            <a:solidFill>
              <a:schemeClr val="accent5">
                <a:lumMod val="75000"/>
              </a:schemeClr>
            </a:solidFill>
            <a:ln>
              <a:noFill/>
            </a:ln>
          </p:spPr>
          <p:txBody>
            <a:bodyPr vert="horz" wrap="square" lIns="182880" tIns="91440" rIns="182880" bIns="91440" numCol="1" anchor="t" anchorCtr="0" compatLnSpc="1">
              <a:prstTxWarp prst="textNoShape">
                <a:avLst/>
              </a:prstTxWarp>
            </a:bodyPr>
            <a:lstStyle/>
            <a:p>
              <a:pPr defTabSz="1828800"/>
              <a:endParaRPr lang="en-US" sz="3600">
                <a:solidFill>
                  <a:srgbClr val="878787"/>
                </a:solidFill>
                <a:latin typeface="Questrial"/>
              </a:endParaRPr>
            </a:p>
          </p:txBody>
        </p:sp>
        <p:sp>
          <p:nvSpPr>
            <p:cNvPr id="284" name="Freeform 10">
              <a:extLst>
                <a:ext uri="{FF2B5EF4-FFF2-40B4-BE49-F238E27FC236}">
                  <a16:creationId xmlns:a16="http://schemas.microsoft.com/office/drawing/2014/main" id="{EA93727A-125F-F58F-2FFD-12D613B3EB9D}"/>
                </a:ext>
              </a:extLst>
            </p:cNvPr>
            <p:cNvSpPr>
              <a:spLocks/>
            </p:cNvSpPr>
            <p:nvPr/>
          </p:nvSpPr>
          <p:spPr bwMode="auto">
            <a:xfrm>
              <a:off x="5790207" y="3485822"/>
              <a:ext cx="611588" cy="593215"/>
            </a:xfrm>
            <a:custGeom>
              <a:avLst/>
              <a:gdLst>
                <a:gd name="T0" fmla="*/ 130 w 272"/>
                <a:gd name="T1" fmla="*/ 265 h 265"/>
                <a:gd name="T2" fmla="*/ 111 w 272"/>
                <a:gd name="T3" fmla="*/ 257 h 265"/>
                <a:gd name="T4" fmla="*/ 10 w 272"/>
                <a:gd name="T5" fmla="*/ 140 h 265"/>
                <a:gd name="T6" fmla="*/ 64 w 272"/>
                <a:gd name="T7" fmla="*/ 138 h 265"/>
                <a:gd name="T8" fmla="*/ 122 w 272"/>
                <a:gd name="T9" fmla="*/ 203 h 265"/>
                <a:gd name="T10" fmla="*/ 148 w 272"/>
                <a:gd name="T11" fmla="*/ 138 h 265"/>
                <a:gd name="T12" fmla="*/ 226 w 272"/>
                <a:gd name="T13" fmla="*/ 12 h 265"/>
                <a:gd name="T14" fmla="*/ 265 w 272"/>
                <a:gd name="T15" fmla="*/ 10 h 265"/>
                <a:gd name="T16" fmla="*/ 189 w 272"/>
                <a:gd name="T17" fmla="*/ 155 h 265"/>
                <a:gd name="T18" fmla="*/ 154 w 272"/>
                <a:gd name="T19" fmla="*/ 248 h 265"/>
                <a:gd name="T20" fmla="*/ 135 w 272"/>
                <a:gd name="T21" fmla="*/ 265 h 265"/>
                <a:gd name="T22" fmla="*/ 130 w 272"/>
                <a:gd name="T2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2" h="265">
                  <a:moveTo>
                    <a:pt x="130" y="265"/>
                  </a:moveTo>
                  <a:cubicBezTo>
                    <a:pt x="123" y="265"/>
                    <a:pt x="116" y="262"/>
                    <a:pt x="111" y="257"/>
                  </a:cubicBezTo>
                  <a:cubicBezTo>
                    <a:pt x="111" y="257"/>
                    <a:pt x="0" y="148"/>
                    <a:pt x="10" y="140"/>
                  </a:cubicBezTo>
                  <a:cubicBezTo>
                    <a:pt x="19" y="131"/>
                    <a:pt x="56" y="129"/>
                    <a:pt x="64" y="138"/>
                  </a:cubicBezTo>
                  <a:cubicBezTo>
                    <a:pt x="122" y="203"/>
                    <a:pt x="122" y="203"/>
                    <a:pt x="122" y="203"/>
                  </a:cubicBezTo>
                  <a:cubicBezTo>
                    <a:pt x="129" y="186"/>
                    <a:pt x="138" y="162"/>
                    <a:pt x="148" y="138"/>
                  </a:cubicBezTo>
                  <a:cubicBezTo>
                    <a:pt x="167" y="93"/>
                    <a:pt x="196" y="32"/>
                    <a:pt x="226" y="12"/>
                  </a:cubicBezTo>
                  <a:cubicBezTo>
                    <a:pt x="236" y="6"/>
                    <a:pt x="258" y="0"/>
                    <a:pt x="265" y="10"/>
                  </a:cubicBezTo>
                  <a:cubicBezTo>
                    <a:pt x="272" y="20"/>
                    <a:pt x="226" y="71"/>
                    <a:pt x="189" y="155"/>
                  </a:cubicBezTo>
                  <a:cubicBezTo>
                    <a:pt x="169" y="203"/>
                    <a:pt x="154" y="247"/>
                    <a:pt x="154" y="248"/>
                  </a:cubicBezTo>
                  <a:cubicBezTo>
                    <a:pt x="151" y="257"/>
                    <a:pt x="144" y="263"/>
                    <a:pt x="135" y="265"/>
                  </a:cubicBezTo>
                  <a:cubicBezTo>
                    <a:pt x="133" y="265"/>
                    <a:pt x="131" y="265"/>
                    <a:pt x="130" y="2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1828800"/>
              <a:endParaRPr lang="en-US" sz="3600">
                <a:solidFill>
                  <a:srgbClr val="878787"/>
                </a:solidFill>
                <a:latin typeface="Questrial"/>
              </a:endParaRPr>
            </a:p>
          </p:txBody>
        </p:sp>
      </p:grpSp>
      <p:grpSp>
        <p:nvGrpSpPr>
          <p:cNvPr id="285" name="Group 284">
            <a:extLst>
              <a:ext uri="{FF2B5EF4-FFF2-40B4-BE49-F238E27FC236}">
                <a16:creationId xmlns:a16="http://schemas.microsoft.com/office/drawing/2014/main" id="{0B2CB705-1C8E-4870-A548-76CD6657CA18}"/>
              </a:ext>
            </a:extLst>
          </p:cNvPr>
          <p:cNvGrpSpPr/>
          <p:nvPr/>
        </p:nvGrpSpPr>
        <p:grpSpPr>
          <a:xfrm>
            <a:off x="647225" y="8287660"/>
            <a:ext cx="266078" cy="198264"/>
            <a:chOff x="5586125" y="3262710"/>
            <a:chExt cx="1019752" cy="1015815"/>
          </a:xfrm>
        </p:grpSpPr>
        <p:sp>
          <p:nvSpPr>
            <p:cNvPr id="286" name="Freeform 8">
              <a:extLst>
                <a:ext uri="{FF2B5EF4-FFF2-40B4-BE49-F238E27FC236}">
                  <a16:creationId xmlns:a16="http://schemas.microsoft.com/office/drawing/2014/main" id="{7CA2C683-D63A-8784-C2A6-62D74F5DB7D7}"/>
                </a:ext>
              </a:extLst>
            </p:cNvPr>
            <p:cNvSpPr>
              <a:spLocks/>
            </p:cNvSpPr>
            <p:nvPr/>
          </p:nvSpPr>
          <p:spPr bwMode="auto">
            <a:xfrm>
              <a:off x="5586125" y="3262710"/>
              <a:ext cx="1019752" cy="1015815"/>
            </a:xfrm>
            <a:custGeom>
              <a:avLst/>
              <a:gdLst>
                <a:gd name="T0" fmla="*/ 454 w 454"/>
                <a:gd name="T1" fmla="*/ 404 h 454"/>
                <a:gd name="T2" fmla="*/ 404 w 454"/>
                <a:gd name="T3" fmla="*/ 454 h 454"/>
                <a:gd name="T4" fmla="*/ 50 w 454"/>
                <a:gd name="T5" fmla="*/ 454 h 454"/>
                <a:gd name="T6" fmla="*/ 0 w 454"/>
                <a:gd name="T7" fmla="*/ 404 h 454"/>
                <a:gd name="T8" fmla="*/ 0 w 454"/>
                <a:gd name="T9" fmla="*/ 50 h 454"/>
                <a:gd name="T10" fmla="*/ 50 w 454"/>
                <a:gd name="T11" fmla="*/ 0 h 454"/>
                <a:gd name="T12" fmla="*/ 404 w 454"/>
                <a:gd name="T13" fmla="*/ 0 h 454"/>
                <a:gd name="T14" fmla="*/ 454 w 454"/>
                <a:gd name="T15" fmla="*/ 50 h 454"/>
                <a:gd name="T16" fmla="*/ 454 w 454"/>
                <a:gd name="T17" fmla="*/ 40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 h="454">
                  <a:moveTo>
                    <a:pt x="454" y="404"/>
                  </a:moveTo>
                  <a:cubicBezTo>
                    <a:pt x="454" y="431"/>
                    <a:pt x="432" y="454"/>
                    <a:pt x="404" y="454"/>
                  </a:cubicBezTo>
                  <a:cubicBezTo>
                    <a:pt x="50" y="454"/>
                    <a:pt x="50" y="454"/>
                    <a:pt x="50" y="454"/>
                  </a:cubicBezTo>
                  <a:cubicBezTo>
                    <a:pt x="22" y="454"/>
                    <a:pt x="0" y="431"/>
                    <a:pt x="0" y="404"/>
                  </a:cubicBezTo>
                  <a:cubicBezTo>
                    <a:pt x="0" y="50"/>
                    <a:pt x="0" y="50"/>
                    <a:pt x="0" y="50"/>
                  </a:cubicBezTo>
                  <a:cubicBezTo>
                    <a:pt x="0" y="22"/>
                    <a:pt x="22" y="0"/>
                    <a:pt x="50" y="0"/>
                  </a:cubicBezTo>
                  <a:cubicBezTo>
                    <a:pt x="404" y="0"/>
                    <a:pt x="404" y="0"/>
                    <a:pt x="404" y="0"/>
                  </a:cubicBezTo>
                  <a:cubicBezTo>
                    <a:pt x="432" y="0"/>
                    <a:pt x="454" y="22"/>
                    <a:pt x="454" y="50"/>
                  </a:cubicBezTo>
                  <a:lnTo>
                    <a:pt x="454" y="404"/>
                  </a:lnTo>
                  <a:close/>
                </a:path>
              </a:pathLst>
            </a:custGeom>
            <a:solidFill>
              <a:schemeClr val="accent5"/>
            </a:solidFill>
            <a:ln>
              <a:noFill/>
            </a:ln>
          </p:spPr>
          <p:txBody>
            <a:bodyPr vert="horz" wrap="square" lIns="182880" tIns="91440" rIns="182880" bIns="91440" numCol="1" anchor="t" anchorCtr="0" compatLnSpc="1">
              <a:prstTxWarp prst="textNoShape">
                <a:avLst/>
              </a:prstTxWarp>
            </a:bodyPr>
            <a:lstStyle/>
            <a:p>
              <a:pPr defTabSz="1828800"/>
              <a:endParaRPr lang="en-US" sz="3600">
                <a:solidFill>
                  <a:srgbClr val="878787"/>
                </a:solidFill>
                <a:latin typeface="Questrial"/>
              </a:endParaRPr>
            </a:p>
          </p:txBody>
        </p:sp>
        <p:sp>
          <p:nvSpPr>
            <p:cNvPr id="287" name="Freeform 9">
              <a:extLst>
                <a:ext uri="{FF2B5EF4-FFF2-40B4-BE49-F238E27FC236}">
                  <a16:creationId xmlns:a16="http://schemas.microsoft.com/office/drawing/2014/main" id="{E1F17078-E8BA-A67C-1F89-85BAB09AA5C9}"/>
                </a:ext>
              </a:extLst>
            </p:cNvPr>
            <p:cNvSpPr>
              <a:spLocks/>
            </p:cNvSpPr>
            <p:nvPr/>
          </p:nvSpPr>
          <p:spPr bwMode="auto">
            <a:xfrm>
              <a:off x="6046785" y="3506820"/>
              <a:ext cx="559092" cy="771704"/>
            </a:xfrm>
            <a:custGeom>
              <a:avLst/>
              <a:gdLst>
                <a:gd name="T0" fmla="*/ 249 w 249"/>
                <a:gd name="T1" fmla="*/ 294 h 345"/>
                <a:gd name="T2" fmla="*/ 249 w 249"/>
                <a:gd name="T3" fmla="*/ 98 h 345"/>
                <a:gd name="T4" fmla="*/ 152 w 249"/>
                <a:gd name="T5" fmla="*/ 0 h 345"/>
                <a:gd name="T6" fmla="*/ 0 w 249"/>
                <a:gd name="T7" fmla="*/ 250 h 345"/>
                <a:gd name="T8" fmla="*/ 95 w 249"/>
                <a:gd name="T9" fmla="*/ 345 h 345"/>
                <a:gd name="T10" fmla="*/ 198 w 249"/>
                <a:gd name="T11" fmla="*/ 345 h 345"/>
                <a:gd name="T12" fmla="*/ 249 w 249"/>
                <a:gd name="T13" fmla="*/ 294 h 345"/>
              </a:gdLst>
              <a:ahLst/>
              <a:cxnLst>
                <a:cxn ang="0">
                  <a:pos x="T0" y="T1"/>
                </a:cxn>
                <a:cxn ang="0">
                  <a:pos x="T2" y="T3"/>
                </a:cxn>
                <a:cxn ang="0">
                  <a:pos x="T4" y="T5"/>
                </a:cxn>
                <a:cxn ang="0">
                  <a:pos x="T6" y="T7"/>
                </a:cxn>
                <a:cxn ang="0">
                  <a:pos x="T8" y="T9"/>
                </a:cxn>
                <a:cxn ang="0">
                  <a:pos x="T10" y="T11"/>
                </a:cxn>
                <a:cxn ang="0">
                  <a:pos x="T12" y="T13"/>
                </a:cxn>
              </a:cxnLst>
              <a:rect l="0" t="0" r="r" b="b"/>
              <a:pathLst>
                <a:path w="249" h="345">
                  <a:moveTo>
                    <a:pt x="249" y="294"/>
                  </a:moveTo>
                  <a:cubicBezTo>
                    <a:pt x="249" y="98"/>
                    <a:pt x="249" y="98"/>
                    <a:pt x="249" y="98"/>
                  </a:cubicBezTo>
                  <a:cubicBezTo>
                    <a:pt x="152" y="0"/>
                    <a:pt x="152" y="0"/>
                    <a:pt x="152" y="0"/>
                  </a:cubicBezTo>
                  <a:cubicBezTo>
                    <a:pt x="0" y="250"/>
                    <a:pt x="0" y="250"/>
                    <a:pt x="0" y="250"/>
                  </a:cubicBezTo>
                  <a:cubicBezTo>
                    <a:pt x="95" y="345"/>
                    <a:pt x="95" y="345"/>
                    <a:pt x="95" y="345"/>
                  </a:cubicBezTo>
                  <a:cubicBezTo>
                    <a:pt x="198" y="345"/>
                    <a:pt x="198" y="345"/>
                    <a:pt x="198" y="345"/>
                  </a:cubicBezTo>
                  <a:cubicBezTo>
                    <a:pt x="226" y="345"/>
                    <a:pt x="249" y="322"/>
                    <a:pt x="249" y="294"/>
                  </a:cubicBezTo>
                  <a:close/>
                </a:path>
              </a:pathLst>
            </a:custGeom>
            <a:solidFill>
              <a:schemeClr val="accent5">
                <a:lumMod val="75000"/>
              </a:schemeClr>
            </a:solidFill>
            <a:ln>
              <a:noFill/>
            </a:ln>
          </p:spPr>
          <p:txBody>
            <a:bodyPr vert="horz" wrap="square" lIns="182880" tIns="91440" rIns="182880" bIns="91440" numCol="1" anchor="t" anchorCtr="0" compatLnSpc="1">
              <a:prstTxWarp prst="textNoShape">
                <a:avLst/>
              </a:prstTxWarp>
            </a:bodyPr>
            <a:lstStyle/>
            <a:p>
              <a:pPr defTabSz="1828800"/>
              <a:endParaRPr lang="en-US" sz="3600">
                <a:solidFill>
                  <a:srgbClr val="878787"/>
                </a:solidFill>
                <a:latin typeface="Questrial"/>
              </a:endParaRPr>
            </a:p>
          </p:txBody>
        </p:sp>
        <p:sp>
          <p:nvSpPr>
            <p:cNvPr id="288" name="Freeform 10">
              <a:extLst>
                <a:ext uri="{FF2B5EF4-FFF2-40B4-BE49-F238E27FC236}">
                  <a16:creationId xmlns:a16="http://schemas.microsoft.com/office/drawing/2014/main" id="{DE9F84B8-BC6B-717C-DCE9-A601EA635230}"/>
                </a:ext>
              </a:extLst>
            </p:cNvPr>
            <p:cNvSpPr>
              <a:spLocks/>
            </p:cNvSpPr>
            <p:nvPr/>
          </p:nvSpPr>
          <p:spPr bwMode="auto">
            <a:xfrm>
              <a:off x="5790207" y="3485822"/>
              <a:ext cx="611588" cy="593215"/>
            </a:xfrm>
            <a:custGeom>
              <a:avLst/>
              <a:gdLst>
                <a:gd name="T0" fmla="*/ 130 w 272"/>
                <a:gd name="T1" fmla="*/ 265 h 265"/>
                <a:gd name="T2" fmla="*/ 111 w 272"/>
                <a:gd name="T3" fmla="*/ 257 h 265"/>
                <a:gd name="T4" fmla="*/ 10 w 272"/>
                <a:gd name="T5" fmla="*/ 140 h 265"/>
                <a:gd name="T6" fmla="*/ 64 w 272"/>
                <a:gd name="T7" fmla="*/ 138 h 265"/>
                <a:gd name="T8" fmla="*/ 122 w 272"/>
                <a:gd name="T9" fmla="*/ 203 h 265"/>
                <a:gd name="T10" fmla="*/ 148 w 272"/>
                <a:gd name="T11" fmla="*/ 138 h 265"/>
                <a:gd name="T12" fmla="*/ 226 w 272"/>
                <a:gd name="T13" fmla="*/ 12 h 265"/>
                <a:gd name="T14" fmla="*/ 265 w 272"/>
                <a:gd name="T15" fmla="*/ 10 h 265"/>
                <a:gd name="T16" fmla="*/ 189 w 272"/>
                <a:gd name="T17" fmla="*/ 155 h 265"/>
                <a:gd name="T18" fmla="*/ 154 w 272"/>
                <a:gd name="T19" fmla="*/ 248 h 265"/>
                <a:gd name="T20" fmla="*/ 135 w 272"/>
                <a:gd name="T21" fmla="*/ 265 h 265"/>
                <a:gd name="T22" fmla="*/ 130 w 272"/>
                <a:gd name="T2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2" h="265">
                  <a:moveTo>
                    <a:pt x="130" y="265"/>
                  </a:moveTo>
                  <a:cubicBezTo>
                    <a:pt x="123" y="265"/>
                    <a:pt x="116" y="262"/>
                    <a:pt x="111" y="257"/>
                  </a:cubicBezTo>
                  <a:cubicBezTo>
                    <a:pt x="111" y="257"/>
                    <a:pt x="0" y="148"/>
                    <a:pt x="10" y="140"/>
                  </a:cubicBezTo>
                  <a:cubicBezTo>
                    <a:pt x="19" y="131"/>
                    <a:pt x="56" y="129"/>
                    <a:pt x="64" y="138"/>
                  </a:cubicBezTo>
                  <a:cubicBezTo>
                    <a:pt x="122" y="203"/>
                    <a:pt x="122" y="203"/>
                    <a:pt x="122" y="203"/>
                  </a:cubicBezTo>
                  <a:cubicBezTo>
                    <a:pt x="129" y="186"/>
                    <a:pt x="138" y="162"/>
                    <a:pt x="148" y="138"/>
                  </a:cubicBezTo>
                  <a:cubicBezTo>
                    <a:pt x="167" y="93"/>
                    <a:pt x="196" y="32"/>
                    <a:pt x="226" y="12"/>
                  </a:cubicBezTo>
                  <a:cubicBezTo>
                    <a:pt x="236" y="6"/>
                    <a:pt x="258" y="0"/>
                    <a:pt x="265" y="10"/>
                  </a:cubicBezTo>
                  <a:cubicBezTo>
                    <a:pt x="272" y="20"/>
                    <a:pt x="226" y="71"/>
                    <a:pt x="189" y="155"/>
                  </a:cubicBezTo>
                  <a:cubicBezTo>
                    <a:pt x="169" y="203"/>
                    <a:pt x="154" y="247"/>
                    <a:pt x="154" y="248"/>
                  </a:cubicBezTo>
                  <a:cubicBezTo>
                    <a:pt x="151" y="257"/>
                    <a:pt x="144" y="263"/>
                    <a:pt x="135" y="265"/>
                  </a:cubicBezTo>
                  <a:cubicBezTo>
                    <a:pt x="133" y="265"/>
                    <a:pt x="131" y="265"/>
                    <a:pt x="130" y="2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1828800"/>
              <a:endParaRPr lang="en-US" sz="3600">
                <a:solidFill>
                  <a:srgbClr val="878787"/>
                </a:solidFill>
                <a:latin typeface="Questrial"/>
              </a:endParaRPr>
            </a:p>
          </p:txBody>
        </p:sp>
      </p:grpSp>
      <p:grpSp>
        <p:nvGrpSpPr>
          <p:cNvPr id="289" name="Group 288">
            <a:extLst>
              <a:ext uri="{FF2B5EF4-FFF2-40B4-BE49-F238E27FC236}">
                <a16:creationId xmlns:a16="http://schemas.microsoft.com/office/drawing/2014/main" id="{A2F33347-E8C9-B3C5-621F-59607E687109}"/>
              </a:ext>
            </a:extLst>
          </p:cNvPr>
          <p:cNvGrpSpPr/>
          <p:nvPr/>
        </p:nvGrpSpPr>
        <p:grpSpPr>
          <a:xfrm rot="10800000">
            <a:off x="577596" y="5645791"/>
            <a:ext cx="5829300" cy="57150"/>
            <a:chOff x="685800" y="1215390"/>
            <a:chExt cx="7772400" cy="137160"/>
          </a:xfrm>
        </p:grpSpPr>
        <p:cxnSp>
          <p:nvCxnSpPr>
            <p:cNvPr id="290" name="Straight Connector 289">
              <a:extLst>
                <a:ext uri="{FF2B5EF4-FFF2-40B4-BE49-F238E27FC236}">
                  <a16:creationId xmlns:a16="http://schemas.microsoft.com/office/drawing/2014/main" id="{7C2640DB-D6E4-B493-FEFE-542EDB7EDF10}"/>
                </a:ext>
              </a:extLst>
            </p:cNvPr>
            <p:cNvCxnSpPr/>
            <p:nvPr/>
          </p:nvCxnSpPr>
          <p:spPr>
            <a:xfrm>
              <a:off x="685800" y="1352550"/>
              <a:ext cx="7772400" cy="0"/>
            </a:xfrm>
            <a:prstGeom prst="line">
              <a:avLst/>
            </a:prstGeom>
            <a:ln w="28575">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3B993183-6357-5060-85FA-F83AEBB3D38B}"/>
                </a:ext>
              </a:extLst>
            </p:cNvPr>
            <p:cNvCxnSpPr/>
            <p:nvPr/>
          </p:nvCxnSpPr>
          <p:spPr>
            <a:xfrm flipV="1">
              <a:off x="4572000" y="1215390"/>
              <a:ext cx="0" cy="137160"/>
            </a:xfrm>
            <a:prstGeom prst="line">
              <a:avLst/>
            </a:prstGeom>
            <a:ln w="6350" cmpd="sng">
              <a:solidFill>
                <a:schemeClr val="tx1">
                  <a:alpha val="5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292" name="Straight Connector 291">
              <a:extLst>
                <a:ext uri="{FF2B5EF4-FFF2-40B4-BE49-F238E27FC236}">
                  <a16:creationId xmlns:a16="http://schemas.microsoft.com/office/drawing/2014/main" id="{A33FACB6-295C-B1CF-9F2E-80B26444A0A3}"/>
                </a:ext>
              </a:extLst>
            </p:cNvPr>
            <p:cNvCxnSpPr/>
            <p:nvPr/>
          </p:nvCxnSpPr>
          <p:spPr>
            <a:xfrm flipV="1">
              <a:off x="685800" y="1215390"/>
              <a:ext cx="0" cy="137160"/>
            </a:xfrm>
            <a:prstGeom prst="line">
              <a:avLst/>
            </a:prstGeom>
            <a:ln w="6350" cmpd="sng">
              <a:solidFill>
                <a:schemeClr val="tx1">
                  <a:alpha val="5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293" name="Straight Connector 292">
              <a:extLst>
                <a:ext uri="{FF2B5EF4-FFF2-40B4-BE49-F238E27FC236}">
                  <a16:creationId xmlns:a16="http://schemas.microsoft.com/office/drawing/2014/main" id="{5DF1B95B-2135-0A42-FBF1-A3DCC72EDBA0}"/>
                </a:ext>
              </a:extLst>
            </p:cNvPr>
            <p:cNvCxnSpPr/>
            <p:nvPr/>
          </p:nvCxnSpPr>
          <p:spPr>
            <a:xfrm flipV="1">
              <a:off x="1981200" y="1215390"/>
              <a:ext cx="0" cy="137160"/>
            </a:xfrm>
            <a:prstGeom prst="line">
              <a:avLst/>
            </a:prstGeom>
            <a:ln w="6350" cmpd="sng">
              <a:solidFill>
                <a:schemeClr val="tx1">
                  <a:alpha val="5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294" name="Straight Connector 293">
              <a:extLst>
                <a:ext uri="{FF2B5EF4-FFF2-40B4-BE49-F238E27FC236}">
                  <a16:creationId xmlns:a16="http://schemas.microsoft.com/office/drawing/2014/main" id="{657F6CF4-02E4-09F3-EF04-7281FD74DE83}"/>
                </a:ext>
              </a:extLst>
            </p:cNvPr>
            <p:cNvCxnSpPr/>
            <p:nvPr/>
          </p:nvCxnSpPr>
          <p:spPr>
            <a:xfrm flipV="1">
              <a:off x="3276600" y="1215390"/>
              <a:ext cx="0" cy="137160"/>
            </a:xfrm>
            <a:prstGeom prst="line">
              <a:avLst/>
            </a:prstGeom>
            <a:ln w="6350" cmpd="sng">
              <a:solidFill>
                <a:schemeClr val="tx1">
                  <a:alpha val="5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295" name="Straight Connector 294">
              <a:extLst>
                <a:ext uri="{FF2B5EF4-FFF2-40B4-BE49-F238E27FC236}">
                  <a16:creationId xmlns:a16="http://schemas.microsoft.com/office/drawing/2014/main" id="{5DD58CBB-2FD7-7235-2F56-581C96C1FA4D}"/>
                </a:ext>
              </a:extLst>
            </p:cNvPr>
            <p:cNvCxnSpPr/>
            <p:nvPr/>
          </p:nvCxnSpPr>
          <p:spPr>
            <a:xfrm flipV="1">
              <a:off x="5867400" y="1215390"/>
              <a:ext cx="0" cy="137160"/>
            </a:xfrm>
            <a:prstGeom prst="line">
              <a:avLst/>
            </a:prstGeom>
            <a:ln w="6350" cmpd="sng">
              <a:solidFill>
                <a:schemeClr val="tx1">
                  <a:alpha val="5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296" name="Straight Connector 295">
              <a:extLst>
                <a:ext uri="{FF2B5EF4-FFF2-40B4-BE49-F238E27FC236}">
                  <a16:creationId xmlns:a16="http://schemas.microsoft.com/office/drawing/2014/main" id="{7A63BC6C-544F-FB94-4D6A-06F3775F8E9B}"/>
                </a:ext>
              </a:extLst>
            </p:cNvPr>
            <p:cNvCxnSpPr/>
            <p:nvPr/>
          </p:nvCxnSpPr>
          <p:spPr>
            <a:xfrm flipV="1">
              <a:off x="7162800" y="1215390"/>
              <a:ext cx="0" cy="137160"/>
            </a:xfrm>
            <a:prstGeom prst="line">
              <a:avLst/>
            </a:prstGeom>
            <a:ln w="6350" cmpd="sng">
              <a:solidFill>
                <a:schemeClr val="tx1">
                  <a:alpha val="5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297" name="Straight Connector 296">
              <a:extLst>
                <a:ext uri="{FF2B5EF4-FFF2-40B4-BE49-F238E27FC236}">
                  <a16:creationId xmlns:a16="http://schemas.microsoft.com/office/drawing/2014/main" id="{32F8082B-9984-121F-DB58-59EB5C4C6AAE}"/>
                </a:ext>
              </a:extLst>
            </p:cNvPr>
            <p:cNvCxnSpPr/>
            <p:nvPr/>
          </p:nvCxnSpPr>
          <p:spPr>
            <a:xfrm flipV="1">
              <a:off x="8458200" y="1215390"/>
              <a:ext cx="0" cy="137160"/>
            </a:xfrm>
            <a:prstGeom prst="line">
              <a:avLst/>
            </a:prstGeom>
            <a:ln w="6350" cmpd="sng">
              <a:solidFill>
                <a:schemeClr val="tx1">
                  <a:alpha val="5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grpSp>
      <p:cxnSp>
        <p:nvCxnSpPr>
          <p:cNvPr id="299" name="Straight Connector 298">
            <a:extLst>
              <a:ext uri="{FF2B5EF4-FFF2-40B4-BE49-F238E27FC236}">
                <a16:creationId xmlns:a16="http://schemas.microsoft.com/office/drawing/2014/main" id="{D252D13D-9465-35EF-8093-F45A7D98BA25}"/>
              </a:ext>
            </a:extLst>
          </p:cNvPr>
          <p:cNvCxnSpPr>
            <a:cxnSpLocks/>
          </p:cNvCxnSpPr>
          <p:nvPr/>
        </p:nvCxnSpPr>
        <p:spPr>
          <a:xfrm flipV="1">
            <a:off x="457483" y="2306550"/>
            <a:ext cx="0" cy="2782654"/>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300" name="Straight Connector 299">
            <a:extLst>
              <a:ext uri="{FF2B5EF4-FFF2-40B4-BE49-F238E27FC236}">
                <a16:creationId xmlns:a16="http://schemas.microsoft.com/office/drawing/2014/main" id="{1EFF13CF-A2D8-7A49-AB16-533F9547CBB3}"/>
              </a:ext>
            </a:extLst>
          </p:cNvPr>
          <p:cNvCxnSpPr>
            <a:cxnSpLocks/>
          </p:cNvCxnSpPr>
          <p:nvPr/>
        </p:nvCxnSpPr>
        <p:spPr>
          <a:xfrm flipV="1">
            <a:off x="436867" y="6303784"/>
            <a:ext cx="0" cy="2782654"/>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grpSp>
        <p:nvGrpSpPr>
          <p:cNvPr id="301" name="Group 300">
            <a:extLst>
              <a:ext uri="{FF2B5EF4-FFF2-40B4-BE49-F238E27FC236}">
                <a16:creationId xmlns:a16="http://schemas.microsoft.com/office/drawing/2014/main" id="{BA6E8998-BF65-50D1-DF5E-E1CAF08F18AC}"/>
              </a:ext>
            </a:extLst>
          </p:cNvPr>
          <p:cNvGrpSpPr/>
          <p:nvPr/>
        </p:nvGrpSpPr>
        <p:grpSpPr>
          <a:xfrm>
            <a:off x="682484" y="6619437"/>
            <a:ext cx="692868" cy="1545589"/>
            <a:chOff x="5983936" y="1642734"/>
            <a:chExt cx="908149" cy="1128551"/>
          </a:xfrm>
        </p:grpSpPr>
        <p:sp>
          <p:nvSpPr>
            <p:cNvPr id="302" name="Freeform 25">
              <a:extLst>
                <a:ext uri="{FF2B5EF4-FFF2-40B4-BE49-F238E27FC236}">
                  <a16:creationId xmlns:a16="http://schemas.microsoft.com/office/drawing/2014/main" id="{C7077F3A-F942-CE2F-5CC5-7596F31976CA}"/>
                </a:ext>
              </a:extLst>
            </p:cNvPr>
            <p:cNvSpPr>
              <a:spLocks/>
            </p:cNvSpPr>
            <p:nvPr/>
          </p:nvSpPr>
          <p:spPr bwMode="auto">
            <a:xfrm>
              <a:off x="6524091" y="1974047"/>
              <a:ext cx="367994" cy="395209"/>
            </a:xfrm>
            <a:custGeom>
              <a:avLst/>
              <a:gdLst>
                <a:gd name="T0" fmla="*/ 364 w 364"/>
                <a:gd name="T1" fmla="*/ 392 h 392"/>
                <a:gd name="T2" fmla="*/ 337 w 364"/>
                <a:gd name="T3" fmla="*/ 90 h 392"/>
                <a:gd name="T4" fmla="*/ 225 w 364"/>
                <a:gd name="T5" fmla="*/ 57 h 392"/>
                <a:gd name="T6" fmla="*/ 122 w 364"/>
                <a:gd name="T7" fmla="*/ 0 h 392"/>
                <a:gd name="T8" fmla="*/ 0 w 364"/>
                <a:gd name="T9" fmla="*/ 311 h 392"/>
                <a:gd name="T10" fmla="*/ 159 w 364"/>
                <a:gd name="T11" fmla="*/ 361 h 392"/>
                <a:gd name="T12" fmla="*/ 364 w 364"/>
                <a:gd name="T13" fmla="*/ 392 h 392"/>
              </a:gdLst>
              <a:ahLst/>
              <a:cxnLst>
                <a:cxn ang="0">
                  <a:pos x="T0" y="T1"/>
                </a:cxn>
                <a:cxn ang="0">
                  <a:pos x="T2" y="T3"/>
                </a:cxn>
                <a:cxn ang="0">
                  <a:pos x="T4" y="T5"/>
                </a:cxn>
                <a:cxn ang="0">
                  <a:pos x="T6" y="T7"/>
                </a:cxn>
                <a:cxn ang="0">
                  <a:pos x="T8" y="T9"/>
                </a:cxn>
                <a:cxn ang="0">
                  <a:pos x="T10" y="T11"/>
                </a:cxn>
                <a:cxn ang="0">
                  <a:pos x="T12" y="T13"/>
                </a:cxn>
              </a:cxnLst>
              <a:rect l="0" t="0" r="r" b="b"/>
              <a:pathLst>
                <a:path w="364" h="392">
                  <a:moveTo>
                    <a:pt x="364" y="392"/>
                  </a:moveTo>
                  <a:cubicBezTo>
                    <a:pt x="361" y="240"/>
                    <a:pt x="337" y="90"/>
                    <a:pt x="337" y="90"/>
                  </a:cubicBezTo>
                  <a:cubicBezTo>
                    <a:pt x="318" y="45"/>
                    <a:pt x="247" y="55"/>
                    <a:pt x="225" y="57"/>
                  </a:cubicBezTo>
                  <a:cubicBezTo>
                    <a:pt x="202" y="58"/>
                    <a:pt x="151" y="57"/>
                    <a:pt x="122" y="0"/>
                  </a:cubicBezTo>
                  <a:cubicBezTo>
                    <a:pt x="0" y="311"/>
                    <a:pt x="0" y="311"/>
                    <a:pt x="0" y="311"/>
                  </a:cubicBezTo>
                  <a:cubicBezTo>
                    <a:pt x="0" y="311"/>
                    <a:pt x="19" y="381"/>
                    <a:pt x="159" y="361"/>
                  </a:cubicBezTo>
                  <a:cubicBezTo>
                    <a:pt x="316" y="339"/>
                    <a:pt x="364" y="392"/>
                    <a:pt x="364" y="392"/>
                  </a:cubicBezTo>
                  <a:close/>
                </a:path>
              </a:pathLst>
            </a:custGeom>
            <a:solidFill>
              <a:schemeClr val="tx2"/>
            </a:solidFill>
            <a:ln w="3175" cap="flat">
              <a:noFill/>
              <a:prstDash val="solid"/>
              <a:miter lim="800000"/>
              <a:headEnd/>
              <a:tailEnd/>
            </a:ln>
          </p:spPr>
          <p:txBody>
            <a:bodyPr vert="horz" wrap="square" lIns="182880" tIns="91440" rIns="182880" bIns="91440" numCol="1" anchor="t" anchorCtr="0" compatLnSpc="1">
              <a:prstTxWarp prst="textNoShape">
                <a:avLst/>
              </a:prstTxWarp>
            </a:bodyPr>
            <a:lstStyle/>
            <a:p>
              <a:pPr defTabSz="1828800"/>
              <a:endParaRPr lang="en-US" sz="3600">
                <a:solidFill>
                  <a:srgbClr val="878787"/>
                </a:solidFill>
                <a:latin typeface="Questrial"/>
              </a:endParaRPr>
            </a:p>
          </p:txBody>
        </p:sp>
        <p:sp>
          <p:nvSpPr>
            <p:cNvPr id="303" name="Line 22">
              <a:extLst>
                <a:ext uri="{FF2B5EF4-FFF2-40B4-BE49-F238E27FC236}">
                  <a16:creationId xmlns:a16="http://schemas.microsoft.com/office/drawing/2014/main" id="{4755CB0F-46E3-98A8-82E4-0B4FB562D277}"/>
                </a:ext>
              </a:extLst>
            </p:cNvPr>
            <p:cNvSpPr>
              <a:spLocks noChangeShapeType="1"/>
            </p:cNvSpPr>
            <p:nvPr/>
          </p:nvSpPr>
          <p:spPr bwMode="auto">
            <a:xfrm>
              <a:off x="6038954" y="1648651"/>
              <a:ext cx="0" cy="1060202"/>
            </a:xfrm>
            <a:prstGeom prst="line">
              <a:avLst/>
            </a:prstGeom>
            <a:noFill/>
            <a:ln w="25400" cap="rnd">
              <a:solidFill>
                <a:schemeClr val="tx2">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p>
              <a:pPr defTabSz="1828800"/>
              <a:endParaRPr lang="en-US" sz="3600">
                <a:solidFill>
                  <a:srgbClr val="878787"/>
                </a:solidFill>
                <a:latin typeface="Questrial"/>
              </a:endParaRPr>
            </a:p>
          </p:txBody>
        </p:sp>
        <p:sp>
          <p:nvSpPr>
            <p:cNvPr id="304" name="Freeform 24">
              <a:extLst>
                <a:ext uri="{FF2B5EF4-FFF2-40B4-BE49-F238E27FC236}">
                  <a16:creationId xmlns:a16="http://schemas.microsoft.com/office/drawing/2014/main" id="{07B967B1-7169-2EDC-FEA4-B0E329A68A4B}"/>
                </a:ext>
              </a:extLst>
            </p:cNvPr>
            <p:cNvSpPr>
              <a:spLocks/>
            </p:cNvSpPr>
            <p:nvPr/>
          </p:nvSpPr>
          <p:spPr bwMode="auto">
            <a:xfrm>
              <a:off x="6524091" y="2075216"/>
              <a:ext cx="155599" cy="212396"/>
            </a:xfrm>
            <a:custGeom>
              <a:avLst/>
              <a:gdLst>
                <a:gd name="T0" fmla="*/ 148 w 154"/>
                <a:gd name="T1" fmla="*/ 162 h 211"/>
                <a:gd name="T2" fmla="*/ 87 w 154"/>
                <a:gd name="T3" fmla="*/ 190 h 211"/>
                <a:gd name="T4" fmla="*/ 0 w 154"/>
                <a:gd name="T5" fmla="*/ 211 h 211"/>
                <a:gd name="T6" fmla="*/ 30 w 154"/>
                <a:gd name="T7" fmla="*/ 0 h 211"/>
                <a:gd name="T8" fmla="*/ 148 w 154"/>
                <a:gd name="T9" fmla="*/ 162 h 211"/>
              </a:gdLst>
              <a:ahLst/>
              <a:cxnLst>
                <a:cxn ang="0">
                  <a:pos x="T0" y="T1"/>
                </a:cxn>
                <a:cxn ang="0">
                  <a:pos x="T2" y="T3"/>
                </a:cxn>
                <a:cxn ang="0">
                  <a:pos x="T4" y="T5"/>
                </a:cxn>
                <a:cxn ang="0">
                  <a:pos x="T6" y="T7"/>
                </a:cxn>
                <a:cxn ang="0">
                  <a:pos x="T8" y="T9"/>
                </a:cxn>
              </a:cxnLst>
              <a:rect l="0" t="0" r="r" b="b"/>
              <a:pathLst>
                <a:path w="154" h="211">
                  <a:moveTo>
                    <a:pt x="148" y="162"/>
                  </a:moveTo>
                  <a:cubicBezTo>
                    <a:pt x="148" y="162"/>
                    <a:pt x="154" y="198"/>
                    <a:pt x="87" y="190"/>
                  </a:cubicBezTo>
                  <a:cubicBezTo>
                    <a:pt x="21" y="182"/>
                    <a:pt x="8" y="190"/>
                    <a:pt x="0" y="211"/>
                  </a:cubicBezTo>
                  <a:cubicBezTo>
                    <a:pt x="0" y="211"/>
                    <a:pt x="35" y="102"/>
                    <a:pt x="30" y="0"/>
                  </a:cubicBezTo>
                  <a:cubicBezTo>
                    <a:pt x="30" y="0"/>
                    <a:pt x="132" y="101"/>
                    <a:pt x="148" y="162"/>
                  </a:cubicBezTo>
                  <a:close/>
                </a:path>
              </a:pathLst>
            </a:custGeom>
            <a:solidFill>
              <a:schemeClr val="tx2">
                <a:lumMod val="75000"/>
              </a:schemeClr>
            </a:solidFill>
            <a:ln w="3175" cap="flat">
              <a:noFill/>
              <a:prstDash val="solid"/>
              <a:miter lim="800000"/>
              <a:headEnd/>
              <a:tailEnd/>
            </a:ln>
          </p:spPr>
          <p:txBody>
            <a:bodyPr vert="horz" wrap="square" lIns="182880" tIns="91440" rIns="182880" bIns="91440" numCol="1" anchor="t" anchorCtr="0" compatLnSpc="1">
              <a:prstTxWarp prst="textNoShape">
                <a:avLst/>
              </a:prstTxWarp>
            </a:bodyPr>
            <a:lstStyle/>
            <a:p>
              <a:pPr defTabSz="1828800"/>
              <a:endParaRPr lang="en-US" sz="3600">
                <a:solidFill>
                  <a:srgbClr val="878787"/>
                </a:solidFill>
                <a:latin typeface="Questrial"/>
              </a:endParaRPr>
            </a:p>
          </p:txBody>
        </p:sp>
        <p:sp>
          <p:nvSpPr>
            <p:cNvPr id="305" name="Freeform 23">
              <a:extLst>
                <a:ext uri="{FF2B5EF4-FFF2-40B4-BE49-F238E27FC236}">
                  <a16:creationId xmlns:a16="http://schemas.microsoft.com/office/drawing/2014/main" id="{B62E139E-4E7E-28AC-7507-808D5EFD0997}"/>
                </a:ext>
              </a:extLst>
            </p:cNvPr>
            <p:cNvSpPr>
              <a:spLocks/>
            </p:cNvSpPr>
            <p:nvPr/>
          </p:nvSpPr>
          <p:spPr bwMode="auto">
            <a:xfrm>
              <a:off x="6027122" y="1642734"/>
              <a:ext cx="673867" cy="595772"/>
            </a:xfrm>
            <a:custGeom>
              <a:avLst/>
              <a:gdLst>
                <a:gd name="T0" fmla="*/ 0 w 666"/>
                <a:gd name="T1" fmla="*/ 532 h 591"/>
                <a:gd name="T2" fmla="*/ 0 w 666"/>
                <a:gd name="T3" fmla="*/ 19 h 591"/>
                <a:gd name="T4" fmla="*/ 666 w 666"/>
                <a:gd name="T5" fmla="*/ 198 h 591"/>
                <a:gd name="T6" fmla="*/ 639 w 666"/>
                <a:gd name="T7" fmla="*/ 591 h 591"/>
                <a:gd name="T8" fmla="*/ 0 w 666"/>
                <a:gd name="T9" fmla="*/ 532 h 591"/>
              </a:gdLst>
              <a:ahLst/>
              <a:cxnLst>
                <a:cxn ang="0">
                  <a:pos x="T0" y="T1"/>
                </a:cxn>
                <a:cxn ang="0">
                  <a:pos x="T2" y="T3"/>
                </a:cxn>
                <a:cxn ang="0">
                  <a:pos x="T4" y="T5"/>
                </a:cxn>
                <a:cxn ang="0">
                  <a:pos x="T6" y="T7"/>
                </a:cxn>
                <a:cxn ang="0">
                  <a:pos x="T8" y="T9"/>
                </a:cxn>
              </a:cxnLst>
              <a:rect l="0" t="0" r="r" b="b"/>
              <a:pathLst>
                <a:path w="666" h="591">
                  <a:moveTo>
                    <a:pt x="0" y="532"/>
                  </a:moveTo>
                  <a:cubicBezTo>
                    <a:pt x="102" y="249"/>
                    <a:pt x="0" y="19"/>
                    <a:pt x="0" y="19"/>
                  </a:cubicBezTo>
                  <a:cubicBezTo>
                    <a:pt x="249" y="0"/>
                    <a:pt x="642" y="15"/>
                    <a:pt x="666" y="198"/>
                  </a:cubicBezTo>
                  <a:cubicBezTo>
                    <a:pt x="666" y="198"/>
                    <a:pt x="601" y="330"/>
                    <a:pt x="639" y="591"/>
                  </a:cubicBezTo>
                  <a:cubicBezTo>
                    <a:pt x="589" y="499"/>
                    <a:pt x="529" y="430"/>
                    <a:pt x="0" y="532"/>
                  </a:cubicBezTo>
                  <a:close/>
                </a:path>
              </a:pathLst>
            </a:custGeom>
            <a:gradFill flip="none" rotWithShape="1">
              <a:gsLst>
                <a:gs pos="100000">
                  <a:schemeClr val="tx2">
                    <a:lumMod val="60000"/>
                    <a:lumOff val="40000"/>
                  </a:schemeClr>
                </a:gs>
                <a:gs pos="31000">
                  <a:schemeClr val="tx2"/>
                </a:gs>
              </a:gsLst>
              <a:lin ang="0" scaled="1"/>
              <a:tileRect/>
            </a:gradFill>
            <a:ln w="3175" cap="flat">
              <a:noFill/>
              <a:prstDash val="solid"/>
              <a:miter lim="800000"/>
              <a:headEnd/>
              <a:tailEnd/>
            </a:ln>
          </p:spPr>
          <p:txBody>
            <a:bodyPr vert="horz" wrap="square" lIns="182880" tIns="91440" rIns="182880" bIns="91440" numCol="1" anchor="t" anchorCtr="0" compatLnSpc="1">
              <a:prstTxWarp prst="textNoShape">
                <a:avLst/>
              </a:prstTxWarp>
            </a:bodyPr>
            <a:lstStyle/>
            <a:p>
              <a:pPr defTabSz="1828800"/>
              <a:endParaRPr lang="en-US" sz="3600">
                <a:solidFill>
                  <a:srgbClr val="878787"/>
                </a:solidFill>
                <a:latin typeface="Questrial"/>
              </a:endParaRPr>
            </a:p>
          </p:txBody>
        </p:sp>
        <p:sp>
          <p:nvSpPr>
            <p:cNvPr id="306" name="Oval 34">
              <a:extLst>
                <a:ext uri="{FF2B5EF4-FFF2-40B4-BE49-F238E27FC236}">
                  <a16:creationId xmlns:a16="http://schemas.microsoft.com/office/drawing/2014/main" id="{010AE737-BC97-2D3B-BB8C-C0DF850EA5F9}"/>
                </a:ext>
              </a:extLst>
            </p:cNvPr>
            <p:cNvSpPr>
              <a:spLocks noChangeArrowheads="1"/>
            </p:cNvSpPr>
            <p:nvPr/>
          </p:nvSpPr>
          <p:spPr bwMode="auto">
            <a:xfrm>
              <a:off x="5983936" y="2660830"/>
              <a:ext cx="113149" cy="110455"/>
            </a:xfrm>
            <a:prstGeom prst="ellipse">
              <a:avLst/>
            </a:prstGeom>
            <a:solidFill>
              <a:schemeClr val="tx2">
                <a:lumMod val="75000"/>
              </a:schemeClr>
            </a:solidFill>
            <a:ln w="3175" cap="flat">
              <a:noFill/>
              <a:prstDash val="solid"/>
              <a:miter lim="800000"/>
              <a:headEnd/>
              <a:tailEnd/>
            </a:ln>
          </p:spPr>
          <p:txBody>
            <a:bodyPr vert="horz" wrap="square" lIns="182880" tIns="91440" rIns="182880" bIns="91440" numCol="1" anchor="t" anchorCtr="0" compatLnSpc="1">
              <a:prstTxWarp prst="textNoShape">
                <a:avLst/>
              </a:prstTxWarp>
            </a:bodyPr>
            <a:lstStyle/>
            <a:p>
              <a:pPr defTabSz="1828800"/>
              <a:endParaRPr lang="en-US" sz="3600">
                <a:solidFill>
                  <a:srgbClr val="878787"/>
                </a:solidFill>
                <a:latin typeface="Questrial"/>
              </a:endParaRPr>
            </a:p>
          </p:txBody>
        </p:sp>
      </p:grpSp>
      <p:sp>
        <p:nvSpPr>
          <p:cNvPr id="5" name="Rectangle 4">
            <a:extLst>
              <a:ext uri="{FF2B5EF4-FFF2-40B4-BE49-F238E27FC236}">
                <a16:creationId xmlns:a16="http://schemas.microsoft.com/office/drawing/2014/main" id="{9938A860-4FEB-56A7-0294-87C11146826F}"/>
              </a:ext>
            </a:extLst>
          </p:cNvPr>
          <p:cNvSpPr/>
          <p:nvPr/>
        </p:nvSpPr>
        <p:spPr>
          <a:xfrm>
            <a:off x="6176925" y="9492414"/>
            <a:ext cx="459940" cy="276999"/>
          </a:xfrm>
          <a:prstGeom prst="rect">
            <a:avLst/>
          </a:prstGeom>
        </p:spPr>
        <p:txBody>
          <a:bodyPr wrap="square">
            <a:spAutoFit/>
          </a:bodyPr>
          <a:lstStyle/>
          <a:p>
            <a:pPr algn="ctr" fontAlgn="ctr"/>
            <a:r>
              <a:rPr lang="mn-MN" sz="1200" b="1" dirty="0">
                <a:solidFill>
                  <a:schemeClr val="accent1">
                    <a:lumMod val="75000"/>
                  </a:schemeClr>
                </a:solidFill>
                <a:latin typeface="Times New Roman" panose="02020603050405020304" pitchFamily="18" charset="0"/>
                <a:cs typeface="Times New Roman" panose="02020603050405020304" pitchFamily="18" charset="0"/>
              </a:rPr>
              <a:t>28</a:t>
            </a:r>
          </a:p>
        </p:txBody>
      </p:sp>
    </p:spTree>
    <p:custDataLst>
      <p:tags r:id="rId1"/>
    </p:custDataLst>
    <p:extLst>
      <p:ext uri="{BB962C8B-B14F-4D97-AF65-F5344CB8AC3E}">
        <p14:creationId xmlns:p14="http://schemas.microsoft.com/office/powerpoint/2010/main" val="178196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1700"/>
                                  </p:stCondLst>
                                  <p:childTnLst>
                                    <p:set>
                                      <p:cBhvr>
                                        <p:cTn id="6" dur="1" fill="hold">
                                          <p:stCondLst>
                                            <p:cond delay="0"/>
                                          </p:stCondLst>
                                        </p:cTn>
                                        <p:tgtEl>
                                          <p:spTgt spid="42"/>
                                        </p:tgtEl>
                                        <p:attrNameLst>
                                          <p:attrName>style.visibility</p:attrName>
                                        </p:attrNameLst>
                                      </p:cBhvr>
                                      <p:to>
                                        <p:strVal val="visible"/>
                                      </p:to>
                                    </p:set>
                                    <p:anim calcmode="lin" valueType="num">
                                      <p:cBhvr>
                                        <p:cTn id="7" dur="750" fill="hold"/>
                                        <p:tgtEl>
                                          <p:spTgt spid="42"/>
                                        </p:tgtEl>
                                        <p:attrNameLst>
                                          <p:attrName>ppt_w</p:attrName>
                                        </p:attrNameLst>
                                      </p:cBhvr>
                                      <p:tavLst>
                                        <p:tav tm="0">
                                          <p:val>
                                            <p:strVal val="2/3*#ppt_w"/>
                                          </p:val>
                                        </p:tav>
                                        <p:tav tm="100000">
                                          <p:val>
                                            <p:strVal val="#ppt_w"/>
                                          </p:val>
                                        </p:tav>
                                      </p:tavLst>
                                    </p:anim>
                                    <p:anim calcmode="lin" valueType="num">
                                      <p:cBhvr>
                                        <p:cTn id="8" dur="750" fill="hold"/>
                                        <p:tgtEl>
                                          <p:spTgt spid="42"/>
                                        </p:tgtEl>
                                        <p:attrNameLst>
                                          <p:attrName>ppt_h</p:attrName>
                                        </p:attrNameLst>
                                      </p:cBhvr>
                                      <p:tavLst>
                                        <p:tav tm="0">
                                          <p:val>
                                            <p:strVal val="2/3*#ppt_h"/>
                                          </p:val>
                                        </p:tav>
                                        <p:tav tm="100000">
                                          <p:val>
                                            <p:strVal val="#ppt_h"/>
                                          </p:val>
                                        </p:tav>
                                      </p:tavLst>
                                    </p:anim>
                                  </p:childTnLst>
                                </p:cTn>
                              </p:par>
                              <p:par>
                                <p:cTn id="9" presetID="53" presetClass="entr" presetSubtype="16" fill="hold" grpId="0" nodeType="withEffect">
                                  <p:stCondLst>
                                    <p:cond delay="1200"/>
                                  </p:stCondLst>
                                  <p:childTnLst>
                                    <p:set>
                                      <p:cBhvr>
                                        <p:cTn id="10" dur="1" fill="hold">
                                          <p:stCondLst>
                                            <p:cond delay="0"/>
                                          </p:stCondLst>
                                        </p:cTn>
                                        <p:tgtEl>
                                          <p:spTgt spid="18"/>
                                        </p:tgtEl>
                                        <p:attrNameLst>
                                          <p:attrName>style.visibility</p:attrName>
                                        </p:attrNameLst>
                                      </p:cBhvr>
                                      <p:to>
                                        <p:strVal val="visible"/>
                                      </p:to>
                                    </p:set>
                                    <p:anim calcmode="lin" valueType="num">
                                      <p:cBhvr>
                                        <p:cTn id="11" dur="750" fill="hold"/>
                                        <p:tgtEl>
                                          <p:spTgt spid="18"/>
                                        </p:tgtEl>
                                        <p:attrNameLst>
                                          <p:attrName>ppt_w</p:attrName>
                                        </p:attrNameLst>
                                      </p:cBhvr>
                                      <p:tavLst>
                                        <p:tav tm="0">
                                          <p:val>
                                            <p:fltVal val="0"/>
                                          </p:val>
                                        </p:tav>
                                        <p:tav tm="100000">
                                          <p:val>
                                            <p:strVal val="#ppt_w"/>
                                          </p:val>
                                        </p:tav>
                                      </p:tavLst>
                                    </p:anim>
                                    <p:anim calcmode="lin" valueType="num">
                                      <p:cBhvr>
                                        <p:cTn id="12" dur="750" fill="hold"/>
                                        <p:tgtEl>
                                          <p:spTgt spid="18"/>
                                        </p:tgtEl>
                                        <p:attrNameLst>
                                          <p:attrName>ppt_h</p:attrName>
                                        </p:attrNameLst>
                                      </p:cBhvr>
                                      <p:tavLst>
                                        <p:tav tm="0">
                                          <p:val>
                                            <p:fltVal val="0"/>
                                          </p:val>
                                        </p:tav>
                                        <p:tav tm="100000">
                                          <p:val>
                                            <p:strVal val="#ppt_h"/>
                                          </p:val>
                                        </p:tav>
                                      </p:tavLst>
                                    </p:anim>
                                    <p:animEffect transition="in" filter="fade">
                                      <p:cBhvr>
                                        <p:cTn id="13" dur="750"/>
                                        <p:tgtEl>
                                          <p:spTgt spid="18"/>
                                        </p:tgtEl>
                                      </p:cBhvr>
                                    </p:animEffect>
                                  </p:childTnLst>
                                </p:cTn>
                              </p:par>
                            </p:childTnLst>
                          </p:cTn>
                        </p:par>
                        <p:par>
                          <p:cTn id="14" fill="hold">
                            <p:stCondLst>
                              <p:cond delay="2450"/>
                            </p:stCondLst>
                            <p:childTnLst>
                              <p:par>
                                <p:cTn id="15" presetID="10" presetClass="entr" presetSubtype="0" fill="hold" grpId="0" nodeType="afterEffect">
                                  <p:stCondLst>
                                    <p:cond delay="0"/>
                                  </p:stCondLst>
                                  <p:childTnLst>
                                    <p:set>
                                      <p:cBhvr>
                                        <p:cTn id="16" dur="1" fill="hold">
                                          <p:stCondLst>
                                            <p:cond delay="0"/>
                                          </p:stCondLst>
                                        </p:cTn>
                                        <p:tgtEl>
                                          <p:spTgt spid="222"/>
                                        </p:tgtEl>
                                        <p:attrNameLst>
                                          <p:attrName>style.visibility</p:attrName>
                                        </p:attrNameLst>
                                      </p:cBhvr>
                                      <p:to>
                                        <p:strVal val="visible"/>
                                      </p:to>
                                    </p:set>
                                    <p:animEffect transition="in" filter="fade">
                                      <p:cBhvr>
                                        <p:cTn id="17" dur="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1998E8D-2343-A02E-DFA8-077F23D2A3AC}"/>
              </a:ext>
            </a:extLst>
          </p:cNvPr>
          <p:cNvCxnSpPr>
            <a:cxnSpLocks/>
          </p:cNvCxnSpPr>
          <p:nvPr/>
        </p:nvCxnSpPr>
        <p:spPr>
          <a:xfrm>
            <a:off x="1391350" y="656939"/>
            <a:ext cx="508348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AE51CCE-C26B-8AFC-F0D3-6420F13FD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893" y="231350"/>
            <a:ext cx="857457" cy="851177"/>
          </a:xfrm>
          <a:prstGeom prst="rect">
            <a:avLst/>
          </a:prstGeom>
        </p:spPr>
      </p:pic>
      <p:cxnSp>
        <p:nvCxnSpPr>
          <p:cNvPr id="6" name="Straight Connector 5">
            <a:extLst>
              <a:ext uri="{FF2B5EF4-FFF2-40B4-BE49-F238E27FC236}">
                <a16:creationId xmlns:a16="http://schemas.microsoft.com/office/drawing/2014/main" id="{3F42CC6B-BE13-01BB-A656-0802A8321346}"/>
              </a:ext>
            </a:extLst>
          </p:cNvPr>
          <p:cNvCxnSpPr>
            <a:cxnSpLocks/>
          </p:cNvCxnSpPr>
          <p:nvPr/>
        </p:nvCxnSpPr>
        <p:spPr>
          <a:xfrm flipH="1">
            <a:off x="558123" y="955788"/>
            <a:ext cx="5892477"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7" name="Freeform 52">
            <a:extLst>
              <a:ext uri="{FF2B5EF4-FFF2-40B4-BE49-F238E27FC236}">
                <a16:creationId xmlns:a16="http://schemas.microsoft.com/office/drawing/2014/main" id="{7DD68EAB-A129-CF3B-FED0-2BD068F47F24}"/>
              </a:ext>
            </a:extLst>
          </p:cNvPr>
          <p:cNvSpPr>
            <a:spLocks noEditPoints="1"/>
          </p:cNvSpPr>
          <p:nvPr/>
        </p:nvSpPr>
        <p:spPr bwMode="auto">
          <a:xfrm>
            <a:off x="1298331" y="1023186"/>
            <a:ext cx="468313" cy="376238"/>
          </a:xfrm>
          <a:custGeom>
            <a:avLst/>
            <a:gdLst>
              <a:gd name="T0" fmla="*/ 117 w 117"/>
              <a:gd name="T1" fmla="*/ 94 h 94"/>
              <a:gd name="T2" fmla="*/ 0 w 117"/>
              <a:gd name="T3" fmla="*/ 94 h 94"/>
              <a:gd name="T4" fmla="*/ 28 w 117"/>
              <a:gd name="T5" fmla="*/ 69 h 94"/>
              <a:gd name="T6" fmla="*/ 12 w 117"/>
              <a:gd name="T7" fmla="*/ 69 h 94"/>
              <a:gd name="T8" fmla="*/ 12 w 117"/>
              <a:gd name="T9" fmla="*/ 94 h 94"/>
              <a:gd name="T10" fmla="*/ 28 w 117"/>
              <a:gd name="T11" fmla="*/ 94 h 94"/>
              <a:gd name="T12" fmla="*/ 28 w 117"/>
              <a:gd name="T13" fmla="*/ 69 h 94"/>
              <a:gd name="T14" fmla="*/ 53 w 117"/>
              <a:gd name="T15" fmla="*/ 44 h 94"/>
              <a:gd name="T16" fmla="*/ 37 w 117"/>
              <a:gd name="T17" fmla="*/ 44 h 94"/>
              <a:gd name="T18" fmla="*/ 37 w 117"/>
              <a:gd name="T19" fmla="*/ 94 h 94"/>
              <a:gd name="T20" fmla="*/ 53 w 117"/>
              <a:gd name="T21" fmla="*/ 94 h 94"/>
              <a:gd name="T22" fmla="*/ 53 w 117"/>
              <a:gd name="T23" fmla="*/ 44 h 94"/>
              <a:gd name="T24" fmla="*/ 79 w 117"/>
              <a:gd name="T25" fmla="*/ 55 h 94"/>
              <a:gd name="T26" fmla="*/ 63 w 117"/>
              <a:gd name="T27" fmla="*/ 55 h 94"/>
              <a:gd name="T28" fmla="*/ 63 w 117"/>
              <a:gd name="T29" fmla="*/ 94 h 94"/>
              <a:gd name="T30" fmla="*/ 79 w 117"/>
              <a:gd name="T31" fmla="*/ 94 h 94"/>
              <a:gd name="T32" fmla="*/ 79 w 117"/>
              <a:gd name="T33" fmla="*/ 55 h 94"/>
              <a:gd name="T34" fmla="*/ 104 w 117"/>
              <a:gd name="T35" fmla="*/ 29 h 94"/>
              <a:gd name="T36" fmla="*/ 88 w 117"/>
              <a:gd name="T37" fmla="*/ 29 h 94"/>
              <a:gd name="T38" fmla="*/ 88 w 117"/>
              <a:gd name="T39" fmla="*/ 94 h 94"/>
              <a:gd name="T40" fmla="*/ 104 w 117"/>
              <a:gd name="T41" fmla="*/ 94 h 94"/>
              <a:gd name="T42" fmla="*/ 104 w 117"/>
              <a:gd name="T43" fmla="*/ 29 h 94"/>
              <a:gd name="T44" fmla="*/ 20 w 117"/>
              <a:gd name="T45" fmla="*/ 41 h 94"/>
              <a:gd name="T46" fmla="*/ 16 w 117"/>
              <a:gd name="T47" fmla="*/ 46 h 94"/>
              <a:gd name="T48" fmla="*/ 20 w 117"/>
              <a:gd name="T49" fmla="*/ 50 h 94"/>
              <a:gd name="T50" fmla="*/ 25 w 117"/>
              <a:gd name="T51" fmla="*/ 46 h 94"/>
              <a:gd name="T52" fmla="*/ 20 w 117"/>
              <a:gd name="T53" fmla="*/ 41 h 94"/>
              <a:gd name="T54" fmla="*/ 45 w 117"/>
              <a:gd name="T55" fmla="*/ 17 h 94"/>
              <a:gd name="T56" fmla="*/ 41 w 117"/>
              <a:gd name="T57" fmla="*/ 22 h 94"/>
              <a:gd name="T58" fmla="*/ 45 w 117"/>
              <a:gd name="T59" fmla="*/ 26 h 94"/>
              <a:gd name="T60" fmla="*/ 50 w 117"/>
              <a:gd name="T61" fmla="*/ 22 h 94"/>
              <a:gd name="T62" fmla="*/ 45 w 117"/>
              <a:gd name="T63" fmla="*/ 17 h 94"/>
              <a:gd name="T64" fmla="*/ 71 w 117"/>
              <a:gd name="T65" fmla="*/ 29 h 94"/>
              <a:gd name="T66" fmla="*/ 66 w 117"/>
              <a:gd name="T67" fmla="*/ 34 h 94"/>
              <a:gd name="T68" fmla="*/ 71 w 117"/>
              <a:gd name="T69" fmla="*/ 38 h 94"/>
              <a:gd name="T70" fmla="*/ 75 w 117"/>
              <a:gd name="T71" fmla="*/ 34 h 94"/>
              <a:gd name="T72" fmla="*/ 71 w 117"/>
              <a:gd name="T73" fmla="*/ 29 h 94"/>
              <a:gd name="T74" fmla="*/ 96 w 117"/>
              <a:gd name="T75" fmla="*/ 0 h 94"/>
              <a:gd name="T76" fmla="*/ 91 w 117"/>
              <a:gd name="T77" fmla="*/ 5 h 94"/>
              <a:gd name="T78" fmla="*/ 96 w 117"/>
              <a:gd name="T79" fmla="*/ 9 h 94"/>
              <a:gd name="T80" fmla="*/ 101 w 117"/>
              <a:gd name="T81" fmla="*/ 5 h 94"/>
              <a:gd name="T82" fmla="*/ 96 w 117"/>
              <a:gd name="T83" fmla="*/ 0 h 94"/>
              <a:gd name="T84" fmla="*/ 74 w 117"/>
              <a:gd name="T85" fmla="*/ 30 h 94"/>
              <a:gd name="T86" fmla="*/ 93 w 117"/>
              <a:gd name="T87" fmla="*/ 8 h 94"/>
              <a:gd name="T88" fmla="*/ 50 w 117"/>
              <a:gd name="T89" fmla="*/ 24 h 94"/>
              <a:gd name="T90" fmla="*/ 67 w 117"/>
              <a:gd name="T91" fmla="*/ 32 h 94"/>
              <a:gd name="T92" fmla="*/ 42 w 117"/>
              <a:gd name="T93" fmla="*/ 25 h 94"/>
              <a:gd name="T94" fmla="*/ 24 w 117"/>
              <a:gd name="T95" fmla="*/ 4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7" h="94">
                <a:moveTo>
                  <a:pt x="117" y="94"/>
                </a:moveTo>
                <a:cubicBezTo>
                  <a:pt x="0" y="94"/>
                  <a:pt x="0" y="94"/>
                  <a:pt x="0" y="94"/>
                </a:cubicBezTo>
                <a:moveTo>
                  <a:pt x="28" y="69"/>
                </a:moveTo>
                <a:cubicBezTo>
                  <a:pt x="12" y="69"/>
                  <a:pt x="12" y="69"/>
                  <a:pt x="12" y="69"/>
                </a:cubicBezTo>
                <a:cubicBezTo>
                  <a:pt x="12" y="94"/>
                  <a:pt x="12" y="94"/>
                  <a:pt x="12" y="94"/>
                </a:cubicBezTo>
                <a:cubicBezTo>
                  <a:pt x="28" y="94"/>
                  <a:pt x="28" y="94"/>
                  <a:pt x="28" y="94"/>
                </a:cubicBezTo>
                <a:lnTo>
                  <a:pt x="28" y="69"/>
                </a:lnTo>
                <a:close/>
                <a:moveTo>
                  <a:pt x="53" y="44"/>
                </a:moveTo>
                <a:cubicBezTo>
                  <a:pt x="37" y="44"/>
                  <a:pt x="37" y="44"/>
                  <a:pt x="37" y="44"/>
                </a:cubicBezTo>
                <a:cubicBezTo>
                  <a:pt x="37" y="94"/>
                  <a:pt x="37" y="94"/>
                  <a:pt x="37" y="94"/>
                </a:cubicBezTo>
                <a:cubicBezTo>
                  <a:pt x="53" y="94"/>
                  <a:pt x="53" y="94"/>
                  <a:pt x="53" y="94"/>
                </a:cubicBezTo>
                <a:lnTo>
                  <a:pt x="53" y="44"/>
                </a:lnTo>
                <a:close/>
                <a:moveTo>
                  <a:pt x="79" y="55"/>
                </a:moveTo>
                <a:cubicBezTo>
                  <a:pt x="63" y="55"/>
                  <a:pt x="63" y="55"/>
                  <a:pt x="63" y="55"/>
                </a:cubicBezTo>
                <a:cubicBezTo>
                  <a:pt x="63" y="94"/>
                  <a:pt x="63" y="94"/>
                  <a:pt x="63" y="94"/>
                </a:cubicBezTo>
                <a:cubicBezTo>
                  <a:pt x="79" y="94"/>
                  <a:pt x="79" y="94"/>
                  <a:pt x="79" y="94"/>
                </a:cubicBezTo>
                <a:lnTo>
                  <a:pt x="79" y="55"/>
                </a:lnTo>
                <a:close/>
                <a:moveTo>
                  <a:pt x="104" y="29"/>
                </a:moveTo>
                <a:cubicBezTo>
                  <a:pt x="88" y="29"/>
                  <a:pt x="88" y="29"/>
                  <a:pt x="88" y="29"/>
                </a:cubicBezTo>
                <a:cubicBezTo>
                  <a:pt x="88" y="94"/>
                  <a:pt x="88" y="94"/>
                  <a:pt x="88" y="94"/>
                </a:cubicBezTo>
                <a:cubicBezTo>
                  <a:pt x="104" y="94"/>
                  <a:pt x="104" y="94"/>
                  <a:pt x="104" y="94"/>
                </a:cubicBezTo>
                <a:lnTo>
                  <a:pt x="104" y="29"/>
                </a:lnTo>
                <a:close/>
                <a:moveTo>
                  <a:pt x="20" y="41"/>
                </a:moveTo>
                <a:cubicBezTo>
                  <a:pt x="18" y="41"/>
                  <a:pt x="16" y="43"/>
                  <a:pt x="16" y="46"/>
                </a:cubicBezTo>
                <a:cubicBezTo>
                  <a:pt x="16" y="48"/>
                  <a:pt x="18" y="50"/>
                  <a:pt x="20" y="50"/>
                </a:cubicBezTo>
                <a:cubicBezTo>
                  <a:pt x="23" y="50"/>
                  <a:pt x="25" y="48"/>
                  <a:pt x="25" y="46"/>
                </a:cubicBezTo>
                <a:cubicBezTo>
                  <a:pt x="25" y="43"/>
                  <a:pt x="23" y="41"/>
                  <a:pt x="20" y="41"/>
                </a:cubicBezTo>
                <a:close/>
                <a:moveTo>
                  <a:pt x="45" y="17"/>
                </a:moveTo>
                <a:cubicBezTo>
                  <a:pt x="43" y="17"/>
                  <a:pt x="41" y="19"/>
                  <a:pt x="41" y="22"/>
                </a:cubicBezTo>
                <a:cubicBezTo>
                  <a:pt x="41" y="24"/>
                  <a:pt x="43" y="26"/>
                  <a:pt x="45" y="26"/>
                </a:cubicBezTo>
                <a:cubicBezTo>
                  <a:pt x="48" y="26"/>
                  <a:pt x="50" y="24"/>
                  <a:pt x="50" y="22"/>
                </a:cubicBezTo>
                <a:cubicBezTo>
                  <a:pt x="50" y="19"/>
                  <a:pt x="48" y="17"/>
                  <a:pt x="45" y="17"/>
                </a:cubicBezTo>
                <a:close/>
                <a:moveTo>
                  <a:pt x="71" y="29"/>
                </a:moveTo>
                <a:cubicBezTo>
                  <a:pt x="68" y="29"/>
                  <a:pt x="66" y="31"/>
                  <a:pt x="66" y="34"/>
                </a:cubicBezTo>
                <a:cubicBezTo>
                  <a:pt x="66" y="36"/>
                  <a:pt x="68" y="38"/>
                  <a:pt x="71" y="38"/>
                </a:cubicBezTo>
                <a:cubicBezTo>
                  <a:pt x="73" y="38"/>
                  <a:pt x="75" y="36"/>
                  <a:pt x="75" y="34"/>
                </a:cubicBezTo>
                <a:cubicBezTo>
                  <a:pt x="75" y="31"/>
                  <a:pt x="73" y="29"/>
                  <a:pt x="71" y="29"/>
                </a:cubicBezTo>
                <a:close/>
                <a:moveTo>
                  <a:pt x="96" y="0"/>
                </a:moveTo>
                <a:cubicBezTo>
                  <a:pt x="93" y="0"/>
                  <a:pt x="91" y="2"/>
                  <a:pt x="91" y="5"/>
                </a:cubicBezTo>
                <a:cubicBezTo>
                  <a:pt x="91" y="7"/>
                  <a:pt x="93" y="9"/>
                  <a:pt x="96" y="9"/>
                </a:cubicBezTo>
                <a:cubicBezTo>
                  <a:pt x="99" y="9"/>
                  <a:pt x="101" y="7"/>
                  <a:pt x="101" y="5"/>
                </a:cubicBezTo>
                <a:cubicBezTo>
                  <a:pt x="101" y="2"/>
                  <a:pt x="99" y="0"/>
                  <a:pt x="96" y="0"/>
                </a:cubicBezTo>
                <a:close/>
                <a:moveTo>
                  <a:pt x="74" y="30"/>
                </a:moveTo>
                <a:cubicBezTo>
                  <a:pt x="93" y="8"/>
                  <a:pt x="93" y="8"/>
                  <a:pt x="93" y="8"/>
                </a:cubicBezTo>
                <a:moveTo>
                  <a:pt x="50" y="24"/>
                </a:moveTo>
                <a:cubicBezTo>
                  <a:pt x="67" y="32"/>
                  <a:pt x="67" y="32"/>
                  <a:pt x="67" y="32"/>
                </a:cubicBezTo>
                <a:moveTo>
                  <a:pt x="42" y="25"/>
                </a:moveTo>
                <a:cubicBezTo>
                  <a:pt x="24" y="42"/>
                  <a:pt x="24" y="42"/>
                  <a:pt x="24" y="42"/>
                </a:cubicBezTo>
              </a:path>
            </a:pathLst>
          </a:custGeom>
          <a:solidFill>
            <a:schemeClr val="accent1">
              <a:lumMod val="60000"/>
              <a:lumOff val="40000"/>
            </a:schemeClr>
          </a:solidFill>
          <a:ln w="158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cxnSp>
        <p:nvCxnSpPr>
          <p:cNvPr id="8" name="Straight Connector 7">
            <a:extLst>
              <a:ext uri="{FF2B5EF4-FFF2-40B4-BE49-F238E27FC236}">
                <a16:creationId xmlns:a16="http://schemas.microsoft.com/office/drawing/2014/main" id="{3AA4A1E7-AB83-762B-A951-527C5EC4E16F}"/>
              </a:ext>
            </a:extLst>
          </p:cNvPr>
          <p:cNvCxnSpPr>
            <a:cxnSpLocks/>
          </p:cNvCxnSpPr>
          <p:nvPr/>
        </p:nvCxnSpPr>
        <p:spPr>
          <a:xfrm flipH="1">
            <a:off x="533893" y="1519208"/>
            <a:ext cx="5916707"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9" name="Title 1">
            <a:extLst>
              <a:ext uri="{FF2B5EF4-FFF2-40B4-BE49-F238E27FC236}">
                <a16:creationId xmlns:a16="http://schemas.microsoft.com/office/drawing/2014/main" id="{407B6EAB-6C5D-21CF-71F2-549B107C1894}"/>
              </a:ext>
            </a:extLst>
          </p:cNvPr>
          <p:cNvSpPr>
            <a:spLocks noGrp="1"/>
          </p:cNvSpPr>
          <p:nvPr>
            <p:ph type="title"/>
          </p:nvPr>
        </p:nvSpPr>
        <p:spPr>
          <a:xfrm>
            <a:off x="1663772" y="1071596"/>
            <a:ext cx="4301414" cy="380677"/>
          </a:xfrm>
        </p:spPr>
        <p:txBody>
          <a:bodyPr>
            <a:normAutofit fontScale="90000"/>
          </a:bodyPr>
          <a:lstStyle/>
          <a:p>
            <a:pPr algn="ctr"/>
            <a:r>
              <a:rPr lang="en-US" sz="1800" dirty="0">
                <a:solidFill>
                  <a:srgbClr val="002060"/>
                </a:solidFill>
                <a:latin typeface="Arial" panose="020B0604020202020204" pitchFamily="34" charset="0"/>
                <a:cs typeface="Arial" panose="020B0604020202020204" pitchFamily="34" charset="0"/>
              </a:rPr>
              <a:t>202</a:t>
            </a:r>
            <a:r>
              <a:rPr lang="mn-MN" sz="1800" dirty="0">
                <a:solidFill>
                  <a:srgbClr val="002060"/>
                </a:solidFill>
                <a:latin typeface="Arial" panose="020B0604020202020204" pitchFamily="34" charset="0"/>
                <a:cs typeface="Arial" panose="020B0604020202020204" pitchFamily="34" charset="0"/>
              </a:rPr>
              <a:t>3</a:t>
            </a:r>
            <a:r>
              <a:rPr lang="en-US" sz="1800" dirty="0">
                <a:solidFill>
                  <a:srgbClr val="002060"/>
                </a:solidFill>
                <a:latin typeface="Arial" panose="020B0604020202020204" pitchFamily="34" charset="0"/>
                <a:cs typeface="Arial" panose="020B0604020202020204" pitchFamily="34" charset="0"/>
              </a:rPr>
              <a:t> </a:t>
            </a:r>
            <a:r>
              <a:rPr lang="mn-MN" sz="1800" dirty="0">
                <a:solidFill>
                  <a:srgbClr val="002060"/>
                </a:solidFill>
                <a:latin typeface="Arial" panose="020B0604020202020204" pitchFamily="34" charset="0"/>
                <a:cs typeface="Arial" panose="020B0604020202020204" pitchFamily="34" charset="0"/>
              </a:rPr>
              <a:t>оны чанарын болон тоон үзүүлэлт </a:t>
            </a:r>
            <a:endParaRPr lang="en-US" sz="1800" dirty="0">
              <a:solidFill>
                <a:srgbClr val="00206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BA3EB2-0E52-4F3E-B4A7-A25C82FAC360}"/>
              </a:ext>
            </a:extLst>
          </p:cNvPr>
          <p:cNvSpPr txBox="1"/>
          <p:nvPr/>
        </p:nvSpPr>
        <p:spPr>
          <a:xfrm>
            <a:off x="383170" y="1680227"/>
            <a:ext cx="6067430" cy="3108543"/>
          </a:xfrm>
          <a:prstGeom prst="rect">
            <a:avLst/>
          </a:prstGeom>
          <a:noFill/>
        </p:spPr>
        <p:txBody>
          <a:bodyPr wrap="square">
            <a:spAutoFit/>
          </a:bodyPr>
          <a:lstStyle/>
          <a:p>
            <a:pPr algn="just"/>
            <a:r>
              <a:rPr lang="mn-MN" sz="1400" kern="0" dirty="0">
                <a:solidFill>
                  <a:schemeClr val="accent5">
                    <a:lumMod val="50000"/>
                  </a:schemeClr>
                </a:solidFill>
                <a:effectLst/>
                <a:latin typeface="Arial" panose="020B0604020202020204" pitchFamily="34" charset="0"/>
                <a:ea typeface="Calibri" panose="020F0502020204030204" pitchFamily="34" charset="0"/>
              </a:rPr>
              <a:t>        Азийн хөгжлийн банкны санхүүжилтээр Ерөнхий газрын дэргэд баригдах хөгжлийн бэрхшээлтэй иргэдийн хөдөлмөр эрхлэлтийг дэмжих төв болон 6 аймагт баригдсан хөгжлийн бэрхшээлтэй хүүхдийн хөгжлийн төв ашиглалтад орж, бүрэн хүчин чадал, бүрэлдэхүүнээрээ ажилласнаар сэргээн засах үйлчилгээнд хамрагдаж буй ХБИ-ийн тоо нэмэгдэнэ гэж </a:t>
            </a:r>
            <a:r>
              <a:rPr lang="mn-MN" sz="1400" kern="0" dirty="0">
                <a:solidFill>
                  <a:schemeClr val="accent5">
                    <a:lumMod val="50000"/>
                  </a:schemeClr>
                </a:solidFill>
                <a:latin typeface="Arial" panose="020B0604020202020204" pitchFamily="34" charset="0"/>
                <a:ea typeface="Calibri" panose="020F0502020204030204" pitchFamily="34" charset="0"/>
              </a:rPr>
              <a:t>төлөвлөсөн. </a:t>
            </a:r>
          </a:p>
          <a:p>
            <a:pPr algn="just"/>
            <a:r>
              <a:rPr lang="mn-MN" sz="1400" kern="0" dirty="0">
                <a:solidFill>
                  <a:schemeClr val="accent5">
                    <a:lumMod val="50000"/>
                  </a:schemeClr>
                </a:solidFill>
                <a:effectLst/>
                <a:latin typeface="Arial" panose="020B0604020202020204" pitchFamily="34" charset="0"/>
                <a:ea typeface="Calibri" panose="020F0502020204030204" pitchFamily="34" charset="0"/>
              </a:rPr>
              <a:t>	Өөрөөр хэлбэл: орон нутагт тодорхой шалтгааны улмаас Нийслэлд ирж эмчилгээ үйлчилгээнд хамрагдаж чаддаггүй хөгжлийн бэрхшээлтэй иргэд тухайн аймаг, орон нутагтаа сэргээн засах үйлчилгээнд хамрагдах боломжтой болох юм. </a:t>
            </a:r>
          </a:p>
          <a:p>
            <a:pPr algn="just"/>
            <a:r>
              <a:rPr lang="mn-MN" sz="1400" kern="0" dirty="0">
                <a:solidFill>
                  <a:schemeClr val="accent5">
                    <a:lumMod val="50000"/>
                  </a:schemeClr>
                </a:solidFill>
                <a:latin typeface="Arial" panose="020B0604020202020204" pitchFamily="34" charset="0"/>
                <a:ea typeface="Calibri" panose="020F0502020204030204" pitchFamily="34" charset="0"/>
              </a:rPr>
              <a:t>	</a:t>
            </a:r>
            <a:r>
              <a:rPr lang="mn-MN" sz="1400" kern="0" dirty="0">
                <a:solidFill>
                  <a:schemeClr val="accent5">
                    <a:lumMod val="50000"/>
                  </a:schemeClr>
                </a:solidFill>
                <a:effectLst/>
                <a:latin typeface="Arial" panose="020B0604020202020204" pitchFamily="34" charset="0"/>
                <a:ea typeface="Calibri" panose="020F0502020204030204" pitchFamily="34" charset="0"/>
              </a:rPr>
              <a:t>Ингэснээр сэргээн засах үйлчилгээнд хамрагдаж буй хөгжлийн бэрхшээлтэй иргэдийн эзлэх хувь, зорилтот түвшин </a:t>
            </a:r>
            <a:r>
              <a:rPr lang="mn-MN" sz="1400" b="1" kern="0" dirty="0">
                <a:solidFill>
                  <a:schemeClr val="accent5">
                    <a:lumMod val="50000"/>
                  </a:schemeClr>
                </a:solidFill>
                <a:effectLst/>
                <a:latin typeface="Arial" panose="020B0604020202020204" pitchFamily="34" charset="0"/>
                <a:ea typeface="Calibri" panose="020F0502020204030204" pitchFamily="34" charset="0"/>
              </a:rPr>
              <a:t>2023 онд</a:t>
            </a:r>
            <a:r>
              <a:rPr lang="mn-MN" sz="1400" kern="0" dirty="0">
                <a:solidFill>
                  <a:schemeClr val="accent5">
                    <a:lumMod val="50000"/>
                  </a:schemeClr>
                </a:solidFill>
                <a:effectLst/>
                <a:latin typeface="Arial" panose="020B0604020202020204" pitchFamily="34" charset="0"/>
                <a:ea typeface="Calibri" panose="020F0502020204030204" pitchFamily="34" charset="0"/>
              </a:rPr>
              <a:t> </a:t>
            </a:r>
            <a:r>
              <a:rPr lang="mn-MN" sz="1400" b="1" kern="0" dirty="0">
                <a:solidFill>
                  <a:schemeClr val="accent5">
                    <a:lumMod val="50000"/>
                  </a:schemeClr>
                </a:solidFill>
                <a:effectLst/>
                <a:latin typeface="Arial" panose="020B0604020202020204" pitchFamily="34" charset="0"/>
                <a:ea typeface="Calibri" panose="020F0502020204030204" pitchFamily="34" charset="0"/>
              </a:rPr>
              <a:t>21,5%</a:t>
            </a:r>
            <a:r>
              <a:rPr lang="mn-MN" sz="1400" kern="0" dirty="0">
                <a:solidFill>
                  <a:schemeClr val="accent5">
                    <a:lumMod val="50000"/>
                  </a:schemeClr>
                </a:solidFill>
                <a:effectLst/>
                <a:latin typeface="Arial" panose="020B0604020202020204" pitchFamily="34" charset="0"/>
                <a:ea typeface="Calibri" panose="020F0502020204030204" pitchFamily="34" charset="0"/>
              </a:rPr>
              <a:t> хувьд хүрч өмнөх оныхоос </a:t>
            </a:r>
            <a:r>
              <a:rPr lang="mn-MN" sz="1400" b="1" kern="0" dirty="0">
                <a:solidFill>
                  <a:schemeClr val="accent5">
                    <a:lumMod val="50000"/>
                  </a:schemeClr>
                </a:solidFill>
                <a:effectLst/>
                <a:latin typeface="Arial" panose="020B0604020202020204" pitchFamily="34" charset="0"/>
                <a:ea typeface="Calibri" panose="020F0502020204030204" pitchFamily="34" charset="0"/>
              </a:rPr>
              <a:t>2,9%-</a:t>
            </a:r>
            <a:r>
              <a:rPr lang="mn-MN" sz="1400" kern="0" dirty="0">
                <a:solidFill>
                  <a:schemeClr val="accent5">
                    <a:lumMod val="50000"/>
                  </a:schemeClr>
                </a:solidFill>
                <a:effectLst/>
                <a:latin typeface="Arial" panose="020B0604020202020204" pitchFamily="34" charset="0"/>
                <a:ea typeface="Calibri" panose="020F0502020204030204" pitchFamily="34" charset="0"/>
              </a:rPr>
              <a:t>иар өсөх үзүүлэлттэй байхаар тооцоолсон. </a:t>
            </a:r>
          </a:p>
        </p:txBody>
      </p:sp>
      <p:cxnSp>
        <p:nvCxnSpPr>
          <p:cNvPr id="12" name="Straight Connector 11">
            <a:extLst>
              <a:ext uri="{FF2B5EF4-FFF2-40B4-BE49-F238E27FC236}">
                <a16:creationId xmlns:a16="http://schemas.microsoft.com/office/drawing/2014/main" id="{87E11AFF-CFD6-E2D2-9BED-6040D310006A}"/>
              </a:ext>
            </a:extLst>
          </p:cNvPr>
          <p:cNvCxnSpPr>
            <a:cxnSpLocks/>
          </p:cNvCxnSpPr>
          <p:nvPr/>
        </p:nvCxnSpPr>
        <p:spPr>
          <a:xfrm flipH="1">
            <a:off x="431251" y="4788770"/>
            <a:ext cx="5865046"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grpSp>
        <p:nvGrpSpPr>
          <p:cNvPr id="30" name="Group 29">
            <a:extLst>
              <a:ext uri="{FF2B5EF4-FFF2-40B4-BE49-F238E27FC236}">
                <a16:creationId xmlns:a16="http://schemas.microsoft.com/office/drawing/2014/main" id="{A95D9A07-0322-7EDC-C75A-98C1E82DABF0}"/>
              </a:ext>
            </a:extLst>
          </p:cNvPr>
          <p:cNvGrpSpPr/>
          <p:nvPr/>
        </p:nvGrpSpPr>
        <p:grpSpPr>
          <a:xfrm rot="5400000">
            <a:off x="3764874" y="5298091"/>
            <a:ext cx="966347" cy="966347"/>
            <a:chOff x="3668041" y="1609661"/>
            <a:chExt cx="1717951" cy="1717951"/>
          </a:xfrm>
        </p:grpSpPr>
        <p:sp>
          <p:nvSpPr>
            <p:cNvPr id="31" name="Oval 30">
              <a:extLst>
                <a:ext uri="{FF2B5EF4-FFF2-40B4-BE49-F238E27FC236}">
                  <a16:creationId xmlns:a16="http://schemas.microsoft.com/office/drawing/2014/main" id="{7FB7F651-7FDD-8B7F-F010-EAA8E3E8C89A}"/>
                </a:ext>
              </a:extLst>
            </p:cNvPr>
            <p:cNvSpPr/>
            <p:nvPr/>
          </p:nvSpPr>
          <p:spPr>
            <a:xfrm>
              <a:off x="4175720" y="2117609"/>
              <a:ext cx="709401" cy="709401"/>
            </a:xfrm>
            <a:prstGeom prst="ellipse">
              <a:avLst/>
            </a:prstGeom>
            <a:noFill/>
            <a:ln w="571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905"/>
              <a:endParaRPr lang="en-US" sz="1350">
                <a:solidFill>
                  <a:prstClr val="white"/>
                </a:solidFill>
              </a:endParaRPr>
            </a:p>
          </p:txBody>
        </p:sp>
        <p:sp>
          <p:nvSpPr>
            <p:cNvPr id="32" name="Oval 31">
              <a:extLst>
                <a:ext uri="{FF2B5EF4-FFF2-40B4-BE49-F238E27FC236}">
                  <a16:creationId xmlns:a16="http://schemas.microsoft.com/office/drawing/2014/main" id="{BE4197AE-7BD1-B9B5-83C5-DA168C6F247F}"/>
                </a:ext>
              </a:extLst>
            </p:cNvPr>
            <p:cNvSpPr/>
            <p:nvPr/>
          </p:nvSpPr>
          <p:spPr>
            <a:xfrm>
              <a:off x="4005698" y="1949317"/>
              <a:ext cx="1049443" cy="1049443"/>
            </a:xfrm>
            <a:prstGeom prst="ellipse">
              <a:avLst/>
            </a:prstGeom>
            <a:noFill/>
            <a:ln w="571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905"/>
              <a:endParaRPr lang="en-US" sz="1350">
                <a:solidFill>
                  <a:prstClr val="white"/>
                </a:solidFill>
              </a:endParaRPr>
            </a:p>
          </p:txBody>
        </p:sp>
        <p:sp>
          <p:nvSpPr>
            <p:cNvPr id="33" name="Oval 32">
              <a:extLst>
                <a:ext uri="{FF2B5EF4-FFF2-40B4-BE49-F238E27FC236}">
                  <a16:creationId xmlns:a16="http://schemas.microsoft.com/office/drawing/2014/main" id="{8E17E607-269D-FC3A-215D-56ECA366CFCF}"/>
                </a:ext>
              </a:extLst>
            </p:cNvPr>
            <p:cNvSpPr/>
            <p:nvPr/>
          </p:nvSpPr>
          <p:spPr>
            <a:xfrm>
              <a:off x="3839329" y="1778191"/>
              <a:ext cx="1385978" cy="1385978"/>
            </a:xfrm>
            <a:prstGeom prst="ellipse">
              <a:avLst/>
            </a:prstGeom>
            <a:noFill/>
            <a:ln w="571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905"/>
              <a:endParaRPr lang="en-US" sz="1350">
                <a:solidFill>
                  <a:prstClr val="white"/>
                </a:solidFill>
              </a:endParaRPr>
            </a:p>
          </p:txBody>
        </p:sp>
        <p:sp>
          <p:nvSpPr>
            <p:cNvPr id="34" name="Oval 33">
              <a:extLst>
                <a:ext uri="{FF2B5EF4-FFF2-40B4-BE49-F238E27FC236}">
                  <a16:creationId xmlns:a16="http://schemas.microsoft.com/office/drawing/2014/main" id="{C3FFA4DA-163A-2FE7-A200-69FE7E4DD245}"/>
                </a:ext>
              </a:extLst>
            </p:cNvPr>
            <p:cNvSpPr/>
            <p:nvPr/>
          </p:nvSpPr>
          <p:spPr>
            <a:xfrm>
              <a:off x="3668041" y="1609661"/>
              <a:ext cx="1717951" cy="1717951"/>
            </a:xfrm>
            <a:prstGeom prst="ellipse">
              <a:avLst/>
            </a:prstGeom>
            <a:noFill/>
            <a:ln w="571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905"/>
              <a:endParaRPr lang="en-US" sz="1350">
                <a:solidFill>
                  <a:prstClr val="white"/>
                </a:solidFill>
              </a:endParaRPr>
            </a:p>
          </p:txBody>
        </p:sp>
      </p:grpSp>
      <p:grpSp>
        <p:nvGrpSpPr>
          <p:cNvPr id="35" name="Group 34">
            <a:extLst>
              <a:ext uri="{FF2B5EF4-FFF2-40B4-BE49-F238E27FC236}">
                <a16:creationId xmlns:a16="http://schemas.microsoft.com/office/drawing/2014/main" id="{DB0BA728-2AEF-7720-032C-725DE8386086}"/>
              </a:ext>
            </a:extLst>
          </p:cNvPr>
          <p:cNvGrpSpPr/>
          <p:nvPr/>
        </p:nvGrpSpPr>
        <p:grpSpPr>
          <a:xfrm rot="5400000">
            <a:off x="2258802" y="6708485"/>
            <a:ext cx="966347" cy="966347"/>
            <a:chOff x="3668041" y="1609661"/>
            <a:chExt cx="1717951" cy="1717951"/>
          </a:xfrm>
        </p:grpSpPr>
        <p:sp>
          <p:nvSpPr>
            <p:cNvPr id="36" name="Oval 35">
              <a:extLst>
                <a:ext uri="{FF2B5EF4-FFF2-40B4-BE49-F238E27FC236}">
                  <a16:creationId xmlns:a16="http://schemas.microsoft.com/office/drawing/2014/main" id="{5A3D7359-0DFE-C1A6-6218-4998E3D21347}"/>
                </a:ext>
              </a:extLst>
            </p:cNvPr>
            <p:cNvSpPr/>
            <p:nvPr/>
          </p:nvSpPr>
          <p:spPr>
            <a:xfrm>
              <a:off x="4175720" y="2117609"/>
              <a:ext cx="709401" cy="709401"/>
            </a:xfrm>
            <a:prstGeom prst="ellipse">
              <a:avLst/>
            </a:prstGeom>
            <a:noFill/>
            <a:ln w="571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905"/>
              <a:endParaRPr lang="en-US" sz="1350">
                <a:solidFill>
                  <a:prstClr val="white"/>
                </a:solidFill>
              </a:endParaRPr>
            </a:p>
          </p:txBody>
        </p:sp>
        <p:sp>
          <p:nvSpPr>
            <p:cNvPr id="37" name="Oval 36">
              <a:extLst>
                <a:ext uri="{FF2B5EF4-FFF2-40B4-BE49-F238E27FC236}">
                  <a16:creationId xmlns:a16="http://schemas.microsoft.com/office/drawing/2014/main" id="{F9CBA55C-CA21-7641-30DF-A1E8254261C3}"/>
                </a:ext>
              </a:extLst>
            </p:cNvPr>
            <p:cNvSpPr/>
            <p:nvPr/>
          </p:nvSpPr>
          <p:spPr>
            <a:xfrm>
              <a:off x="4005698" y="1949317"/>
              <a:ext cx="1049443" cy="1049443"/>
            </a:xfrm>
            <a:prstGeom prst="ellipse">
              <a:avLst/>
            </a:prstGeom>
            <a:noFill/>
            <a:ln w="571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905"/>
              <a:endParaRPr lang="en-US" sz="1350">
                <a:solidFill>
                  <a:prstClr val="white"/>
                </a:solidFill>
              </a:endParaRPr>
            </a:p>
          </p:txBody>
        </p:sp>
        <p:sp>
          <p:nvSpPr>
            <p:cNvPr id="38" name="Oval 37">
              <a:extLst>
                <a:ext uri="{FF2B5EF4-FFF2-40B4-BE49-F238E27FC236}">
                  <a16:creationId xmlns:a16="http://schemas.microsoft.com/office/drawing/2014/main" id="{DE569E57-4AB9-2E03-5D39-1FC8E9D4615F}"/>
                </a:ext>
              </a:extLst>
            </p:cNvPr>
            <p:cNvSpPr/>
            <p:nvPr/>
          </p:nvSpPr>
          <p:spPr>
            <a:xfrm>
              <a:off x="3839329" y="1778191"/>
              <a:ext cx="1385978" cy="1385978"/>
            </a:xfrm>
            <a:prstGeom prst="ellipse">
              <a:avLst/>
            </a:prstGeom>
            <a:noFill/>
            <a:ln w="571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905"/>
              <a:endParaRPr lang="en-US" sz="1350">
                <a:solidFill>
                  <a:prstClr val="white"/>
                </a:solidFill>
              </a:endParaRPr>
            </a:p>
          </p:txBody>
        </p:sp>
        <p:sp>
          <p:nvSpPr>
            <p:cNvPr id="39" name="Oval 38">
              <a:extLst>
                <a:ext uri="{FF2B5EF4-FFF2-40B4-BE49-F238E27FC236}">
                  <a16:creationId xmlns:a16="http://schemas.microsoft.com/office/drawing/2014/main" id="{48C16336-7926-17A7-D6EB-1D38B90E38AE}"/>
                </a:ext>
              </a:extLst>
            </p:cNvPr>
            <p:cNvSpPr/>
            <p:nvPr/>
          </p:nvSpPr>
          <p:spPr>
            <a:xfrm>
              <a:off x="3668041" y="1609661"/>
              <a:ext cx="1717951" cy="1717951"/>
            </a:xfrm>
            <a:prstGeom prst="ellipse">
              <a:avLst/>
            </a:prstGeom>
            <a:noFill/>
            <a:ln w="571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905"/>
              <a:endParaRPr lang="en-US" sz="1350">
                <a:solidFill>
                  <a:prstClr val="white"/>
                </a:solidFill>
              </a:endParaRPr>
            </a:p>
          </p:txBody>
        </p:sp>
      </p:grpSp>
      <p:sp>
        <p:nvSpPr>
          <p:cNvPr id="40" name="Pie 57">
            <a:extLst>
              <a:ext uri="{FF2B5EF4-FFF2-40B4-BE49-F238E27FC236}">
                <a16:creationId xmlns:a16="http://schemas.microsoft.com/office/drawing/2014/main" id="{6CE5806E-93F6-1D1E-DBBC-17365901E774}"/>
              </a:ext>
            </a:extLst>
          </p:cNvPr>
          <p:cNvSpPr/>
          <p:nvPr/>
        </p:nvSpPr>
        <p:spPr>
          <a:xfrm rot="5400000">
            <a:off x="2194508" y="6645622"/>
            <a:ext cx="1090654" cy="1090654"/>
          </a:xfrm>
          <a:prstGeom prst="pie">
            <a:avLst>
              <a:gd name="adj1" fmla="val 14827209"/>
              <a:gd name="adj2" fmla="val 121277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905"/>
            <a:endParaRPr lang="en-US" sz="1350">
              <a:solidFill>
                <a:srgbClr val="57565A"/>
              </a:solidFill>
            </a:endParaRPr>
          </a:p>
        </p:txBody>
      </p:sp>
      <p:grpSp>
        <p:nvGrpSpPr>
          <p:cNvPr id="41" name="Group 40">
            <a:extLst>
              <a:ext uri="{FF2B5EF4-FFF2-40B4-BE49-F238E27FC236}">
                <a16:creationId xmlns:a16="http://schemas.microsoft.com/office/drawing/2014/main" id="{B36C4933-5A88-3A3D-F972-4927F001FD72}"/>
              </a:ext>
            </a:extLst>
          </p:cNvPr>
          <p:cNvGrpSpPr/>
          <p:nvPr/>
        </p:nvGrpSpPr>
        <p:grpSpPr>
          <a:xfrm rot="5400000">
            <a:off x="3764874" y="6708485"/>
            <a:ext cx="966347" cy="966347"/>
            <a:chOff x="3668041" y="1609661"/>
            <a:chExt cx="1717951" cy="1717951"/>
          </a:xfrm>
        </p:grpSpPr>
        <p:sp>
          <p:nvSpPr>
            <p:cNvPr id="42" name="Oval 41">
              <a:extLst>
                <a:ext uri="{FF2B5EF4-FFF2-40B4-BE49-F238E27FC236}">
                  <a16:creationId xmlns:a16="http://schemas.microsoft.com/office/drawing/2014/main" id="{B7EDFADC-1E5C-9808-D878-29FE2A6ABEE4}"/>
                </a:ext>
              </a:extLst>
            </p:cNvPr>
            <p:cNvSpPr/>
            <p:nvPr/>
          </p:nvSpPr>
          <p:spPr>
            <a:xfrm>
              <a:off x="4175720" y="2117609"/>
              <a:ext cx="709401" cy="709401"/>
            </a:xfrm>
            <a:prstGeom prst="ellipse">
              <a:avLst/>
            </a:prstGeom>
            <a:no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905"/>
              <a:endParaRPr lang="en-US" sz="1350">
                <a:solidFill>
                  <a:prstClr val="white"/>
                </a:solidFill>
              </a:endParaRPr>
            </a:p>
          </p:txBody>
        </p:sp>
        <p:sp>
          <p:nvSpPr>
            <p:cNvPr id="43" name="Oval 42">
              <a:extLst>
                <a:ext uri="{FF2B5EF4-FFF2-40B4-BE49-F238E27FC236}">
                  <a16:creationId xmlns:a16="http://schemas.microsoft.com/office/drawing/2014/main" id="{7FEBE94F-40BE-EF48-357E-6A718AEB49F8}"/>
                </a:ext>
              </a:extLst>
            </p:cNvPr>
            <p:cNvSpPr/>
            <p:nvPr/>
          </p:nvSpPr>
          <p:spPr>
            <a:xfrm>
              <a:off x="4005698" y="1949317"/>
              <a:ext cx="1049443" cy="1049443"/>
            </a:xfrm>
            <a:prstGeom prst="ellipse">
              <a:avLst/>
            </a:prstGeom>
            <a:no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905"/>
              <a:endParaRPr lang="en-US" sz="1350">
                <a:solidFill>
                  <a:prstClr val="white"/>
                </a:solidFill>
              </a:endParaRPr>
            </a:p>
          </p:txBody>
        </p:sp>
        <p:sp>
          <p:nvSpPr>
            <p:cNvPr id="44" name="Oval 43">
              <a:extLst>
                <a:ext uri="{FF2B5EF4-FFF2-40B4-BE49-F238E27FC236}">
                  <a16:creationId xmlns:a16="http://schemas.microsoft.com/office/drawing/2014/main" id="{51A95A80-DA1A-B1A8-2457-67F8B0F2327F}"/>
                </a:ext>
              </a:extLst>
            </p:cNvPr>
            <p:cNvSpPr/>
            <p:nvPr/>
          </p:nvSpPr>
          <p:spPr>
            <a:xfrm>
              <a:off x="3839329" y="1778191"/>
              <a:ext cx="1385978" cy="1385978"/>
            </a:xfrm>
            <a:prstGeom prst="ellipse">
              <a:avLst/>
            </a:prstGeom>
            <a:no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905"/>
              <a:endParaRPr lang="en-US" sz="1350">
                <a:solidFill>
                  <a:prstClr val="white"/>
                </a:solidFill>
              </a:endParaRPr>
            </a:p>
          </p:txBody>
        </p:sp>
        <p:sp>
          <p:nvSpPr>
            <p:cNvPr id="45" name="Oval 44">
              <a:extLst>
                <a:ext uri="{FF2B5EF4-FFF2-40B4-BE49-F238E27FC236}">
                  <a16:creationId xmlns:a16="http://schemas.microsoft.com/office/drawing/2014/main" id="{53429443-DE08-3ED7-2001-0DA7B347D2EC}"/>
                </a:ext>
              </a:extLst>
            </p:cNvPr>
            <p:cNvSpPr/>
            <p:nvPr/>
          </p:nvSpPr>
          <p:spPr>
            <a:xfrm>
              <a:off x="3668041" y="1609661"/>
              <a:ext cx="1717951" cy="1717951"/>
            </a:xfrm>
            <a:prstGeom prst="ellipse">
              <a:avLst/>
            </a:prstGeom>
            <a:no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905"/>
              <a:endParaRPr lang="en-US" sz="1350">
                <a:solidFill>
                  <a:prstClr val="white"/>
                </a:solidFill>
              </a:endParaRPr>
            </a:p>
          </p:txBody>
        </p:sp>
      </p:grpSp>
      <p:sp>
        <p:nvSpPr>
          <p:cNvPr id="46" name="Pie 70">
            <a:extLst>
              <a:ext uri="{FF2B5EF4-FFF2-40B4-BE49-F238E27FC236}">
                <a16:creationId xmlns:a16="http://schemas.microsoft.com/office/drawing/2014/main" id="{0E423318-BD17-A09E-B373-1E9C63931978}"/>
              </a:ext>
            </a:extLst>
          </p:cNvPr>
          <p:cNvSpPr/>
          <p:nvPr/>
        </p:nvSpPr>
        <p:spPr>
          <a:xfrm rot="5400000">
            <a:off x="3700579" y="6645622"/>
            <a:ext cx="1090654" cy="1090654"/>
          </a:xfrm>
          <a:prstGeom prst="pie">
            <a:avLst>
              <a:gd name="adj1" fmla="val 17410858"/>
              <a:gd name="adj2" fmla="val 1123822"/>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905"/>
            <a:endParaRPr lang="en-US" sz="1350">
              <a:solidFill>
                <a:srgbClr val="57565A"/>
              </a:solidFill>
            </a:endParaRPr>
          </a:p>
        </p:txBody>
      </p:sp>
      <p:grpSp>
        <p:nvGrpSpPr>
          <p:cNvPr id="47" name="Group 46">
            <a:extLst>
              <a:ext uri="{FF2B5EF4-FFF2-40B4-BE49-F238E27FC236}">
                <a16:creationId xmlns:a16="http://schemas.microsoft.com/office/drawing/2014/main" id="{69BDE2AD-4C18-E4AD-06FA-EF068369C0E6}"/>
              </a:ext>
            </a:extLst>
          </p:cNvPr>
          <p:cNvGrpSpPr/>
          <p:nvPr/>
        </p:nvGrpSpPr>
        <p:grpSpPr>
          <a:xfrm rot="5400000">
            <a:off x="2258802" y="5298091"/>
            <a:ext cx="966347" cy="966347"/>
            <a:chOff x="3668041" y="1609661"/>
            <a:chExt cx="1717951" cy="1717951"/>
          </a:xfrm>
        </p:grpSpPr>
        <p:sp>
          <p:nvSpPr>
            <p:cNvPr id="48" name="Oval 47">
              <a:extLst>
                <a:ext uri="{FF2B5EF4-FFF2-40B4-BE49-F238E27FC236}">
                  <a16:creationId xmlns:a16="http://schemas.microsoft.com/office/drawing/2014/main" id="{9486FB88-10B9-EAC5-8A17-11C5F94A4674}"/>
                </a:ext>
              </a:extLst>
            </p:cNvPr>
            <p:cNvSpPr/>
            <p:nvPr/>
          </p:nvSpPr>
          <p:spPr>
            <a:xfrm>
              <a:off x="4175720" y="2117609"/>
              <a:ext cx="709401" cy="709401"/>
            </a:xfrm>
            <a:prstGeom prst="ellipse">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905"/>
              <a:endParaRPr lang="en-US" sz="1350">
                <a:solidFill>
                  <a:prstClr val="white"/>
                </a:solidFill>
              </a:endParaRPr>
            </a:p>
          </p:txBody>
        </p:sp>
        <p:sp>
          <p:nvSpPr>
            <p:cNvPr id="49" name="Oval 48">
              <a:extLst>
                <a:ext uri="{FF2B5EF4-FFF2-40B4-BE49-F238E27FC236}">
                  <a16:creationId xmlns:a16="http://schemas.microsoft.com/office/drawing/2014/main" id="{A21E575C-07C6-39F4-36F8-958842BFF9A2}"/>
                </a:ext>
              </a:extLst>
            </p:cNvPr>
            <p:cNvSpPr/>
            <p:nvPr/>
          </p:nvSpPr>
          <p:spPr>
            <a:xfrm>
              <a:off x="4005698" y="1949317"/>
              <a:ext cx="1049443" cy="1049443"/>
            </a:xfrm>
            <a:prstGeom prst="ellipse">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905"/>
              <a:endParaRPr lang="en-US" sz="1350">
                <a:solidFill>
                  <a:prstClr val="white"/>
                </a:solidFill>
              </a:endParaRPr>
            </a:p>
          </p:txBody>
        </p:sp>
        <p:sp>
          <p:nvSpPr>
            <p:cNvPr id="50" name="Oval 49">
              <a:extLst>
                <a:ext uri="{FF2B5EF4-FFF2-40B4-BE49-F238E27FC236}">
                  <a16:creationId xmlns:a16="http://schemas.microsoft.com/office/drawing/2014/main" id="{2BC20791-306C-3866-0ADD-EA7336030176}"/>
                </a:ext>
              </a:extLst>
            </p:cNvPr>
            <p:cNvSpPr/>
            <p:nvPr/>
          </p:nvSpPr>
          <p:spPr>
            <a:xfrm>
              <a:off x="3839329" y="1778191"/>
              <a:ext cx="1385978" cy="1385978"/>
            </a:xfrm>
            <a:prstGeom prst="ellipse">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905"/>
              <a:endParaRPr lang="en-US" sz="1350">
                <a:solidFill>
                  <a:prstClr val="white"/>
                </a:solidFill>
              </a:endParaRPr>
            </a:p>
          </p:txBody>
        </p:sp>
        <p:sp>
          <p:nvSpPr>
            <p:cNvPr id="51" name="Oval 50">
              <a:extLst>
                <a:ext uri="{FF2B5EF4-FFF2-40B4-BE49-F238E27FC236}">
                  <a16:creationId xmlns:a16="http://schemas.microsoft.com/office/drawing/2014/main" id="{05BD2151-9F66-CB71-EFDF-80E0929C32CE}"/>
                </a:ext>
              </a:extLst>
            </p:cNvPr>
            <p:cNvSpPr/>
            <p:nvPr/>
          </p:nvSpPr>
          <p:spPr>
            <a:xfrm>
              <a:off x="3668041" y="1609661"/>
              <a:ext cx="1717951" cy="1717951"/>
            </a:xfrm>
            <a:prstGeom prst="ellipse">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905"/>
              <a:endParaRPr lang="en-US" sz="1350">
                <a:solidFill>
                  <a:prstClr val="white"/>
                </a:solidFill>
              </a:endParaRPr>
            </a:p>
          </p:txBody>
        </p:sp>
      </p:grpSp>
      <p:sp>
        <p:nvSpPr>
          <p:cNvPr id="52" name="Pie 31">
            <a:extLst>
              <a:ext uri="{FF2B5EF4-FFF2-40B4-BE49-F238E27FC236}">
                <a16:creationId xmlns:a16="http://schemas.microsoft.com/office/drawing/2014/main" id="{AECD2053-4FF6-319D-B10F-DB10216C1C23}"/>
              </a:ext>
            </a:extLst>
          </p:cNvPr>
          <p:cNvSpPr/>
          <p:nvPr/>
        </p:nvSpPr>
        <p:spPr>
          <a:xfrm rot="5400000">
            <a:off x="2194508" y="5235227"/>
            <a:ext cx="1090654" cy="1090654"/>
          </a:xfrm>
          <a:prstGeom prst="pie">
            <a:avLst>
              <a:gd name="adj1" fmla="val 8487485"/>
              <a:gd name="adj2" fmla="val 1899451"/>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905"/>
            <a:endParaRPr lang="en-US" sz="1350">
              <a:solidFill>
                <a:srgbClr val="57565A"/>
              </a:solidFill>
            </a:endParaRPr>
          </a:p>
        </p:txBody>
      </p:sp>
      <p:sp>
        <p:nvSpPr>
          <p:cNvPr id="53" name="Pie 47">
            <a:extLst>
              <a:ext uri="{FF2B5EF4-FFF2-40B4-BE49-F238E27FC236}">
                <a16:creationId xmlns:a16="http://schemas.microsoft.com/office/drawing/2014/main" id="{BC0DA858-0411-AD79-62CF-DCC4D2165F4B}"/>
              </a:ext>
            </a:extLst>
          </p:cNvPr>
          <p:cNvSpPr/>
          <p:nvPr/>
        </p:nvSpPr>
        <p:spPr>
          <a:xfrm rot="5400000">
            <a:off x="3700579" y="5235227"/>
            <a:ext cx="1090654" cy="1090654"/>
          </a:xfrm>
          <a:prstGeom prst="pie">
            <a:avLst>
              <a:gd name="adj1" fmla="val 17410858"/>
              <a:gd name="adj2" fmla="val 14655308"/>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905"/>
            <a:endParaRPr lang="en-US" sz="1350">
              <a:solidFill>
                <a:srgbClr val="57565A"/>
              </a:solidFill>
            </a:endParaRPr>
          </a:p>
        </p:txBody>
      </p:sp>
      <p:sp>
        <p:nvSpPr>
          <p:cNvPr id="54" name="TextBox 53">
            <a:extLst>
              <a:ext uri="{FF2B5EF4-FFF2-40B4-BE49-F238E27FC236}">
                <a16:creationId xmlns:a16="http://schemas.microsoft.com/office/drawing/2014/main" id="{7E6835CC-D0A7-6E5C-AC94-D631FAF3A50C}"/>
              </a:ext>
            </a:extLst>
          </p:cNvPr>
          <p:cNvSpPr txBox="1"/>
          <p:nvPr/>
        </p:nvSpPr>
        <p:spPr>
          <a:xfrm>
            <a:off x="4715200" y="7150167"/>
            <a:ext cx="2142800" cy="738664"/>
          </a:xfrm>
          <a:prstGeom prst="rect">
            <a:avLst/>
          </a:prstGeom>
          <a:noFill/>
        </p:spPr>
        <p:txBody>
          <a:bodyPr wrap="square">
            <a:spAutoFit/>
          </a:bodyPr>
          <a:lstStyle/>
          <a:p>
            <a:pPr algn="ctr"/>
            <a:r>
              <a:rPr lang="mn-MN" sz="1400" kern="0" dirty="0">
                <a:solidFill>
                  <a:schemeClr val="accent5">
                    <a:lumMod val="50000"/>
                  </a:schemeClr>
                </a:solidFill>
                <a:effectLst/>
                <a:latin typeface="Arial" panose="020B0604020202020204" pitchFamily="34" charset="0"/>
                <a:ea typeface="Calibri" panose="020F0502020204030204" pitchFamily="34" charset="0"/>
              </a:rPr>
              <a:t>Боловсролын сэргээн засах тусламж үйлчилгээ </a:t>
            </a:r>
            <a:endParaRPr lang="en-US" sz="1400" dirty="0">
              <a:solidFill>
                <a:schemeClr val="accent5">
                  <a:lumMod val="50000"/>
                </a:schemeClr>
              </a:solidFill>
            </a:endParaRPr>
          </a:p>
        </p:txBody>
      </p:sp>
      <p:sp>
        <p:nvSpPr>
          <p:cNvPr id="55" name="TextBox 54">
            <a:extLst>
              <a:ext uri="{FF2B5EF4-FFF2-40B4-BE49-F238E27FC236}">
                <a16:creationId xmlns:a16="http://schemas.microsoft.com/office/drawing/2014/main" id="{392014FC-95F6-BE90-66DC-C0CF9946FDDA}"/>
              </a:ext>
            </a:extLst>
          </p:cNvPr>
          <p:cNvSpPr txBox="1"/>
          <p:nvPr/>
        </p:nvSpPr>
        <p:spPr>
          <a:xfrm>
            <a:off x="4566434" y="6662679"/>
            <a:ext cx="1149464" cy="307777"/>
          </a:xfrm>
          <a:prstGeom prst="rect">
            <a:avLst/>
          </a:prstGeom>
          <a:noFill/>
        </p:spPr>
        <p:txBody>
          <a:bodyPr wrap="square" rtlCol="0" anchor="b">
            <a:spAutoFit/>
          </a:bodyPr>
          <a:lstStyle/>
          <a:p>
            <a:pPr algn="ctr" defTabSz="128597"/>
            <a:r>
              <a:rPr lang="mn-MN" sz="1400" b="1" dirty="0">
                <a:solidFill>
                  <a:schemeClr val="accent5">
                    <a:lumMod val="50000"/>
                  </a:schemeClr>
                </a:solidFill>
                <a:latin typeface="Arial" panose="020B0604020202020204" pitchFamily="34" charset="0"/>
                <a:cs typeface="Arial" panose="020B0604020202020204" pitchFamily="34" charset="0"/>
              </a:rPr>
              <a:t>130 иргэн</a:t>
            </a:r>
            <a:endParaRPr lang="en-US" sz="1400" b="1" dirty="0">
              <a:solidFill>
                <a:schemeClr val="accent5">
                  <a:lumMod val="50000"/>
                </a:schemeClr>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5C7DD1D6-B1C0-2D8D-3FE8-D6996525EA02}"/>
              </a:ext>
            </a:extLst>
          </p:cNvPr>
          <p:cNvSpPr txBox="1"/>
          <p:nvPr/>
        </p:nvSpPr>
        <p:spPr>
          <a:xfrm>
            <a:off x="337220" y="7201412"/>
            <a:ext cx="1865246" cy="523220"/>
          </a:xfrm>
          <a:prstGeom prst="rect">
            <a:avLst/>
          </a:prstGeom>
          <a:noFill/>
        </p:spPr>
        <p:txBody>
          <a:bodyPr wrap="square">
            <a:spAutoFit/>
          </a:bodyPr>
          <a:lstStyle/>
          <a:p>
            <a:pPr algn="ctr"/>
            <a:r>
              <a:rPr lang="mn-MN" sz="1400" kern="0" dirty="0">
                <a:solidFill>
                  <a:schemeClr val="accent5">
                    <a:lumMod val="50000"/>
                  </a:schemeClr>
                </a:solidFill>
                <a:effectLst/>
                <a:latin typeface="Arial" panose="020B0604020202020204" pitchFamily="34" charset="0"/>
                <a:ea typeface="Calibri" panose="020F0502020204030204" pitchFamily="34" charset="0"/>
              </a:rPr>
              <a:t>Протез, ортопедийн үйлчилгээнд </a:t>
            </a:r>
            <a:endParaRPr lang="en-US" sz="1400" dirty="0">
              <a:solidFill>
                <a:schemeClr val="accent5">
                  <a:lumMod val="50000"/>
                </a:schemeClr>
              </a:solidFill>
            </a:endParaRPr>
          </a:p>
        </p:txBody>
      </p:sp>
      <p:sp>
        <p:nvSpPr>
          <p:cNvPr id="57" name="TextBox 56">
            <a:extLst>
              <a:ext uri="{FF2B5EF4-FFF2-40B4-BE49-F238E27FC236}">
                <a16:creationId xmlns:a16="http://schemas.microsoft.com/office/drawing/2014/main" id="{0CED9B70-83C0-3056-0D6B-1CAA249F5E02}"/>
              </a:ext>
            </a:extLst>
          </p:cNvPr>
          <p:cNvSpPr txBox="1"/>
          <p:nvPr/>
        </p:nvSpPr>
        <p:spPr>
          <a:xfrm>
            <a:off x="1254596" y="6634919"/>
            <a:ext cx="1149464" cy="307777"/>
          </a:xfrm>
          <a:prstGeom prst="rect">
            <a:avLst/>
          </a:prstGeom>
          <a:noFill/>
        </p:spPr>
        <p:txBody>
          <a:bodyPr wrap="square" rtlCol="0" anchor="b">
            <a:spAutoFit/>
          </a:bodyPr>
          <a:lstStyle/>
          <a:p>
            <a:pPr algn="ctr" defTabSz="128597"/>
            <a:r>
              <a:rPr lang="mn-MN" sz="1400" b="1" dirty="0">
                <a:solidFill>
                  <a:schemeClr val="accent5">
                    <a:lumMod val="50000"/>
                  </a:schemeClr>
                </a:solidFill>
                <a:latin typeface="Arial" panose="020B0604020202020204" pitchFamily="34" charset="0"/>
                <a:cs typeface="Arial" panose="020B0604020202020204" pitchFamily="34" charset="0"/>
              </a:rPr>
              <a:t>1325 иргэн</a:t>
            </a:r>
            <a:endParaRPr lang="en-US" sz="1400" b="1" dirty="0">
              <a:solidFill>
                <a:schemeClr val="accent5">
                  <a:lumMod val="50000"/>
                </a:schemeClr>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B9B07EFB-E0FA-2075-A006-BED2A0C5DF44}"/>
              </a:ext>
            </a:extLst>
          </p:cNvPr>
          <p:cNvSpPr txBox="1"/>
          <p:nvPr/>
        </p:nvSpPr>
        <p:spPr>
          <a:xfrm>
            <a:off x="252280" y="5298091"/>
            <a:ext cx="2185423" cy="1169551"/>
          </a:xfrm>
          <a:prstGeom prst="rect">
            <a:avLst/>
          </a:prstGeom>
          <a:noFill/>
        </p:spPr>
        <p:txBody>
          <a:bodyPr wrap="square">
            <a:spAutoFit/>
          </a:bodyPr>
          <a:lstStyle/>
          <a:p>
            <a:pPr algn="ctr"/>
            <a:r>
              <a:rPr lang="mn-MN" sz="1400" kern="0" dirty="0">
                <a:solidFill>
                  <a:schemeClr val="accent5">
                    <a:lumMod val="50000"/>
                  </a:schemeClr>
                </a:solidFill>
                <a:effectLst/>
                <a:latin typeface="Arial" panose="020B0604020202020204" pitchFamily="34" charset="0"/>
                <a:ea typeface="Calibri" panose="020F0502020204030204" pitchFamily="34" charset="0"/>
              </a:rPr>
              <a:t>Нийгмийн сэргээн засалт (сургалт, нөлөөллийн ажил, хөдөлмөр зуучлал)-ын үйлчилгээ</a:t>
            </a:r>
            <a:endParaRPr lang="en-US" sz="1400" dirty="0">
              <a:solidFill>
                <a:schemeClr val="accent5">
                  <a:lumMod val="50000"/>
                </a:schemeClr>
              </a:solidFill>
            </a:endParaRPr>
          </a:p>
        </p:txBody>
      </p:sp>
      <p:sp>
        <p:nvSpPr>
          <p:cNvPr id="59" name="TextBox 58">
            <a:extLst>
              <a:ext uri="{FF2B5EF4-FFF2-40B4-BE49-F238E27FC236}">
                <a16:creationId xmlns:a16="http://schemas.microsoft.com/office/drawing/2014/main" id="{0992FC74-39F0-0C79-4BB1-8361062F025B}"/>
              </a:ext>
            </a:extLst>
          </p:cNvPr>
          <p:cNvSpPr txBox="1"/>
          <p:nvPr/>
        </p:nvSpPr>
        <p:spPr>
          <a:xfrm>
            <a:off x="1438677" y="4972680"/>
            <a:ext cx="1135247" cy="307777"/>
          </a:xfrm>
          <a:prstGeom prst="rect">
            <a:avLst/>
          </a:prstGeom>
          <a:noFill/>
        </p:spPr>
        <p:txBody>
          <a:bodyPr wrap="none" rtlCol="0" anchor="b">
            <a:spAutoFit/>
          </a:bodyPr>
          <a:lstStyle/>
          <a:p>
            <a:pPr algn="ctr" defTabSz="128597"/>
            <a:r>
              <a:rPr lang="mn-MN" sz="1400" b="1" dirty="0">
                <a:solidFill>
                  <a:schemeClr val="accent5">
                    <a:lumMod val="50000"/>
                  </a:schemeClr>
                </a:solidFill>
                <a:latin typeface="Arial" panose="020B0604020202020204" pitchFamily="34" charset="0"/>
                <a:cs typeface="Arial" panose="020B0604020202020204" pitchFamily="34" charset="0"/>
              </a:rPr>
              <a:t>7071 иргэн</a:t>
            </a:r>
            <a:endParaRPr lang="en-US" sz="1400" b="1" dirty="0">
              <a:solidFill>
                <a:schemeClr val="accent5">
                  <a:lumMod val="50000"/>
                </a:schemeClr>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1ABA6559-574E-914B-0E7D-2D47A6463716}"/>
              </a:ext>
            </a:extLst>
          </p:cNvPr>
          <p:cNvSpPr txBox="1"/>
          <p:nvPr/>
        </p:nvSpPr>
        <p:spPr>
          <a:xfrm>
            <a:off x="4540164" y="5007366"/>
            <a:ext cx="1284327" cy="307777"/>
          </a:xfrm>
          <a:prstGeom prst="rect">
            <a:avLst/>
          </a:prstGeom>
          <a:noFill/>
        </p:spPr>
        <p:txBody>
          <a:bodyPr wrap="none" rtlCol="0" anchor="b">
            <a:spAutoFit/>
          </a:bodyPr>
          <a:lstStyle/>
          <a:p>
            <a:pPr algn="ctr" defTabSz="128597"/>
            <a:r>
              <a:rPr lang="mn-MN" sz="1400" b="1" dirty="0">
                <a:solidFill>
                  <a:schemeClr val="accent5">
                    <a:lumMod val="50000"/>
                  </a:schemeClr>
                </a:solidFill>
                <a:latin typeface="Arial" panose="020B0604020202020204" pitchFamily="34" charset="0"/>
                <a:cs typeface="Arial" panose="020B0604020202020204" pitchFamily="34" charset="0"/>
              </a:rPr>
              <a:t>10,597 иргэн</a:t>
            </a:r>
            <a:endParaRPr lang="en-US" sz="1400" b="1" dirty="0">
              <a:solidFill>
                <a:schemeClr val="accent5">
                  <a:lumMod val="50000"/>
                </a:schemeClr>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5866DE4E-21AB-DBF0-214F-39CF0426E7A3}"/>
              </a:ext>
            </a:extLst>
          </p:cNvPr>
          <p:cNvSpPr txBox="1"/>
          <p:nvPr/>
        </p:nvSpPr>
        <p:spPr>
          <a:xfrm>
            <a:off x="4715200" y="5410861"/>
            <a:ext cx="1898251" cy="738664"/>
          </a:xfrm>
          <a:prstGeom prst="rect">
            <a:avLst/>
          </a:prstGeom>
          <a:noFill/>
        </p:spPr>
        <p:txBody>
          <a:bodyPr wrap="square" rtlCol="0">
            <a:spAutoFit/>
          </a:bodyPr>
          <a:lstStyle/>
          <a:p>
            <a:pPr algn="ctr" defTabSz="128597"/>
            <a:r>
              <a:rPr lang="mn-MN" sz="1400" dirty="0">
                <a:solidFill>
                  <a:schemeClr val="accent5">
                    <a:lumMod val="50000"/>
                  </a:schemeClr>
                </a:solidFill>
                <a:latin typeface="Arial" panose="020B0604020202020204" pitchFamily="34" charset="0"/>
                <a:cs typeface="Arial" panose="020B0604020202020204" pitchFamily="34" charset="0"/>
              </a:rPr>
              <a:t>Эрүүл мэндийн сэргээн засах тусламж үйлчилгээ </a:t>
            </a:r>
            <a:endParaRPr lang="en-US" sz="1400" dirty="0">
              <a:solidFill>
                <a:schemeClr val="accent5">
                  <a:lumMod val="50000"/>
                </a:schemeClr>
              </a:solidFill>
              <a:latin typeface="Arial" panose="020B0604020202020204" pitchFamily="34" charset="0"/>
              <a:cs typeface="Arial" panose="020B0604020202020204" pitchFamily="34" charset="0"/>
            </a:endParaRPr>
          </a:p>
        </p:txBody>
      </p:sp>
      <p:grpSp>
        <p:nvGrpSpPr>
          <p:cNvPr id="62" name="Group 61">
            <a:extLst>
              <a:ext uri="{FF2B5EF4-FFF2-40B4-BE49-F238E27FC236}">
                <a16:creationId xmlns:a16="http://schemas.microsoft.com/office/drawing/2014/main" id="{5510E7BA-8B12-6662-BDF9-5CE0BDF6A6AF}"/>
              </a:ext>
            </a:extLst>
          </p:cNvPr>
          <p:cNvGrpSpPr/>
          <p:nvPr/>
        </p:nvGrpSpPr>
        <p:grpSpPr>
          <a:xfrm>
            <a:off x="2667305" y="5583957"/>
            <a:ext cx="1717929" cy="1716921"/>
            <a:chOff x="4489950" y="2492896"/>
            <a:chExt cx="3054096" cy="3052304"/>
          </a:xfrm>
        </p:grpSpPr>
        <p:cxnSp>
          <p:nvCxnSpPr>
            <p:cNvPr id="63" name="Straight Connector 62">
              <a:extLst>
                <a:ext uri="{FF2B5EF4-FFF2-40B4-BE49-F238E27FC236}">
                  <a16:creationId xmlns:a16="http://schemas.microsoft.com/office/drawing/2014/main" id="{1C83816B-36E5-1BB7-AED3-51314C3AF01E}"/>
                </a:ext>
              </a:extLst>
            </p:cNvPr>
            <p:cNvCxnSpPr/>
            <p:nvPr/>
          </p:nvCxnSpPr>
          <p:spPr>
            <a:xfrm>
              <a:off x="5987988" y="2492896"/>
              <a:ext cx="0" cy="3052304"/>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64" name="Straight Connector 63">
              <a:extLst>
                <a:ext uri="{FF2B5EF4-FFF2-40B4-BE49-F238E27FC236}">
                  <a16:creationId xmlns:a16="http://schemas.microsoft.com/office/drawing/2014/main" id="{C52C7C00-A4CB-050A-E83C-034FB6597DDE}"/>
                </a:ext>
              </a:extLst>
            </p:cNvPr>
            <p:cNvCxnSpPr/>
            <p:nvPr/>
          </p:nvCxnSpPr>
          <p:spPr>
            <a:xfrm>
              <a:off x="4489950" y="4012082"/>
              <a:ext cx="3054096" cy="0"/>
            </a:xfrm>
            <a:prstGeom prst="line">
              <a:avLst/>
            </a:prstGeom>
            <a:ln/>
          </p:spPr>
          <p:style>
            <a:lnRef idx="2">
              <a:schemeClr val="accent3"/>
            </a:lnRef>
            <a:fillRef idx="0">
              <a:schemeClr val="accent3"/>
            </a:fillRef>
            <a:effectRef idx="1">
              <a:schemeClr val="accent3"/>
            </a:effectRef>
            <a:fontRef idx="minor">
              <a:schemeClr val="tx1"/>
            </a:fontRef>
          </p:style>
        </p:cxnSp>
      </p:grpSp>
      <p:cxnSp>
        <p:nvCxnSpPr>
          <p:cNvPr id="65" name="Straight Connector 64">
            <a:extLst>
              <a:ext uri="{FF2B5EF4-FFF2-40B4-BE49-F238E27FC236}">
                <a16:creationId xmlns:a16="http://schemas.microsoft.com/office/drawing/2014/main" id="{2FBCA63E-6BDF-FF30-89EB-46438EDC2386}"/>
              </a:ext>
            </a:extLst>
          </p:cNvPr>
          <p:cNvCxnSpPr>
            <a:cxnSpLocks/>
          </p:cNvCxnSpPr>
          <p:nvPr/>
        </p:nvCxnSpPr>
        <p:spPr>
          <a:xfrm flipH="1">
            <a:off x="494693" y="7900723"/>
            <a:ext cx="5865046"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67" name="TextBox 66">
            <a:extLst>
              <a:ext uri="{FF2B5EF4-FFF2-40B4-BE49-F238E27FC236}">
                <a16:creationId xmlns:a16="http://schemas.microsoft.com/office/drawing/2014/main" id="{9FB81DAE-E985-0F69-7B52-EE6E6DF5B5CF}"/>
              </a:ext>
            </a:extLst>
          </p:cNvPr>
          <p:cNvSpPr txBox="1"/>
          <p:nvPr/>
        </p:nvSpPr>
        <p:spPr>
          <a:xfrm>
            <a:off x="1829328" y="8330275"/>
            <a:ext cx="4706398" cy="830997"/>
          </a:xfrm>
          <a:prstGeom prst="rect">
            <a:avLst/>
          </a:prstGeom>
          <a:noFill/>
        </p:spPr>
        <p:txBody>
          <a:bodyPr wrap="square">
            <a:spAutoFit/>
          </a:bodyPr>
          <a:lstStyle/>
          <a:p>
            <a:pPr algn="just"/>
            <a:r>
              <a:rPr lang="mn-MN" sz="1600" kern="0" dirty="0">
                <a:solidFill>
                  <a:schemeClr val="accent5">
                    <a:lumMod val="50000"/>
                  </a:schemeClr>
                </a:solidFill>
                <a:effectLst/>
                <a:latin typeface="Arial" panose="020B0604020202020204" pitchFamily="34" charset="0"/>
                <a:ea typeface="Calibri" panose="020F0502020204030204" pitchFamily="34" charset="0"/>
              </a:rPr>
              <a:t>  2023 оны жилийн эцсийн байдлаар зорилтот түвшний 22,1%-д </a:t>
            </a:r>
            <a:r>
              <a:rPr lang="en-US" sz="1600" kern="0" dirty="0">
                <a:solidFill>
                  <a:schemeClr val="accent5">
                    <a:lumMod val="50000"/>
                  </a:schemeClr>
                </a:solidFill>
                <a:effectLst/>
                <a:latin typeface="Arial" panose="020B0604020202020204" pitchFamily="34" charset="0"/>
                <a:ea typeface="Calibri" panose="020F0502020204030204" pitchFamily="34" charset="0"/>
              </a:rPr>
              <a:t>(</a:t>
            </a:r>
            <a:r>
              <a:rPr lang="mn-MN" sz="1600" kern="0" dirty="0">
                <a:solidFill>
                  <a:schemeClr val="accent5">
                    <a:lumMod val="50000"/>
                  </a:schemeClr>
                </a:solidFill>
                <a:effectLst/>
                <a:latin typeface="Arial" panose="020B0604020202020204" pitchFamily="34" charset="0"/>
                <a:ea typeface="Calibri" panose="020F0502020204030204" pitchFamily="34" charset="0"/>
              </a:rPr>
              <a:t>25,550 хүнд) хүрч үйлчилсэн байна.</a:t>
            </a:r>
            <a:endParaRPr lang="en-US" sz="1600" dirty="0">
              <a:solidFill>
                <a:schemeClr val="accent5">
                  <a:lumMod val="50000"/>
                </a:schemeClr>
              </a:solidFill>
            </a:endParaRPr>
          </a:p>
        </p:txBody>
      </p:sp>
      <p:cxnSp>
        <p:nvCxnSpPr>
          <p:cNvPr id="69" name="Straight Connector 68">
            <a:extLst>
              <a:ext uri="{FF2B5EF4-FFF2-40B4-BE49-F238E27FC236}">
                <a16:creationId xmlns:a16="http://schemas.microsoft.com/office/drawing/2014/main" id="{DEB90F69-1866-49BE-C2FE-C16E9744CD2D}"/>
              </a:ext>
            </a:extLst>
          </p:cNvPr>
          <p:cNvCxnSpPr>
            <a:cxnSpLocks/>
          </p:cNvCxnSpPr>
          <p:nvPr/>
        </p:nvCxnSpPr>
        <p:spPr>
          <a:xfrm>
            <a:off x="487884" y="9316398"/>
            <a:ext cx="1232521" cy="0"/>
          </a:xfrm>
          <a:prstGeom prst="line">
            <a:avLst/>
          </a:prstGeom>
          <a:ln w="127000"/>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FBAB8694-DFB0-7D02-0D11-C486C768B670}"/>
              </a:ext>
            </a:extLst>
          </p:cNvPr>
          <p:cNvGrpSpPr/>
          <p:nvPr/>
        </p:nvGrpSpPr>
        <p:grpSpPr>
          <a:xfrm>
            <a:off x="704892" y="8422573"/>
            <a:ext cx="640099" cy="625921"/>
            <a:chOff x="2706845" y="4671624"/>
            <a:chExt cx="603818" cy="536730"/>
          </a:xfrm>
          <a:solidFill>
            <a:schemeClr val="accent1"/>
          </a:solidFill>
        </p:grpSpPr>
        <p:sp>
          <p:nvSpPr>
            <p:cNvPr id="75" name="Freeform 142">
              <a:extLst>
                <a:ext uri="{FF2B5EF4-FFF2-40B4-BE49-F238E27FC236}">
                  <a16:creationId xmlns:a16="http://schemas.microsoft.com/office/drawing/2014/main" id="{2BA9A968-A956-723A-EF12-DAD99FD1D1AF}"/>
                </a:ext>
              </a:extLst>
            </p:cNvPr>
            <p:cNvSpPr>
              <a:spLocks/>
            </p:cNvSpPr>
            <p:nvPr/>
          </p:nvSpPr>
          <p:spPr bwMode="auto">
            <a:xfrm>
              <a:off x="2761738" y="5016228"/>
              <a:ext cx="88439" cy="192125"/>
            </a:xfrm>
            <a:custGeom>
              <a:avLst/>
              <a:gdLst>
                <a:gd name="T0" fmla="*/ 34 w 34"/>
                <a:gd name="T1" fmla="*/ 68 h 74"/>
                <a:gd name="T2" fmla="*/ 29 w 34"/>
                <a:gd name="T3" fmla="*/ 74 h 74"/>
                <a:gd name="T4" fmla="*/ 5 w 34"/>
                <a:gd name="T5" fmla="*/ 74 h 74"/>
                <a:gd name="T6" fmla="*/ 0 w 34"/>
                <a:gd name="T7" fmla="*/ 68 h 74"/>
                <a:gd name="T8" fmla="*/ 0 w 34"/>
                <a:gd name="T9" fmla="*/ 6 h 74"/>
                <a:gd name="T10" fmla="*/ 5 w 34"/>
                <a:gd name="T11" fmla="*/ 0 h 74"/>
                <a:gd name="T12" fmla="*/ 29 w 34"/>
                <a:gd name="T13" fmla="*/ 0 h 74"/>
                <a:gd name="T14" fmla="*/ 34 w 34"/>
                <a:gd name="T15" fmla="*/ 6 h 74"/>
                <a:gd name="T16" fmla="*/ 34 w 34"/>
                <a:gd name="T17" fmla="*/ 6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74">
                  <a:moveTo>
                    <a:pt x="34" y="68"/>
                  </a:moveTo>
                  <a:cubicBezTo>
                    <a:pt x="34" y="71"/>
                    <a:pt x="32" y="74"/>
                    <a:pt x="29" y="74"/>
                  </a:cubicBezTo>
                  <a:cubicBezTo>
                    <a:pt x="5" y="74"/>
                    <a:pt x="5" y="74"/>
                    <a:pt x="5" y="74"/>
                  </a:cubicBezTo>
                  <a:cubicBezTo>
                    <a:pt x="2" y="74"/>
                    <a:pt x="0" y="71"/>
                    <a:pt x="0" y="68"/>
                  </a:cubicBezTo>
                  <a:cubicBezTo>
                    <a:pt x="0" y="6"/>
                    <a:pt x="0" y="6"/>
                    <a:pt x="0" y="6"/>
                  </a:cubicBezTo>
                  <a:cubicBezTo>
                    <a:pt x="0" y="2"/>
                    <a:pt x="2" y="0"/>
                    <a:pt x="5" y="0"/>
                  </a:cubicBezTo>
                  <a:cubicBezTo>
                    <a:pt x="29" y="0"/>
                    <a:pt x="29" y="0"/>
                    <a:pt x="29" y="0"/>
                  </a:cubicBezTo>
                  <a:cubicBezTo>
                    <a:pt x="32" y="0"/>
                    <a:pt x="34" y="2"/>
                    <a:pt x="34" y="6"/>
                  </a:cubicBezTo>
                  <a:lnTo>
                    <a:pt x="3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76" name="Freeform 143">
              <a:extLst>
                <a:ext uri="{FF2B5EF4-FFF2-40B4-BE49-F238E27FC236}">
                  <a16:creationId xmlns:a16="http://schemas.microsoft.com/office/drawing/2014/main" id="{86503249-438F-2DCD-DC88-5FD14CDF6F5E}"/>
                </a:ext>
              </a:extLst>
            </p:cNvPr>
            <p:cNvSpPr>
              <a:spLocks/>
            </p:cNvSpPr>
            <p:nvPr/>
          </p:nvSpPr>
          <p:spPr bwMode="auto">
            <a:xfrm>
              <a:off x="2902019" y="4985733"/>
              <a:ext cx="85388" cy="222621"/>
            </a:xfrm>
            <a:custGeom>
              <a:avLst/>
              <a:gdLst>
                <a:gd name="T0" fmla="*/ 34 w 34"/>
                <a:gd name="T1" fmla="*/ 80 h 86"/>
                <a:gd name="T2" fmla="*/ 29 w 34"/>
                <a:gd name="T3" fmla="*/ 86 h 86"/>
                <a:gd name="T4" fmla="*/ 5 w 34"/>
                <a:gd name="T5" fmla="*/ 86 h 86"/>
                <a:gd name="T6" fmla="*/ 0 w 34"/>
                <a:gd name="T7" fmla="*/ 80 h 86"/>
                <a:gd name="T8" fmla="*/ 0 w 34"/>
                <a:gd name="T9" fmla="*/ 5 h 86"/>
                <a:gd name="T10" fmla="*/ 5 w 34"/>
                <a:gd name="T11" fmla="*/ 0 h 86"/>
                <a:gd name="T12" fmla="*/ 29 w 34"/>
                <a:gd name="T13" fmla="*/ 0 h 86"/>
                <a:gd name="T14" fmla="*/ 34 w 34"/>
                <a:gd name="T15" fmla="*/ 5 h 86"/>
                <a:gd name="T16" fmla="*/ 34 w 34"/>
                <a:gd name="T17"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86">
                  <a:moveTo>
                    <a:pt x="34" y="80"/>
                  </a:moveTo>
                  <a:cubicBezTo>
                    <a:pt x="34" y="83"/>
                    <a:pt x="32" y="86"/>
                    <a:pt x="29" y="86"/>
                  </a:cubicBezTo>
                  <a:cubicBezTo>
                    <a:pt x="5" y="86"/>
                    <a:pt x="5" y="86"/>
                    <a:pt x="5" y="86"/>
                  </a:cubicBezTo>
                  <a:cubicBezTo>
                    <a:pt x="2" y="86"/>
                    <a:pt x="0" y="83"/>
                    <a:pt x="0" y="80"/>
                  </a:cubicBezTo>
                  <a:cubicBezTo>
                    <a:pt x="0" y="5"/>
                    <a:pt x="0" y="5"/>
                    <a:pt x="0" y="5"/>
                  </a:cubicBezTo>
                  <a:cubicBezTo>
                    <a:pt x="0" y="2"/>
                    <a:pt x="2" y="0"/>
                    <a:pt x="5" y="0"/>
                  </a:cubicBezTo>
                  <a:cubicBezTo>
                    <a:pt x="29" y="0"/>
                    <a:pt x="29" y="0"/>
                    <a:pt x="29" y="0"/>
                  </a:cubicBezTo>
                  <a:cubicBezTo>
                    <a:pt x="32" y="0"/>
                    <a:pt x="34" y="2"/>
                    <a:pt x="34" y="5"/>
                  </a:cubicBezTo>
                  <a:lnTo>
                    <a:pt x="34"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77" name="Freeform 144">
              <a:extLst>
                <a:ext uri="{FF2B5EF4-FFF2-40B4-BE49-F238E27FC236}">
                  <a16:creationId xmlns:a16="http://schemas.microsoft.com/office/drawing/2014/main" id="{A281BDFB-2735-A888-B597-00DD918CFC98}"/>
                </a:ext>
              </a:extLst>
            </p:cNvPr>
            <p:cNvSpPr>
              <a:spLocks/>
            </p:cNvSpPr>
            <p:nvPr/>
          </p:nvSpPr>
          <p:spPr bwMode="auto">
            <a:xfrm>
              <a:off x="3039249" y="4943038"/>
              <a:ext cx="88439" cy="265315"/>
            </a:xfrm>
            <a:custGeom>
              <a:avLst/>
              <a:gdLst>
                <a:gd name="T0" fmla="*/ 34 w 34"/>
                <a:gd name="T1" fmla="*/ 97 h 103"/>
                <a:gd name="T2" fmla="*/ 29 w 34"/>
                <a:gd name="T3" fmla="*/ 103 h 103"/>
                <a:gd name="T4" fmla="*/ 5 w 34"/>
                <a:gd name="T5" fmla="*/ 103 h 103"/>
                <a:gd name="T6" fmla="*/ 0 w 34"/>
                <a:gd name="T7" fmla="*/ 97 h 103"/>
                <a:gd name="T8" fmla="*/ 0 w 34"/>
                <a:gd name="T9" fmla="*/ 6 h 103"/>
                <a:gd name="T10" fmla="*/ 5 w 34"/>
                <a:gd name="T11" fmla="*/ 0 h 103"/>
                <a:gd name="T12" fmla="*/ 29 w 34"/>
                <a:gd name="T13" fmla="*/ 0 h 103"/>
                <a:gd name="T14" fmla="*/ 34 w 34"/>
                <a:gd name="T15" fmla="*/ 6 h 103"/>
                <a:gd name="T16" fmla="*/ 34 w 34"/>
                <a:gd name="T17" fmla="*/ 9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03">
                  <a:moveTo>
                    <a:pt x="34" y="97"/>
                  </a:moveTo>
                  <a:cubicBezTo>
                    <a:pt x="34" y="100"/>
                    <a:pt x="31" y="103"/>
                    <a:pt x="29" y="103"/>
                  </a:cubicBezTo>
                  <a:cubicBezTo>
                    <a:pt x="5" y="103"/>
                    <a:pt x="5" y="103"/>
                    <a:pt x="5" y="103"/>
                  </a:cubicBezTo>
                  <a:cubicBezTo>
                    <a:pt x="2" y="103"/>
                    <a:pt x="0" y="100"/>
                    <a:pt x="0" y="97"/>
                  </a:cubicBezTo>
                  <a:cubicBezTo>
                    <a:pt x="0" y="6"/>
                    <a:pt x="0" y="6"/>
                    <a:pt x="0" y="6"/>
                  </a:cubicBezTo>
                  <a:cubicBezTo>
                    <a:pt x="0" y="3"/>
                    <a:pt x="2" y="0"/>
                    <a:pt x="5" y="0"/>
                  </a:cubicBezTo>
                  <a:cubicBezTo>
                    <a:pt x="29" y="0"/>
                    <a:pt x="29" y="0"/>
                    <a:pt x="29" y="0"/>
                  </a:cubicBezTo>
                  <a:cubicBezTo>
                    <a:pt x="31" y="0"/>
                    <a:pt x="34" y="3"/>
                    <a:pt x="34" y="6"/>
                  </a:cubicBezTo>
                  <a:lnTo>
                    <a:pt x="34"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78" name="Freeform 145">
              <a:extLst>
                <a:ext uri="{FF2B5EF4-FFF2-40B4-BE49-F238E27FC236}">
                  <a16:creationId xmlns:a16="http://schemas.microsoft.com/office/drawing/2014/main" id="{FDB34E53-D1F3-C5F6-95FE-DAF8633FAF03}"/>
                </a:ext>
              </a:extLst>
            </p:cNvPr>
            <p:cNvSpPr>
              <a:spLocks/>
            </p:cNvSpPr>
            <p:nvPr/>
          </p:nvSpPr>
          <p:spPr bwMode="auto">
            <a:xfrm>
              <a:off x="3179530" y="4900344"/>
              <a:ext cx="85388" cy="308009"/>
            </a:xfrm>
            <a:custGeom>
              <a:avLst/>
              <a:gdLst>
                <a:gd name="T0" fmla="*/ 33 w 33"/>
                <a:gd name="T1" fmla="*/ 113 h 119"/>
                <a:gd name="T2" fmla="*/ 28 w 33"/>
                <a:gd name="T3" fmla="*/ 119 h 119"/>
                <a:gd name="T4" fmla="*/ 5 w 33"/>
                <a:gd name="T5" fmla="*/ 119 h 119"/>
                <a:gd name="T6" fmla="*/ 0 w 33"/>
                <a:gd name="T7" fmla="*/ 113 h 119"/>
                <a:gd name="T8" fmla="*/ 0 w 33"/>
                <a:gd name="T9" fmla="*/ 5 h 119"/>
                <a:gd name="T10" fmla="*/ 5 w 33"/>
                <a:gd name="T11" fmla="*/ 0 h 119"/>
                <a:gd name="T12" fmla="*/ 28 w 33"/>
                <a:gd name="T13" fmla="*/ 0 h 119"/>
                <a:gd name="T14" fmla="*/ 33 w 33"/>
                <a:gd name="T15" fmla="*/ 5 h 119"/>
                <a:gd name="T16" fmla="*/ 33 w 33"/>
                <a:gd name="T17" fmla="*/ 11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19">
                  <a:moveTo>
                    <a:pt x="33" y="113"/>
                  </a:moveTo>
                  <a:cubicBezTo>
                    <a:pt x="33" y="116"/>
                    <a:pt x="31" y="119"/>
                    <a:pt x="28" y="119"/>
                  </a:cubicBezTo>
                  <a:cubicBezTo>
                    <a:pt x="5" y="119"/>
                    <a:pt x="5" y="119"/>
                    <a:pt x="5" y="119"/>
                  </a:cubicBezTo>
                  <a:cubicBezTo>
                    <a:pt x="2" y="119"/>
                    <a:pt x="0" y="116"/>
                    <a:pt x="0" y="113"/>
                  </a:cubicBezTo>
                  <a:cubicBezTo>
                    <a:pt x="0" y="5"/>
                    <a:pt x="0" y="5"/>
                    <a:pt x="0" y="5"/>
                  </a:cubicBezTo>
                  <a:cubicBezTo>
                    <a:pt x="0" y="2"/>
                    <a:pt x="2" y="0"/>
                    <a:pt x="5" y="0"/>
                  </a:cubicBezTo>
                  <a:cubicBezTo>
                    <a:pt x="28" y="0"/>
                    <a:pt x="28" y="0"/>
                    <a:pt x="28" y="0"/>
                  </a:cubicBezTo>
                  <a:cubicBezTo>
                    <a:pt x="31" y="0"/>
                    <a:pt x="33" y="2"/>
                    <a:pt x="33" y="5"/>
                  </a:cubicBezTo>
                  <a:lnTo>
                    <a:pt x="33"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79" name="Freeform 146">
              <a:extLst>
                <a:ext uri="{FF2B5EF4-FFF2-40B4-BE49-F238E27FC236}">
                  <a16:creationId xmlns:a16="http://schemas.microsoft.com/office/drawing/2014/main" id="{F07126CC-209E-F12B-3E68-D9B9E3F3102B}"/>
                </a:ext>
              </a:extLst>
            </p:cNvPr>
            <p:cNvSpPr>
              <a:spLocks/>
            </p:cNvSpPr>
            <p:nvPr/>
          </p:nvSpPr>
          <p:spPr bwMode="auto">
            <a:xfrm>
              <a:off x="2706845" y="4671624"/>
              <a:ext cx="603818" cy="292760"/>
            </a:xfrm>
            <a:custGeom>
              <a:avLst/>
              <a:gdLst>
                <a:gd name="T0" fmla="*/ 13 w 234"/>
                <a:gd name="T1" fmla="*/ 88 h 114"/>
                <a:gd name="T2" fmla="*/ 196 w 234"/>
                <a:gd name="T3" fmla="*/ 39 h 114"/>
                <a:gd name="T4" fmla="*/ 178 w 234"/>
                <a:gd name="T5" fmla="*/ 24 h 114"/>
                <a:gd name="T6" fmla="*/ 234 w 234"/>
                <a:gd name="T7" fmla="*/ 0 h 114"/>
                <a:gd name="T8" fmla="*/ 234 w 234"/>
                <a:gd name="T9" fmla="*/ 65 h 114"/>
                <a:gd name="T10" fmla="*/ 214 w 234"/>
                <a:gd name="T11" fmla="*/ 51 h 114"/>
                <a:gd name="T12" fmla="*/ 17 w 234"/>
                <a:gd name="T13" fmla="*/ 112 h 114"/>
                <a:gd name="T14" fmla="*/ 2 w 234"/>
                <a:gd name="T15" fmla="*/ 104 h 114"/>
                <a:gd name="T16" fmla="*/ 13 w 234"/>
                <a:gd name="T17" fmla="*/ 8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114">
                  <a:moveTo>
                    <a:pt x="13" y="88"/>
                  </a:moveTo>
                  <a:cubicBezTo>
                    <a:pt x="13" y="88"/>
                    <a:pt x="104" y="94"/>
                    <a:pt x="196" y="39"/>
                  </a:cubicBezTo>
                  <a:cubicBezTo>
                    <a:pt x="178" y="24"/>
                    <a:pt x="178" y="24"/>
                    <a:pt x="178" y="24"/>
                  </a:cubicBezTo>
                  <a:cubicBezTo>
                    <a:pt x="234" y="0"/>
                    <a:pt x="234" y="0"/>
                    <a:pt x="234" y="0"/>
                  </a:cubicBezTo>
                  <a:cubicBezTo>
                    <a:pt x="234" y="65"/>
                    <a:pt x="234" y="65"/>
                    <a:pt x="234" y="65"/>
                  </a:cubicBezTo>
                  <a:cubicBezTo>
                    <a:pt x="214" y="51"/>
                    <a:pt x="214" y="51"/>
                    <a:pt x="214" y="51"/>
                  </a:cubicBezTo>
                  <a:cubicBezTo>
                    <a:pt x="214" y="51"/>
                    <a:pt x="157" y="101"/>
                    <a:pt x="17" y="112"/>
                  </a:cubicBezTo>
                  <a:cubicBezTo>
                    <a:pt x="17" y="112"/>
                    <a:pt x="2" y="114"/>
                    <a:pt x="2" y="104"/>
                  </a:cubicBezTo>
                  <a:cubicBezTo>
                    <a:pt x="2" y="97"/>
                    <a:pt x="0" y="87"/>
                    <a:pt x="13"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grpSp>
      <p:cxnSp>
        <p:nvCxnSpPr>
          <p:cNvPr id="80" name="Straight Connector 79">
            <a:extLst>
              <a:ext uri="{FF2B5EF4-FFF2-40B4-BE49-F238E27FC236}">
                <a16:creationId xmlns:a16="http://schemas.microsoft.com/office/drawing/2014/main" id="{84E05EF0-4803-DECB-539E-1556EFDACBF5}"/>
              </a:ext>
            </a:extLst>
          </p:cNvPr>
          <p:cNvCxnSpPr>
            <a:cxnSpLocks/>
          </p:cNvCxnSpPr>
          <p:nvPr/>
        </p:nvCxnSpPr>
        <p:spPr>
          <a:xfrm>
            <a:off x="1651271" y="8320036"/>
            <a:ext cx="0" cy="802751"/>
          </a:xfrm>
          <a:prstGeom prst="line">
            <a:avLst/>
          </a:prstGeom>
          <a:ln w="28575">
            <a:headEnd type="oval"/>
            <a:tailEnd type="oval" w="sm" len="sm"/>
          </a:ln>
        </p:spPr>
        <p:style>
          <a:lnRef idx="1">
            <a:schemeClr val="accent1"/>
          </a:lnRef>
          <a:fillRef idx="0">
            <a:schemeClr val="accent1"/>
          </a:fillRef>
          <a:effectRef idx="0">
            <a:schemeClr val="accent1"/>
          </a:effectRef>
          <a:fontRef idx="minor">
            <a:schemeClr val="tx1"/>
          </a:fontRef>
        </p:style>
      </p:cxnSp>
      <p:sp>
        <p:nvSpPr>
          <p:cNvPr id="84" name="Rectangle 1">
            <a:extLst>
              <a:ext uri="{FF2B5EF4-FFF2-40B4-BE49-F238E27FC236}">
                <a16:creationId xmlns:a16="http://schemas.microsoft.com/office/drawing/2014/main" id="{A7E83999-24BD-C278-E853-35EF9513437C}"/>
              </a:ext>
            </a:extLst>
          </p:cNvPr>
          <p:cNvSpPr/>
          <p:nvPr/>
        </p:nvSpPr>
        <p:spPr>
          <a:xfrm>
            <a:off x="475099" y="9532481"/>
            <a:ext cx="6450960" cy="224309"/>
          </a:xfrm>
          <a:custGeom>
            <a:avLst/>
            <a:gdLst>
              <a:gd name="connsiteX0" fmla="*/ 0 w 6019598"/>
              <a:gd name="connsiteY0" fmla="*/ 0 h 3276985"/>
              <a:gd name="connsiteX1" fmla="*/ 6019598 w 6019598"/>
              <a:gd name="connsiteY1" fmla="*/ 0 h 3276985"/>
              <a:gd name="connsiteX2" fmla="*/ 6019598 w 6019598"/>
              <a:gd name="connsiteY2" fmla="*/ 3276985 h 3276985"/>
              <a:gd name="connsiteX3" fmla="*/ 0 w 6019598"/>
              <a:gd name="connsiteY3" fmla="*/ 3276985 h 3276985"/>
              <a:gd name="connsiteX4" fmla="*/ 0 w 6019598"/>
              <a:gd name="connsiteY4" fmla="*/ 0 h 3276985"/>
              <a:gd name="connsiteX0" fmla="*/ 0 w 6019598"/>
              <a:gd name="connsiteY0" fmla="*/ 0 h 3276985"/>
              <a:gd name="connsiteX1" fmla="*/ 3660446 w 6019598"/>
              <a:gd name="connsiteY1" fmla="*/ 9144 h 3276985"/>
              <a:gd name="connsiteX2" fmla="*/ 6019598 w 6019598"/>
              <a:gd name="connsiteY2" fmla="*/ 3276985 h 3276985"/>
              <a:gd name="connsiteX3" fmla="*/ 0 w 6019598"/>
              <a:gd name="connsiteY3" fmla="*/ 3276985 h 3276985"/>
              <a:gd name="connsiteX4" fmla="*/ 0 w 6019598"/>
              <a:gd name="connsiteY4" fmla="*/ 0 h 3276985"/>
              <a:gd name="connsiteX0" fmla="*/ 0 w 6019598"/>
              <a:gd name="connsiteY0" fmla="*/ 0 h 3276985"/>
              <a:gd name="connsiteX1" fmla="*/ 3660446 w 6019598"/>
              <a:gd name="connsiteY1" fmla="*/ 9144 h 3276985"/>
              <a:gd name="connsiteX2" fmla="*/ 6019598 w 6019598"/>
              <a:gd name="connsiteY2" fmla="*/ 3276985 h 3276985"/>
              <a:gd name="connsiteX3" fmla="*/ 0 w 6019598"/>
              <a:gd name="connsiteY3" fmla="*/ 3276985 h 3276985"/>
              <a:gd name="connsiteX4" fmla="*/ 0 w 6019598"/>
              <a:gd name="connsiteY4" fmla="*/ 0 h 3276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598" h="3276985">
                <a:moveTo>
                  <a:pt x="0" y="0"/>
                </a:moveTo>
                <a:lnTo>
                  <a:pt x="3660446" y="9144"/>
                </a:lnTo>
                <a:lnTo>
                  <a:pt x="6019598" y="3276985"/>
                </a:lnTo>
                <a:lnTo>
                  <a:pt x="0" y="3276985"/>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1D7B8162-9408-F025-855A-00E0B722C1B0}"/>
              </a:ext>
            </a:extLst>
          </p:cNvPr>
          <p:cNvSpPr/>
          <p:nvPr/>
        </p:nvSpPr>
        <p:spPr>
          <a:xfrm>
            <a:off x="6220630" y="9402328"/>
            <a:ext cx="459940" cy="276999"/>
          </a:xfrm>
          <a:prstGeom prst="rect">
            <a:avLst/>
          </a:prstGeom>
        </p:spPr>
        <p:txBody>
          <a:bodyPr wrap="square">
            <a:spAutoFit/>
          </a:bodyPr>
          <a:lstStyle/>
          <a:p>
            <a:pPr algn="ctr" fontAlgn="ctr"/>
            <a:r>
              <a:rPr lang="mn-MN" sz="1200" b="1" dirty="0">
                <a:solidFill>
                  <a:schemeClr val="accent1">
                    <a:lumMod val="75000"/>
                  </a:schemeClr>
                </a:solidFill>
                <a:latin typeface="Times New Roman" panose="02020603050405020304" pitchFamily="18" charset="0"/>
                <a:cs typeface="Times New Roman" panose="02020603050405020304" pitchFamily="18" charset="0"/>
              </a:rPr>
              <a:t>29</a:t>
            </a:r>
          </a:p>
        </p:txBody>
      </p:sp>
    </p:spTree>
    <p:extLst>
      <p:ext uri="{BB962C8B-B14F-4D97-AF65-F5344CB8AC3E}">
        <p14:creationId xmlns:p14="http://schemas.microsoft.com/office/powerpoint/2010/main" val="13244132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20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2" presetClass="entr" presetSubtype="8" fill="hold" nodeType="withEffect" p14:presetBounceEnd="44000">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14:bounceEnd="44000">
                                          <p:cBhvr additive="base">
                                            <p:cTn id="12" dur="750" fill="hold"/>
                                            <p:tgtEl>
                                              <p:spTgt spid="47"/>
                                            </p:tgtEl>
                                            <p:attrNameLst>
                                              <p:attrName>ppt_x</p:attrName>
                                            </p:attrNameLst>
                                          </p:cBhvr>
                                          <p:tavLst>
                                            <p:tav tm="0">
                                              <p:val>
                                                <p:strVal val="0-#ppt_w/2"/>
                                              </p:val>
                                            </p:tav>
                                            <p:tav tm="100000">
                                              <p:val>
                                                <p:strVal val="#ppt_x"/>
                                              </p:val>
                                            </p:tav>
                                          </p:tavLst>
                                        </p:anim>
                                        <p:anim calcmode="lin" valueType="num" p14:bounceEnd="44000">
                                          <p:cBhvr additive="base">
                                            <p:cTn id="13" dur="750" fill="hold"/>
                                            <p:tgtEl>
                                              <p:spTgt spid="47"/>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14:presetBounceEnd="44000">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14:bounceEnd="44000">
                                          <p:cBhvr additive="base">
                                            <p:cTn id="16" dur="750" fill="hold"/>
                                            <p:tgtEl>
                                              <p:spTgt spid="30"/>
                                            </p:tgtEl>
                                            <p:attrNameLst>
                                              <p:attrName>ppt_x</p:attrName>
                                            </p:attrNameLst>
                                          </p:cBhvr>
                                          <p:tavLst>
                                            <p:tav tm="0">
                                              <p:val>
                                                <p:strVal val="1+#ppt_w/2"/>
                                              </p:val>
                                            </p:tav>
                                            <p:tav tm="100000">
                                              <p:val>
                                                <p:strVal val="#ppt_x"/>
                                              </p:val>
                                            </p:tav>
                                          </p:tavLst>
                                        </p:anim>
                                        <p:anim calcmode="lin" valueType="num" p14:bounceEnd="44000">
                                          <p:cBhvr additive="base">
                                            <p:cTn id="17" dur="750" fill="hold"/>
                                            <p:tgtEl>
                                              <p:spTgt spid="30"/>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200"/>
                                            <p:tgtEl>
                                              <p:spTgt spid="5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200"/>
                                            <p:tgtEl>
                                              <p:spTgt spid="52"/>
                                            </p:tgtEl>
                                          </p:cBhvr>
                                        </p:animEffect>
                                      </p:childTnLst>
                                    </p:cTn>
                                  </p:par>
                                  <p:par>
                                    <p:cTn id="24" presetID="2" presetClass="entr" presetSubtype="8" fill="hold" nodeType="withEffect" p14:presetBounceEnd="44000">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14:bounceEnd="44000">
                                          <p:cBhvr additive="base">
                                            <p:cTn id="26" dur="750" fill="hold"/>
                                            <p:tgtEl>
                                              <p:spTgt spid="35"/>
                                            </p:tgtEl>
                                            <p:attrNameLst>
                                              <p:attrName>ppt_x</p:attrName>
                                            </p:attrNameLst>
                                          </p:cBhvr>
                                          <p:tavLst>
                                            <p:tav tm="0">
                                              <p:val>
                                                <p:strVal val="0-#ppt_w/2"/>
                                              </p:val>
                                            </p:tav>
                                            <p:tav tm="100000">
                                              <p:val>
                                                <p:strVal val="#ppt_x"/>
                                              </p:val>
                                            </p:tav>
                                          </p:tavLst>
                                        </p:anim>
                                        <p:anim calcmode="lin" valueType="num" p14:bounceEnd="44000">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14:presetBounceEnd="44000">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14:bounceEnd="44000">
                                          <p:cBhvr additive="base">
                                            <p:cTn id="30" dur="750" fill="hold"/>
                                            <p:tgtEl>
                                              <p:spTgt spid="41"/>
                                            </p:tgtEl>
                                            <p:attrNameLst>
                                              <p:attrName>ppt_x</p:attrName>
                                            </p:attrNameLst>
                                          </p:cBhvr>
                                          <p:tavLst>
                                            <p:tav tm="0">
                                              <p:val>
                                                <p:strVal val="1+#ppt_w/2"/>
                                              </p:val>
                                            </p:tav>
                                            <p:tav tm="100000">
                                              <p:val>
                                                <p:strVal val="#ppt_x"/>
                                              </p:val>
                                            </p:tav>
                                          </p:tavLst>
                                        </p:anim>
                                        <p:anim calcmode="lin" valueType="num" p14:bounceEnd="44000">
                                          <p:cBhvr additive="base">
                                            <p:cTn id="31" dur="750" fill="hold"/>
                                            <p:tgtEl>
                                              <p:spTgt spid="41"/>
                                            </p:tgtEl>
                                            <p:attrNameLst>
                                              <p:attrName>ppt_y</p:attrName>
                                            </p:attrNameLst>
                                          </p:cBhvr>
                                          <p:tavLst>
                                            <p:tav tm="0">
                                              <p:val>
                                                <p:strVal val="#ppt_y"/>
                                              </p:val>
                                            </p:tav>
                                            <p:tav tm="100000">
                                              <p:val>
                                                <p:strVal val="#ppt_y"/>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200"/>
                                            <p:tgtEl>
                                              <p:spTgt spid="4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200"/>
                                            <p:tgtEl>
                                              <p:spTgt spid="40"/>
                                            </p:tgtEl>
                                          </p:cBhvr>
                                        </p:animEffect>
                                      </p:childTnLst>
                                    </p:cTn>
                                  </p:par>
                                  <p:par>
                                    <p:cTn id="38" presetID="10" presetClass="entr" presetSubtype="0" fill="hold" grpId="0" nodeType="withEffect">
                                      <p:stCondLst>
                                        <p:cond delay="140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300"/>
                                            <p:tgtEl>
                                              <p:spTgt spid="55"/>
                                            </p:tgtEl>
                                          </p:cBhvr>
                                        </p:animEffect>
                                      </p:childTnLst>
                                    </p:cTn>
                                  </p:par>
                                  <p:par>
                                    <p:cTn id="41" presetID="10" presetClass="entr" presetSubtype="0" fill="hold" grpId="0" nodeType="withEffect">
                                      <p:stCondLst>
                                        <p:cond delay="140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300"/>
                                            <p:tgtEl>
                                              <p:spTgt spid="57"/>
                                            </p:tgtEl>
                                          </p:cBhvr>
                                        </p:animEffect>
                                      </p:childTnLst>
                                    </p:cTn>
                                  </p:par>
                                  <p:par>
                                    <p:cTn id="44" presetID="10" presetClass="entr" presetSubtype="0" fill="hold" grpId="0" nodeType="withEffect">
                                      <p:stCondLst>
                                        <p:cond delay="200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300"/>
                                            <p:tgtEl>
                                              <p:spTgt spid="59"/>
                                            </p:tgtEl>
                                          </p:cBhvr>
                                        </p:animEffect>
                                      </p:childTnLst>
                                    </p:cTn>
                                  </p:par>
                                  <p:par>
                                    <p:cTn id="47" presetID="10" presetClass="entr" presetSubtype="0" fill="hold" grpId="0" nodeType="withEffect">
                                      <p:stCondLst>
                                        <p:cond delay="260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300"/>
                                            <p:tgtEl>
                                              <p:spTgt spid="60"/>
                                            </p:tgtEl>
                                          </p:cBhvr>
                                        </p:animEffect>
                                      </p:childTnLst>
                                    </p:cTn>
                                  </p:par>
                                  <p:par>
                                    <p:cTn id="50" presetID="10" presetClass="entr" presetSubtype="0" fill="hold" grpId="0" nodeType="withEffect">
                                      <p:stCondLst>
                                        <p:cond delay="60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300"/>
                                            <p:tgtEl>
                                              <p:spTgt spid="61"/>
                                            </p:tgtEl>
                                          </p:cBhvr>
                                        </p:animEffect>
                                      </p:childTnLst>
                                    </p:cTn>
                                  </p:par>
                                </p:childTnLst>
                              </p:cTn>
                            </p:par>
                            <p:par>
                              <p:cTn id="53" fill="hold">
                                <p:stCondLst>
                                  <p:cond delay="2900"/>
                                </p:stCondLst>
                                <p:childTnLst>
                                  <p:par>
                                    <p:cTn id="54" presetID="10" presetClass="entr" presetSubtype="0"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fade">
                                          <p:cBhvr>
                                            <p:cTn id="56" dur="300"/>
                                            <p:tgtEl>
                                              <p:spTgt spid="62"/>
                                            </p:tgtEl>
                                          </p:cBhvr>
                                        </p:animEffect>
                                      </p:childTnLst>
                                    </p:cTn>
                                  </p:par>
                                  <p:par>
                                    <p:cTn id="57" presetID="2" presetClass="entr" presetSubtype="8" decel="100000" fill="hold" nodeType="withEffect">
                                      <p:stCondLst>
                                        <p:cond delay="300"/>
                                      </p:stCondLst>
                                      <p:childTnLst>
                                        <p:set>
                                          <p:cBhvr>
                                            <p:cTn id="58" dur="1" fill="hold">
                                              <p:stCondLst>
                                                <p:cond delay="0"/>
                                              </p:stCondLst>
                                            </p:cTn>
                                            <p:tgtEl>
                                              <p:spTgt spid="69"/>
                                            </p:tgtEl>
                                            <p:attrNameLst>
                                              <p:attrName>style.visibility</p:attrName>
                                            </p:attrNameLst>
                                          </p:cBhvr>
                                          <p:to>
                                            <p:strVal val="visible"/>
                                          </p:to>
                                        </p:set>
                                        <p:anim calcmode="lin" valueType="num">
                                          <p:cBhvr additive="base">
                                            <p:cTn id="59" dur="1000" fill="hold"/>
                                            <p:tgtEl>
                                              <p:spTgt spid="69"/>
                                            </p:tgtEl>
                                            <p:attrNameLst>
                                              <p:attrName>ppt_x</p:attrName>
                                            </p:attrNameLst>
                                          </p:cBhvr>
                                          <p:tavLst>
                                            <p:tav tm="0">
                                              <p:val>
                                                <p:strVal val="0-#ppt_w/2"/>
                                              </p:val>
                                            </p:tav>
                                            <p:tav tm="100000">
                                              <p:val>
                                                <p:strVal val="#ppt_x"/>
                                              </p:val>
                                            </p:tav>
                                          </p:tavLst>
                                        </p:anim>
                                        <p:anim calcmode="lin" valueType="num">
                                          <p:cBhvr additive="base">
                                            <p:cTn id="60" dur="10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0" grpId="0" animBg="1"/>
          <p:bldP spid="46" grpId="0" animBg="1"/>
          <p:bldP spid="52" grpId="0" animBg="1"/>
          <p:bldP spid="53" grpId="0" animBg="1"/>
          <p:bldP spid="55" grpId="0"/>
          <p:bldP spid="57" grpId="0"/>
          <p:bldP spid="59" grpId="0"/>
          <p:bldP spid="60" grpId="0"/>
          <p:bldP spid="6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20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2" presetClass="entr" presetSubtype="8" fill="hold" nodeType="with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750" fill="hold"/>
                                            <p:tgtEl>
                                              <p:spTgt spid="47"/>
                                            </p:tgtEl>
                                            <p:attrNameLst>
                                              <p:attrName>ppt_x</p:attrName>
                                            </p:attrNameLst>
                                          </p:cBhvr>
                                          <p:tavLst>
                                            <p:tav tm="0">
                                              <p:val>
                                                <p:strVal val="0-#ppt_w/2"/>
                                              </p:val>
                                            </p:tav>
                                            <p:tav tm="100000">
                                              <p:val>
                                                <p:strVal val="#ppt_x"/>
                                              </p:val>
                                            </p:tav>
                                          </p:tavLst>
                                        </p:anim>
                                        <p:anim calcmode="lin" valueType="num">
                                          <p:cBhvr additive="base">
                                            <p:cTn id="13" dur="750" fill="hold"/>
                                            <p:tgtEl>
                                              <p:spTgt spid="47"/>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750" fill="hold"/>
                                            <p:tgtEl>
                                              <p:spTgt spid="30"/>
                                            </p:tgtEl>
                                            <p:attrNameLst>
                                              <p:attrName>ppt_x</p:attrName>
                                            </p:attrNameLst>
                                          </p:cBhvr>
                                          <p:tavLst>
                                            <p:tav tm="0">
                                              <p:val>
                                                <p:strVal val="1+#ppt_w/2"/>
                                              </p:val>
                                            </p:tav>
                                            <p:tav tm="100000">
                                              <p:val>
                                                <p:strVal val="#ppt_x"/>
                                              </p:val>
                                            </p:tav>
                                          </p:tavLst>
                                        </p:anim>
                                        <p:anim calcmode="lin" valueType="num">
                                          <p:cBhvr additive="base">
                                            <p:cTn id="17" dur="750" fill="hold"/>
                                            <p:tgtEl>
                                              <p:spTgt spid="30"/>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200"/>
                                            <p:tgtEl>
                                              <p:spTgt spid="5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200"/>
                                            <p:tgtEl>
                                              <p:spTgt spid="52"/>
                                            </p:tgtEl>
                                          </p:cBhvr>
                                        </p:animEffect>
                                      </p:childTnLst>
                                    </p:cTn>
                                  </p:par>
                                  <p:par>
                                    <p:cTn id="24" presetID="2" presetClass="entr" presetSubtype="8"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750" fill="hold"/>
                                            <p:tgtEl>
                                              <p:spTgt spid="41"/>
                                            </p:tgtEl>
                                            <p:attrNameLst>
                                              <p:attrName>ppt_x</p:attrName>
                                            </p:attrNameLst>
                                          </p:cBhvr>
                                          <p:tavLst>
                                            <p:tav tm="0">
                                              <p:val>
                                                <p:strVal val="1+#ppt_w/2"/>
                                              </p:val>
                                            </p:tav>
                                            <p:tav tm="100000">
                                              <p:val>
                                                <p:strVal val="#ppt_x"/>
                                              </p:val>
                                            </p:tav>
                                          </p:tavLst>
                                        </p:anim>
                                        <p:anim calcmode="lin" valueType="num">
                                          <p:cBhvr additive="base">
                                            <p:cTn id="31" dur="750" fill="hold"/>
                                            <p:tgtEl>
                                              <p:spTgt spid="41"/>
                                            </p:tgtEl>
                                            <p:attrNameLst>
                                              <p:attrName>ppt_y</p:attrName>
                                            </p:attrNameLst>
                                          </p:cBhvr>
                                          <p:tavLst>
                                            <p:tav tm="0">
                                              <p:val>
                                                <p:strVal val="#ppt_y"/>
                                              </p:val>
                                            </p:tav>
                                            <p:tav tm="100000">
                                              <p:val>
                                                <p:strVal val="#ppt_y"/>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200"/>
                                            <p:tgtEl>
                                              <p:spTgt spid="4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200"/>
                                            <p:tgtEl>
                                              <p:spTgt spid="40"/>
                                            </p:tgtEl>
                                          </p:cBhvr>
                                        </p:animEffect>
                                      </p:childTnLst>
                                    </p:cTn>
                                  </p:par>
                                  <p:par>
                                    <p:cTn id="38" presetID="10" presetClass="entr" presetSubtype="0" fill="hold" grpId="0" nodeType="withEffect">
                                      <p:stCondLst>
                                        <p:cond delay="140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300"/>
                                            <p:tgtEl>
                                              <p:spTgt spid="55"/>
                                            </p:tgtEl>
                                          </p:cBhvr>
                                        </p:animEffect>
                                      </p:childTnLst>
                                    </p:cTn>
                                  </p:par>
                                  <p:par>
                                    <p:cTn id="41" presetID="10" presetClass="entr" presetSubtype="0" fill="hold" grpId="0" nodeType="withEffect">
                                      <p:stCondLst>
                                        <p:cond delay="140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300"/>
                                            <p:tgtEl>
                                              <p:spTgt spid="57"/>
                                            </p:tgtEl>
                                          </p:cBhvr>
                                        </p:animEffect>
                                      </p:childTnLst>
                                    </p:cTn>
                                  </p:par>
                                  <p:par>
                                    <p:cTn id="44" presetID="10" presetClass="entr" presetSubtype="0" fill="hold" grpId="0" nodeType="withEffect">
                                      <p:stCondLst>
                                        <p:cond delay="200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300"/>
                                            <p:tgtEl>
                                              <p:spTgt spid="59"/>
                                            </p:tgtEl>
                                          </p:cBhvr>
                                        </p:animEffect>
                                      </p:childTnLst>
                                    </p:cTn>
                                  </p:par>
                                  <p:par>
                                    <p:cTn id="47" presetID="10" presetClass="entr" presetSubtype="0" fill="hold" grpId="0" nodeType="withEffect">
                                      <p:stCondLst>
                                        <p:cond delay="260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300"/>
                                            <p:tgtEl>
                                              <p:spTgt spid="60"/>
                                            </p:tgtEl>
                                          </p:cBhvr>
                                        </p:animEffect>
                                      </p:childTnLst>
                                    </p:cTn>
                                  </p:par>
                                  <p:par>
                                    <p:cTn id="50" presetID="10" presetClass="entr" presetSubtype="0" fill="hold" grpId="0" nodeType="withEffect">
                                      <p:stCondLst>
                                        <p:cond delay="60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300"/>
                                            <p:tgtEl>
                                              <p:spTgt spid="61"/>
                                            </p:tgtEl>
                                          </p:cBhvr>
                                        </p:animEffect>
                                      </p:childTnLst>
                                    </p:cTn>
                                  </p:par>
                                </p:childTnLst>
                              </p:cTn>
                            </p:par>
                            <p:par>
                              <p:cTn id="53" fill="hold">
                                <p:stCondLst>
                                  <p:cond delay="2900"/>
                                </p:stCondLst>
                                <p:childTnLst>
                                  <p:par>
                                    <p:cTn id="54" presetID="10" presetClass="entr" presetSubtype="0"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fade">
                                          <p:cBhvr>
                                            <p:cTn id="56" dur="300"/>
                                            <p:tgtEl>
                                              <p:spTgt spid="62"/>
                                            </p:tgtEl>
                                          </p:cBhvr>
                                        </p:animEffect>
                                      </p:childTnLst>
                                    </p:cTn>
                                  </p:par>
                                  <p:par>
                                    <p:cTn id="57" presetID="2" presetClass="entr" presetSubtype="8" decel="100000" fill="hold" nodeType="withEffect">
                                      <p:stCondLst>
                                        <p:cond delay="300"/>
                                      </p:stCondLst>
                                      <p:childTnLst>
                                        <p:set>
                                          <p:cBhvr>
                                            <p:cTn id="58" dur="1" fill="hold">
                                              <p:stCondLst>
                                                <p:cond delay="0"/>
                                              </p:stCondLst>
                                            </p:cTn>
                                            <p:tgtEl>
                                              <p:spTgt spid="69"/>
                                            </p:tgtEl>
                                            <p:attrNameLst>
                                              <p:attrName>style.visibility</p:attrName>
                                            </p:attrNameLst>
                                          </p:cBhvr>
                                          <p:to>
                                            <p:strVal val="visible"/>
                                          </p:to>
                                        </p:set>
                                        <p:anim calcmode="lin" valueType="num">
                                          <p:cBhvr additive="base">
                                            <p:cTn id="59" dur="1000" fill="hold"/>
                                            <p:tgtEl>
                                              <p:spTgt spid="69"/>
                                            </p:tgtEl>
                                            <p:attrNameLst>
                                              <p:attrName>ppt_x</p:attrName>
                                            </p:attrNameLst>
                                          </p:cBhvr>
                                          <p:tavLst>
                                            <p:tav tm="0">
                                              <p:val>
                                                <p:strVal val="0-#ppt_w/2"/>
                                              </p:val>
                                            </p:tav>
                                            <p:tav tm="100000">
                                              <p:val>
                                                <p:strVal val="#ppt_x"/>
                                              </p:val>
                                            </p:tav>
                                          </p:tavLst>
                                        </p:anim>
                                        <p:anim calcmode="lin" valueType="num">
                                          <p:cBhvr additive="base">
                                            <p:cTn id="60" dur="10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0" grpId="0" animBg="1"/>
          <p:bldP spid="46" grpId="0" animBg="1"/>
          <p:bldP spid="52" grpId="0" animBg="1"/>
          <p:bldP spid="53" grpId="0" animBg="1"/>
          <p:bldP spid="55" grpId="0"/>
          <p:bldP spid="57" grpId="0"/>
          <p:bldP spid="59" grpId="0"/>
          <p:bldP spid="60" grpId="0"/>
          <p:bldP spid="61"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grpSp>
        <p:nvGrpSpPr>
          <p:cNvPr id="733" name="Google Shape;733;p58"/>
          <p:cNvGrpSpPr/>
          <p:nvPr/>
        </p:nvGrpSpPr>
        <p:grpSpPr>
          <a:xfrm>
            <a:off x="274535" y="2742148"/>
            <a:ext cx="3480429" cy="2436929"/>
            <a:chOff x="233350" y="949250"/>
            <a:chExt cx="7137300" cy="3802300"/>
          </a:xfrm>
          <a:solidFill>
            <a:schemeClr val="accent1">
              <a:lumMod val="20000"/>
              <a:lumOff val="80000"/>
            </a:schemeClr>
          </a:solidFill>
        </p:grpSpPr>
        <p:sp>
          <p:nvSpPr>
            <p:cNvPr id="734" name="Google Shape;734;p58"/>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35" name="Google Shape;735;p58"/>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36" name="Google Shape;736;p58"/>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37" name="Google Shape;737;p58"/>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38" name="Google Shape;738;p58"/>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39" name="Google Shape;739;p58"/>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40" name="Google Shape;740;p58"/>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41" name="Google Shape;741;p58"/>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42" name="Google Shape;742;p58"/>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43" name="Google Shape;743;p58"/>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44" name="Google Shape;744;p58"/>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45" name="Google Shape;745;p58"/>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46" name="Google Shape;746;p58"/>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47" name="Google Shape;747;p58"/>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48" name="Google Shape;748;p58"/>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49" name="Google Shape;749;p58"/>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50" name="Google Shape;750;p58"/>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51" name="Google Shape;751;p58"/>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52" name="Google Shape;752;p58"/>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53" name="Google Shape;753;p58"/>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54" name="Google Shape;754;p58"/>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55" name="Google Shape;755;p58"/>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56" name="Google Shape;756;p58"/>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57" name="Google Shape;757;p58"/>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58" name="Google Shape;758;p58"/>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59" name="Google Shape;759;p58"/>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60" name="Google Shape;760;p58"/>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61" name="Google Shape;761;p58"/>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62" name="Google Shape;762;p58"/>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63" name="Google Shape;763;p58"/>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64" name="Google Shape;764;p58"/>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65" name="Google Shape;765;p58"/>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66" name="Google Shape;766;p58"/>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67" name="Google Shape;767;p58"/>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68" name="Google Shape;768;p58"/>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69" name="Google Shape;769;p58"/>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70" name="Google Shape;770;p58"/>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71" name="Google Shape;771;p58"/>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72" name="Google Shape;772;p58"/>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73" name="Google Shape;773;p58"/>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74" name="Google Shape;774;p58"/>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75" name="Google Shape;775;p58"/>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76" name="Google Shape;776;p58"/>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77" name="Google Shape;777;p58"/>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78" name="Google Shape;778;p58"/>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79" name="Google Shape;779;p58"/>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80" name="Google Shape;780;p58"/>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81" name="Google Shape;781;p58"/>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82" name="Google Shape;782;p58"/>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83" name="Google Shape;783;p58"/>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84" name="Google Shape;784;p58"/>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grpSp>
      <p:sp>
        <p:nvSpPr>
          <p:cNvPr id="785" name="Google Shape;785;p58"/>
          <p:cNvSpPr/>
          <p:nvPr/>
        </p:nvSpPr>
        <p:spPr>
          <a:xfrm flipH="1">
            <a:off x="926045" y="3385674"/>
            <a:ext cx="212281" cy="344859"/>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1"/>
          </a:solid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86" name="Google Shape;786;p58"/>
          <p:cNvSpPr/>
          <p:nvPr/>
        </p:nvSpPr>
        <p:spPr>
          <a:xfrm flipH="1">
            <a:off x="996280" y="4245553"/>
            <a:ext cx="212281" cy="344859"/>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1"/>
          </a:solid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87" name="Google Shape;787;p58"/>
          <p:cNvSpPr/>
          <p:nvPr/>
        </p:nvSpPr>
        <p:spPr>
          <a:xfrm flipH="1">
            <a:off x="2050617" y="4127913"/>
            <a:ext cx="212281" cy="344859"/>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1"/>
          </a:solid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88" name="Google Shape;788;p58"/>
          <p:cNvSpPr/>
          <p:nvPr/>
        </p:nvSpPr>
        <p:spPr>
          <a:xfrm flipH="1">
            <a:off x="2024683" y="3107930"/>
            <a:ext cx="212281" cy="344859"/>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1"/>
          </a:solid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89" name="Google Shape;789;p58"/>
          <p:cNvSpPr/>
          <p:nvPr/>
        </p:nvSpPr>
        <p:spPr>
          <a:xfrm flipH="1">
            <a:off x="2388845" y="3144438"/>
            <a:ext cx="212281" cy="344859"/>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1"/>
          </a:solid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90" name="Google Shape;790;p58"/>
          <p:cNvSpPr/>
          <p:nvPr/>
        </p:nvSpPr>
        <p:spPr>
          <a:xfrm flipH="1">
            <a:off x="2823250" y="4407958"/>
            <a:ext cx="212281" cy="344859"/>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1"/>
          </a:solid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91" name="Google Shape;791;p58"/>
          <p:cNvSpPr/>
          <p:nvPr/>
        </p:nvSpPr>
        <p:spPr>
          <a:xfrm flipH="1">
            <a:off x="3513983" y="4528047"/>
            <a:ext cx="212281" cy="344859"/>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1"/>
          </a:solid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92" name="Google Shape;792;p58"/>
          <p:cNvSpPr/>
          <p:nvPr/>
        </p:nvSpPr>
        <p:spPr>
          <a:xfrm>
            <a:off x="1040980" y="3368214"/>
            <a:ext cx="2460037" cy="1283280"/>
          </a:xfrm>
          <a:custGeom>
            <a:avLst/>
            <a:gdLst/>
            <a:ahLst/>
            <a:cxnLst/>
            <a:rect l="l" t="t" r="r" b="b"/>
            <a:pathLst>
              <a:path w="158338" h="70247" extrusionOk="0">
                <a:moveTo>
                  <a:pt x="0" y="15932"/>
                </a:moveTo>
                <a:lnTo>
                  <a:pt x="59460" y="0"/>
                </a:lnTo>
                <a:lnTo>
                  <a:pt x="79005" y="0"/>
                </a:lnTo>
                <a:lnTo>
                  <a:pt x="6913" y="54117"/>
                </a:lnTo>
                <a:lnTo>
                  <a:pt x="82955" y="55104"/>
                </a:lnTo>
                <a:lnTo>
                  <a:pt x="150108" y="61030"/>
                </a:lnTo>
                <a:lnTo>
                  <a:pt x="158338" y="70247"/>
                </a:lnTo>
              </a:path>
            </a:pathLst>
          </a:cu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a:lstStyle/>
          <a:p>
            <a:endParaRPr lang="en-US" dirty="0"/>
          </a:p>
        </p:txBody>
      </p:sp>
      <p:sp>
        <p:nvSpPr>
          <p:cNvPr id="2" name="TextBox 1">
            <a:extLst>
              <a:ext uri="{FF2B5EF4-FFF2-40B4-BE49-F238E27FC236}">
                <a16:creationId xmlns:a16="http://schemas.microsoft.com/office/drawing/2014/main" id="{31C11F26-BF26-B1CC-A558-467EBC1A7CA4}"/>
              </a:ext>
            </a:extLst>
          </p:cNvPr>
          <p:cNvSpPr txBox="1"/>
          <p:nvPr/>
        </p:nvSpPr>
        <p:spPr>
          <a:xfrm>
            <a:off x="472782" y="5208913"/>
            <a:ext cx="5927173" cy="3585597"/>
          </a:xfrm>
          <a:prstGeom prst="rect">
            <a:avLst/>
          </a:prstGeom>
          <a:noFill/>
        </p:spPr>
        <p:txBody>
          <a:bodyPr wrap="square">
            <a:spAutoFit/>
          </a:bodyPr>
          <a:lstStyle/>
          <a:p>
            <a:pPr indent="457200" algn="just">
              <a:spcAft>
                <a:spcPts val="600"/>
              </a:spcAft>
            </a:pPr>
            <a:endParaRPr lang="en-US" sz="1600" b="1" dirty="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p>
            <a:pPr indent="457200" algn="just">
              <a:spcAft>
                <a:spcPts val="600"/>
              </a:spcAft>
            </a:pPr>
            <a:r>
              <a:rPr lang="mn-MN" sz="1600" b="1" dirty="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rPr>
              <a:t>2023 </a:t>
            </a:r>
            <a:r>
              <a:rPr lang="mn-MN" sz="1600" dirty="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rPr>
              <a:t>оны жилийн эцсийн байдлаар </a:t>
            </a:r>
            <a:r>
              <a:rPr lang="mn-MN" sz="1600" b="1" dirty="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rPr>
              <a:t>4</a:t>
            </a:r>
            <a:r>
              <a:rPr lang="mn-MN" sz="1600" dirty="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rPr>
              <a:t> төвөөр, </a:t>
            </a:r>
            <a:r>
              <a:rPr lang="mn-MN" sz="1600" b="1" dirty="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rPr>
              <a:t>7</a:t>
            </a:r>
            <a:r>
              <a:rPr lang="mn-MN" sz="1600" dirty="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rPr>
              <a:t> төрлийн үйлчилгээнд </a:t>
            </a:r>
            <a:r>
              <a:rPr lang="mn-MN" sz="1600" b="1" dirty="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rPr>
              <a:t>2682 </a:t>
            </a:r>
            <a:r>
              <a:rPr lang="mn-MN" sz="1600" dirty="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rPr>
              <a:t>хөгжлийн бэрхшээлтэй иргэн хамрагдсан байна.</a:t>
            </a:r>
            <a:r>
              <a:rPr lang="mn-MN" sz="1600" dirty="0">
                <a:solidFill>
                  <a:schemeClr val="accent5">
                    <a:lumMod val="50000"/>
                  </a:schemeClr>
                </a:solidFill>
                <a:latin typeface="Arial" panose="020B0604020202020204" pitchFamily="34" charset="0"/>
                <a:ea typeface="Calibri" panose="020F0502020204030204" pitchFamily="34" charset="0"/>
                <a:cs typeface="Times New Roman" panose="02020603050405020304" pitchFamily="18" charset="0"/>
              </a:rPr>
              <a:t> Үүнд :</a:t>
            </a:r>
            <a:endParaRPr lang="en-US" sz="1600" dirty="0">
              <a:solidFill>
                <a:schemeClr val="accent5">
                  <a:lumMod val="50000"/>
                </a:schemeClr>
              </a:solidFill>
              <a:latin typeface="Arial" panose="020B0604020202020204" pitchFamily="34" charset="0"/>
              <a:ea typeface="Calibri" panose="020F0502020204030204" pitchFamily="34" charset="0"/>
              <a:cs typeface="Times New Roman" panose="02020603050405020304" pitchFamily="18" charset="0"/>
            </a:endParaRPr>
          </a:p>
          <a:p>
            <a:pPr indent="457200" algn="just">
              <a:spcAft>
                <a:spcPts val="600"/>
              </a:spcAft>
            </a:pPr>
            <a:r>
              <a:rPr lang="mn-MN" sz="1600" dirty="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rPr>
              <a:t>Дундговь аймаг 1865 хөгжлийн бэрхшээлтэй иргэнээс 19,2% буюу 359 иргэн</a:t>
            </a:r>
            <a:r>
              <a:rPr lang="en-US" sz="1600" dirty="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rPr>
              <a:t>;</a:t>
            </a:r>
            <a:endParaRPr lang="mn-MN" sz="1600" dirty="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p>
            <a:pPr indent="457200" algn="just">
              <a:spcAft>
                <a:spcPts val="1200"/>
              </a:spcAft>
            </a:pPr>
            <a:r>
              <a:rPr lang="mn-MN" sz="1600" dirty="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rPr>
              <a:t>Ховд аймаг 3208 хөгжлийн бэрхшээлтэй иргэнээс 36,3% буюу 1165 </a:t>
            </a:r>
            <a:r>
              <a:rPr lang="mn-MN" sz="1600" dirty="0">
                <a:solidFill>
                  <a:schemeClr val="accent5">
                    <a:lumMod val="50000"/>
                  </a:schemeClr>
                </a:solidFill>
                <a:latin typeface="Arial" panose="020B0604020202020204" pitchFamily="34" charset="0"/>
                <a:ea typeface="Calibri" panose="020F0502020204030204" pitchFamily="34" charset="0"/>
                <a:cs typeface="Times New Roman" panose="02020603050405020304" pitchFamily="18" charset="0"/>
              </a:rPr>
              <a:t>иргэн</a:t>
            </a:r>
            <a:r>
              <a:rPr lang="en-US" sz="1600" dirty="0">
                <a:solidFill>
                  <a:schemeClr val="accent5">
                    <a:lumMod val="50000"/>
                  </a:schemeClr>
                </a:solidFill>
                <a:latin typeface="Arial" panose="020B0604020202020204" pitchFamily="34" charset="0"/>
                <a:ea typeface="Calibri" panose="020F0502020204030204" pitchFamily="34" charset="0"/>
                <a:cs typeface="Times New Roman" panose="02020603050405020304" pitchFamily="18" charset="0"/>
              </a:rPr>
              <a:t>;</a:t>
            </a:r>
            <a:endParaRPr lang="mn-MN" sz="1600" dirty="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p>
            <a:pPr indent="457200" algn="just">
              <a:spcAft>
                <a:spcPts val="1200"/>
              </a:spcAft>
            </a:pPr>
            <a:r>
              <a:rPr lang="mn-MN" sz="1600" dirty="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rPr>
              <a:t>Дорнод аймаг нийт 4350 хөгжлийн бэрхшээлтэй иргэнээс 12,9 % буюу 565</a:t>
            </a:r>
            <a:r>
              <a:rPr lang="en-US" sz="1600" dirty="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rPr>
              <a:t> </a:t>
            </a:r>
            <a:r>
              <a:rPr lang="mn-MN" sz="1600" dirty="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rPr>
              <a:t>иргэн</a:t>
            </a:r>
            <a:r>
              <a:rPr lang="en-US" sz="1600" dirty="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rPr>
              <a:t>;</a:t>
            </a:r>
            <a:endParaRPr lang="mn-MN" sz="1600" dirty="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p>
            <a:pPr indent="457200" algn="just">
              <a:spcAft>
                <a:spcPts val="1200"/>
              </a:spcAft>
            </a:pPr>
            <a:r>
              <a:rPr lang="mn-MN" sz="1600" dirty="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rPr>
              <a:t>Хөвсгөл </a:t>
            </a:r>
            <a:r>
              <a:rPr lang="mn-MN" sz="1600" dirty="0">
                <a:solidFill>
                  <a:schemeClr val="accent5">
                    <a:lumMod val="50000"/>
                  </a:schemeClr>
                </a:solidFill>
                <a:latin typeface="Arial" panose="020B0604020202020204" pitchFamily="34" charset="0"/>
                <a:ea typeface="Calibri" panose="020F0502020204030204" pitchFamily="34" charset="0"/>
                <a:cs typeface="Times New Roman" panose="02020603050405020304" pitchFamily="18" charset="0"/>
              </a:rPr>
              <a:t>аймаг 593 </a:t>
            </a:r>
            <a:r>
              <a:rPr lang="mn-MN" sz="1600" dirty="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rPr>
              <a:t>хөгжлийн бэрхшээлтэй иргэн тус тус үйлчилгээ авсан байна. </a:t>
            </a:r>
          </a:p>
        </p:txBody>
      </p:sp>
      <p:sp>
        <p:nvSpPr>
          <p:cNvPr id="3" name="TextBox 2">
            <a:extLst>
              <a:ext uri="{FF2B5EF4-FFF2-40B4-BE49-F238E27FC236}">
                <a16:creationId xmlns:a16="http://schemas.microsoft.com/office/drawing/2014/main" id="{208EFDF7-18B9-0667-A24C-17407CFA4C74}"/>
              </a:ext>
            </a:extLst>
          </p:cNvPr>
          <p:cNvSpPr txBox="1"/>
          <p:nvPr/>
        </p:nvSpPr>
        <p:spPr>
          <a:xfrm>
            <a:off x="2849361" y="3260559"/>
            <a:ext cx="3609141" cy="1027461"/>
          </a:xfrm>
          <a:prstGeom prst="rect">
            <a:avLst/>
          </a:prstGeom>
          <a:noFill/>
        </p:spPr>
        <p:txBody>
          <a:bodyPr wrap="square">
            <a:spAutoFit/>
          </a:bodyPr>
          <a:lstStyle/>
          <a:p>
            <a:pPr indent="457200" algn="just">
              <a:lnSpc>
                <a:spcPct val="115000"/>
              </a:lnSpc>
              <a:spcAft>
                <a:spcPts val="1000"/>
              </a:spcAft>
            </a:pPr>
            <a:r>
              <a:rPr lang="mn-MN" sz="1800" dirty="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rPr>
              <a:t>2023 оны хүрэх түвшинг 0.6 функтаар давуулан биелүүлсэн байна.</a:t>
            </a:r>
            <a:endParaRPr lang="en-US"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785;p58">
            <a:extLst>
              <a:ext uri="{FF2B5EF4-FFF2-40B4-BE49-F238E27FC236}">
                <a16:creationId xmlns:a16="http://schemas.microsoft.com/office/drawing/2014/main" id="{AB6257B4-1069-EABA-05EC-F55F4ED59AC3}"/>
              </a:ext>
            </a:extLst>
          </p:cNvPr>
          <p:cNvSpPr/>
          <p:nvPr/>
        </p:nvSpPr>
        <p:spPr>
          <a:xfrm flipH="1">
            <a:off x="707448" y="6301081"/>
            <a:ext cx="199532" cy="311522"/>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1"/>
          </a:solid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6" name="Google Shape;785;p58">
            <a:extLst>
              <a:ext uri="{FF2B5EF4-FFF2-40B4-BE49-F238E27FC236}">
                <a16:creationId xmlns:a16="http://schemas.microsoft.com/office/drawing/2014/main" id="{4D064C5C-5AC7-FD45-0F90-9696523ED287}"/>
              </a:ext>
            </a:extLst>
          </p:cNvPr>
          <p:cNvSpPr/>
          <p:nvPr/>
        </p:nvSpPr>
        <p:spPr>
          <a:xfrm flipH="1">
            <a:off x="707448" y="6912467"/>
            <a:ext cx="199532" cy="311522"/>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1"/>
          </a:solid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7" name="Google Shape;785;p58">
            <a:extLst>
              <a:ext uri="{FF2B5EF4-FFF2-40B4-BE49-F238E27FC236}">
                <a16:creationId xmlns:a16="http://schemas.microsoft.com/office/drawing/2014/main" id="{674F9D15-6340-1F00-B47B-62E97F32288A}"/>
              </a:ext>
            </a:extLst>
          </p:cNvPr>
          <p:cNvSpPr/>
          <p:nvPr/>
        </p:nvSpPr>
        <p:spPr>
          <a:xfrm flipH="1">
            <a:off x="707448" y="7507626"/>
            <a:ext cx="199532" cy="311522"/>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1"/>
          </a:solid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sp>
        <p:nvSpPr>
          <p:cNvPr id="8" name="Google Shape;785;p58">
            <a:extLst>
              <a:ext uri="{FF2B5EF4-FFF2-40B4-BE49-F238E27FC236}">
                <a16:creationId xmlns:a16="http://schemas.microsoft.com/office/drawing/2014/main" id="{1CF820BB-3874-F1ED-1C29-F0A9A4667E28}"/>
              </a:ext>
            </a:extLst>
          </p:cNvPr>
          <p:cNvSpPr/>
          <p:nvPr/>
        </p:nvSpPr>
        <p:spPr>
          <a:xfrm flipH="1">
            <a:off x="707448" y="8150418"/>
            <a:ext cx="199532" cy="311522"/>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1"/>
          </a:solidFill>
          <a:ln>
            <a:noFill/>
          </a:ln>
        </p:spPr>
        <p:txBody>
          <a:bodyPr spcFirstLastPara="1" wrap="square" lIns="68569" tIns="68569" rIns="68569" bIns="68569" anchor="ctr" anchorCtr="0">
            <a:noAutofit/>
          </a:bodyPr>
          <a:lstStyle/>
          <a:p>
            <a:pPr defTabSz="685930">
              <a:buClr>
                <a:srgbClr val="000000"/>
              </a:buClr>
            </a:pPr>
            <a:endParaRPr sz="1050" kern="0">
              <a:solidFill>
                <a:srgbClr val="000000"/>
              </a:solidFill>
              <a:latin typeface="Arial"/>
              <a:cs typeface="Arial"/>
              <a:sym typeface="Arial"/>
            </a:endParaRPr>
          </a:p>
        </p:txBody>
      </p:sp>
      <p:pic>
        <p:nvPicPr>
          <p:cNvPr id="11" name="Рисунок 10" descr="Книги на полке">
            <a:extLst>
              <a:ext uri="{FF2B5EF4-FFF2-40B4-BE49-F238E27FC236}">
                <a16:creationId xmlns:a16="http://schemas.microsoft.com/office/drawing/2014/main" id="{E10E3C8F-2011-BF1F-1A46-19DD93B75D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805" y="1585124"/>
            <a:ext cx="806787" cy="96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C3ECD831-C32E-5DF1-76DB-0FF9D923935C}"/>
              </a:ext>
            </a:extLst>
          </p:cNvPr>
          <p:cNvSpPr txBox="1"/>
          <p:nvPr/>
        </p:nvSpPr>
        <p:spPr>
          <a:xfrm>
            <a:off x="1425592" y="1541815"/>
            <a:ext cx="5050824" cy="1077218"/>
          </a:xfrm>
          <a:prstGeom prst="rect">
            <a:avLst/>
          </a:prstGeom>
          <a:noFill/>
        </p:spPr>
        <p:txBody>
          <a:bodyPr wrap="square">
            <a:spAutoFit/>
          </a:bodyPr>
          <a:lstStyle/>
          <a:p>
            <a:pPr algn="just"/>
            <a:r>
              <a:rPr lang="mn-MN" sz="1600" dirty="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rPr>
              <a:t>Монгол Улсын хэмжээнд Хөвсгөл, Архангай, Дархан-Уул, Дундговь, Ховд, Дорнод зэрэг 6 аймагт “Хөгжлийн бэрхшээлтэй хүний хөгжлийн  төв” үйл ажиллагаа явуулж байна. </a:t>
            </a:r>
            <a:endParaRPr lang="en-US" sz="1600" dirty="0"/>
          </a:p>
        </p:txBody>
      </p:sp>
      <p:pic>
        <p:nvPicPr>
          <p:cNvPr id="13" name="Picture 12">
            <a:extLst>
              <a:ext uri="{FF2B5EF4-FFF2-40B4-BE49-F238E27FC236}">
                <a16:creationId xmlns:a16="http://schemas.microsoft.com/office/drawing/2014/main" id="{C898F82C-159F-EFBA-971C-067346D894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848" y="409985"/>
            <a:ext cx="841056" cy="804884"/>
          </a:xfrm>
          <a:prstGeom prst="rect">
            <a:avLst/>
          </a:prstGeom>
        </p:spPr>
      </p:pic>
      <p:cxnSp>
        <p:nvCxnSpPr>
          <p:cNvPr id="14" name="Straight Connector 13">
            <a:extLst>
              <a:ext uri="{FF2B5EF4-FFF2-40B4-BE49-F238E27FC236}">
                <a16:creationId xmlns:a16="http://schemas.microsoft.com/office/drawing/2014/main" id="{3E337968-82B7-E749-935C-D9F044DEAD1E}"/>
              </a:ext>
            </a:extLst>
          </p:cNvPr>
          <p:cNvCxnSpPr>
            <a:cxnSpLocks/>
          </p:cNvCxnSpPr>
          <p:nvPr/>
        </p:nvCxnSpPr>
        <p:spPr>
          <a:xfrm>
            <a:off x="1828800" y="656939"/>
            <a:ext cx="46460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154F65-ABB4-4D4C-8C78-6FA12055160E}"/>
              </a:ext>
            </a:extLst>
          </p:cNvPr>
          <p:cNvCxnSpPr>
            <a:cxnSpLocks/>
          </p:cNvCxnSpPr>
          <p:nvPr/>
        </p:nvCxnSpPr>
        <p:spPr>
          <a:xfrm flipH="1">
            <a:off x="711219" y="1321548"/>
            <a:ext cx="5754895"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18" name="Title 1">
            <a:extLst>
              <a:ext uri="{FF2B5EF4-FFF2-40B4-BE49-F238E27FC236}">
                <a16:creationId xmlns:a16="http://schemas.microsoft.com/office/drawing/2014/main" id="{C12F944C-2768-FC4A-5609-488C051419D1}"/>
              </a:ext>
            </a:extLst>
          </p:cNvPr>
          <p:cNvSpPr>
            <a:spLocks noGrp="1"/>
          </p:cNvSpPr>
          <p:nvPr>
            <p:ph type="title"/>
          </p:nvPr>
        </p:nvSpPr>
        <p:spPr>
          <a:xfrm>
            <a:off x="1696330" y="849537"/>
            <a:ext cx="4301414" cy="380677"/>
          </a:xfrm>
        </p:spPr>
        <p:txBody>
          <a:bodyPr>
            <a:normAutofit fontScale="90000"/>
          </a:bodyPr>
          <a:lstStyle/>
          <a:p>
            <a:pPr algn="ctr"/>
            <a:r>
              <a:rPr lang="en-US" sz="1800" dirty="0">
                <a:solidFill>
                  <a:srgbClr val="002060"/>
                </a:solidFill>
                <a:latin typeface="Arial" panose="020B0604020202020204" pitchFamily="34" charset="0"/>
                <a:cs typeface="Arial" panose="020B0604020202020204" pitchFamily="34" charset="0"/>
              </a:rPr>
              <a:t>202</a:t>
            </a:r>
            <a:r>
              <a:rPr lang="mn-MN" sz="1800" dirty="0">
                <a:solidFill>
                  <a:srgbClr val="002060"/>
                </a:solidFill>
                <a:latin typeface="Arial" panose="020B0604020202020204" pitchFamily="34" charset="0"/>
                <a:cs typeface="Arial" panose="020B0604020202020204" pitchFamily="34" charset="0"/>
              </a:rPr>
              <a:t>3</a:t>
            </a:r>
            <a:r>
              <a:rPr lang="en-US" sz="1800" dirty="0">
                <a:solidFill>
                  <a:srgbClr val="002060"/>
                </a:solidFill>
                <a:latin typeface="Arial" panose="020B0604020202020204" pitchFamily="34" charset="0"/>
                <a:cs typeface="Arial" panose="020B0604020202020204" pitchFamily="34" charset="0"/>
              </a:rPr>
              <a:t> </a:t>
            </a:r>
            <a:r>
              <a:rPr lang="mn-MN" sz="1800" dirty="0">
                <a:solidFill>
                  <a:srgbClr val="002060"/>
                </a:solidFill>
                <a:latin typeface="Arial" panose="020B0604020202020204" pitchFamily="34" charset="0"/>
                <a:cs typeface="Arial" panose="020B0604020202020204" pitchFamily="34" charset="0"/>
              </a:rPr>
              <a:t>оны чанарын болон тоон үзүүлэлт </a:t>
            </a:r>
            <a:endParaRPr lang="en-US" sz="1800" dirty="0">
              <a:solidFill>
                <a:srgbClr val="002060"/>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21F1A724-538F-E73F-2165-8A9A38F5F228}"/>
              </a:ext>
            </a:extLst>
          </p:cNvPr>
          <p:cNvCxnSpPr>
            <a:cxnSpLocks/>
          </p:cNvCxnSpPr>
          <p:nvPr/>
        </p:nvCxnSpPr>
        <p:spPr>
          <a:xfrm flipH="1">
            <a:off x="645060" y="5216111"/>
            <a:ext cx="5754895"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grpSp>
        <p:nvGrpSpPr>
          <p:cNvPr id="34" name="Группа 3">
            <a:extLst>
              <a:ext uri="{FF2B5EF4-FFF2-40B4-BE49-F238E27FC236}">
                <a16:creationId xmlns:a16="http://schemas.microsoft.com/office/drawing/2014/main" id="{A182884A-071A-BC43-BF82-474F0FE0D5BC}"/>
              </a:ext>
            </a:extLst>
          </p:cNvPr>
          <p:cNvGrpSpPr>
            <a:grpSpLocks/>
          </p:cNvGrpSpPr>
          <p:nvPr/>
        </p:nvGrpSpPr>
        <p:grpSpPr bwMode="auto">
          <a:xfrm>
            <a:off x="538941" y="9125780"/>
            <a:ext cx="5927173" cy="323404"/>
            <a:chOff x="1398588" y="2222500"/>
            <a:chExt cx="6459537" cy="900113"/>
          </a:xfrm>
        </p:grpSpPr>
        <p:sp>
          <p:nvSpPr>
            <p:cNvPr id="35" name="Freeform 54">
              <a:extLst>
                <a:ext uri="{FF2B5EF4-FFF2-40B4-BE49-F238E27FC236}">
                  <a16:creationId xmlns:a16="http://schemas.microsoft.com/office/drawing/2014/main" id="{AC91951C-DC22-61B9-06C7-AA2C2AD9EBA8}"/>
                </a:ext>
              </a:extLst>
            </p:cNvPr>
            <p:cNvSpPr>
              <a:spLocks noEditPoints="1"/>
            </p:cNvSpPr>
            <p:nvPr/>
          </p:nvSpPr>
          <p:spPr bwMode="auto">
            <a:xfrm>
              <a:off x="1398588" y="2222500"/>
              <a:ext cx="6459537" cy="900113"/>
            </a:xfrm>
            <a:custGeom>
              <a:avLst/>
              <a:gdLst>
                <a:gd name="T0" fmla="*/ 3600450 w 4069"/>
                <a:gd name="T1" fmla="*/ 708025 h 567"/>
                <a:gd name="T2" fmla="*/ 3600450 w 4069"/>
                <a:gd name="T3" fmla="*/ 192088 h 567"/>
                <a:gd name="T4" fmla="*/ 4110038 w 4069"/>
                <a:gd name="T5" fmla="*/ 192088 h 567"/>
                <a:gd name="T6" fmla="*/ 4110038 w 4069"/>
                <a:gd name="T7" fmla="*/ 708025 h 567"/>
                <a:gd name="T8" fmla="*/ 3600450 w 4069"/>
                <a:gd name="T9" fmla="*/ 708025 h 567"/>
                <a:gd name="T10" fmla="*/ 4276725 w 4069"/>
                <a:gd name="T11" fmla="*/ 708025 h 567"/>
                <a:gd name="T12" fmla="*/ 4276725 w 4069"/>
                <a:gd name="T13" fmla="*/ 192088 h 567"/>
                <a:gd name="T14" fmla="*/ 4800600 w 4069"/>
                <a:gd name="T15" fmla="*/ 192088 h 567"/>
                <a:gd name="T16" fmla="*/ 4800600 w 4069"/>
                <a:gd name="T17" fmla="*/ 708025 h 567"/>
                <a:gd name="T18" fmla="*/ 4276725 w 4069"/>
                <a:gd name="T19" fmla="*/ 708025 h 567"/>
                <a:gd name="T20" fmla="*/ 4965700 w 4069"/>
                <a:gd name="T21" fmla="*/ 708025 h 567"/>
                <a:gd name="T22" fmla="*/ 4965700 w 4069"/>
                <a:gd name="T23" fmla="*/ 192088 h 567"/>
                <a:gd name="T24" fmla="*/ 5476875 w 4069"/>
                <a:gd name="T25" fmla="*/ 192088 h 567"/>
                <a:gd name="T26" fmla="*/ 5476875 w 4069"/>
                <a:gd name="T27" fmla="*/ 708025 h 567"/>
                <a:gd name="T28" fmla="*/ 4965700 w 4069"/>
                <a:gd name="T29" fmla="*/ 708025 h 567"/>
                <a:gd name="T30" fmla="*/ 5654675 w 4069"/>
                <a:gd name="T31" fmla="*/ 708025 h 567"/>
                <a:gd name="T32" fmla="*/ 5654675 w 4069"/>
                <a:gd name="T33" fmla="*/ 192088 h 567"/>
                <a:gd name="T34" fmla="*/ 6165850 w 4069"/>
                <a:gd name="T35" fmla="*/ 192088 h 567"/>
                <a:gd name="T36" fmla="*/ 6165850 w 4069"/>
                <a:gd name="T37" fmla="*/ 708025 h 567"/>
                <a:gd name="T38" fmla="*/ 5654675 w 4069"/>
                <a:gd name="T39" fmla="*/ 708025 h 567"/>
                <a:gd name="T40" fmla="*/ 6459538 w 4069"/>
                <a:gd name="T41" fmla="*/ 0 h 567"/>
                <a:gd name="T42" fmla="*/ 0 w 4069"/>
                <a:gd name="T43" fmla="*/ 0 h 567"/>
                <a:gd name="T44" fmla="*/ 0 w 4069"/>
                <a:gd name="T45" fmla="*/ 900113 h 567"/>
                <a:gd name="T46" fmla="*/ 6459538 w 4069"/>
                <a:gd name="T47" fmla="*/ 900113 h 567"/>
                <a:gd name="T48" fmla="*/ 6459538 w 4069"/>
                <a:gd name="T49" fmla="*/ 0 h 5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69" h="567">
                  <a:moveTo>
                    <a:pt x="2268" y="446"/>
                  </a:moveTo>
                  <a:lnTo>
                    <a:pt x="2268" y="121"/>
                  </a:lnTo>
                  <a:lnTo>
                    <a:pt x="2589" y="121"/>
                  </a:lnTo>
                  <a:lnTo>
                    <a:pt x="2589" y="446"/>
                  </a:lnTo>
                  <a:lnTo>
                    <a:pt x="2268" y="446"/>
                  </a:lnTo>
                  <a:moveTo>
                    <a:pt x="2694" y="446"/>
                  </a:moveTo>
                  <a:lnTo>
                    <a:pt x="2694" y="121"/>
                  </a:lnTo>
                  <a:lnTo>
                    <a:pt x="3024" y="121"/>
                  </a:lnTo>
                  <a:lnTo>
                    <a:pt x="3024" y="446"/>
                  </a:lnTo>
                  <a:lnTo>
                    <a:pt x="2694" y="446"/>
                  </a:lnTo>
                  <a:moveTo>
                    <a:pt x="3128" y="446"/>
                  </a:moveTo>
                  <a:lnTo>
                    <a:pt x="3128" y="121"/>
                  </a:lnTo>
                  <a:lnTo>
                    <a:pt x="3450" y="121"/>
                  </a:lnTo>
                  <a:lnTo>
                    <a:pt x="3450" y="446"/>
                  </a:lnTo>
                  <a:lnTo>
                    <a:pt x="3128" y="446"/>
                  </a:lnTo>
                  <a:moveTo>
                    <a:pt x="3562" y="446"/>
                  </a:moveTo>
                  <a:lnTo>
                    <a:pt x="3562" y="121"/>
                  </a:lnTo>
                  <a:lnTo>
                    <a:pt x="3884" y="121"/>
                  </a:lnTo>
                  <a:lnTo>
                    <a:pt x="3884" y="446"/>
                  </a:lnTo>
                  <a:lnTo>
                    <a:pt x="3562" y="446"/>
                  </a:lnTo>
                  <a:moveTo>
                    <a:pt x="4069" y="0"/>
                  </a:moveTo>
                  <a:lnTo>
                    <a:pt x="0" y="0"/>
                  </a:lnTo>
                  <a:lnTo>
                    <a:pt x="0" y="567"/>
                  </a:lnTo>
                  <a:lnTo>
                    <a:pt x="4069" y="567"/>
                  </a:lnTo>
                  <a:lnTo>
                    <a:pt x="4069" y="0"/>
                  </a:lnTo>
                </a:path>
              </a:pathLst>
            </a:custGeom>
            <a:solidFill>
              <a:schemeClr val="accent3">
                <a:lumMod val="20000"/>
                <a:lumOff val="80000"/>
              </a:schemeClr>
            </a:solidFill>
            <a:ln>
              <a:noFill/>
            </a:ln>
          </p:spPr>
          <p:txBody>
            <a:bodyPr/>
            <a:lstStyle/>
            <a:p>
              <a:pPr>
                <a:defRPr/>
              </a:pPr>
              <a:endParaRPr lang="ru-RU">
                <a:cs typeface="+mn-cs"/>
              </a:endParaRPr>
            </a:p>
          </p:txBody>
        </p:sp>
        <p:sp>
          <p:nvSpPr>
            <p:cNvPr id="36" name="Rectangle 59">
              <a:extLst>
                <a:ext uri="{FF2B5EF4-FFF2-40B4-BE49-F238E27FC236}">
                  <a16:creationId xmlns:a16="http://schemas.microsoft.com/office/drawing/2014/main" id="{E837A102-366D-02B5-A705-66123E2CCA43}"/>
                </a:ext>
              </a:extLst>
            </p:cNvPr>
            <p:cNvSpPr>
              <a:spLocks noChangeArrowheads="1"/>
            </p:cNvSpPr>
            <p:nvPr/>
          </p:nvSpPr>
          <p:spPr bwMode="auto">
            <a:xfrm>
              <a:off x="1590675" y="2414588"/>
              <a:ext cx="509588" cy="515937"/>
            </a:xfrm>
            <a:prstGeom prst="rect">
              <a:avLst/>
            </a:prstGeom>
            <a:solidFill>
              <a:schemeClr val="accent1">
                <a:lumMod val="40000"/>
                <a:lumOff val="6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37" name="Rectangle 60">
              <a:extLst>
                <a:ext uri="{FF2B5EF4-FFF2-40B4-BE49-F238E27FC236}">
                  <a16:creationId xmlns:a16="http://schemas.microsoft.com/office/drawing/2014/main" id="{183C2DB6-7BA0-78BA-3485-F2BF6E3654D5}"/>
                </a:ext>
              </a:extLst>
            </p:cNvPr>
            <p:cNvSpPr>
              <a:spLocks noChangeArrowheads="1"/>
            </p:cNvSpPr>
            <p:nvPr/>
          </p:nvSpPr>
          <p:spPr bwMode="auto">
            <a:xfrm>
              <a:off x="2279650" y="2414588"/>
              <a:ext cx="511175" cy="515937"/>
            </a:xfrm>
            <a:prstGeom prst="rect">
              <a:avLst/>
            </a:prstGeom>
            <a:solidFill>
              <a:schemeClr val="accent1">
                <a:lumMod val="40000"/>
                <a:lumOff val="6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38" name="Rectangle 61">
              <a:extLst>
                <a:ext uri="{FF2B5EF4-FFF2-40B4-BE49-F238E27FC236}">
                  <a16:creationId xmlns:a16="http://schemas.microsoft.com/office/drawing/2014/main" id="{0A123705-CF89-461E-30E0-1300F8FE1FDD}"/>
                </a:ext>
              </a:extLst>
            </p:cNvPr>
            <p:cNvSpPr>
              <a:spLocks noChangeArrowheads="1"/>
            </p:cNvSpPr>
            <p:nvPr/>
          </p:nvSpPr>
          <p:spPr bwMode="auto">
            <a:xfrm>
              <a:off x="2955925" y="2414588"/>
              <a:ext cx="511175" cy="515937"/>
            </a:xfrm>
            <a:prstGeom prst="rect">
              <a:avLst/>
            </a:prstGeom>
            <a:solidFill>
              <a:schemeClr val="accent1">
                <a:lumMod val="40000"/>
                <a:lumOff val="6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39" name="Rectangle 62">
              <a:extLst>
                <a:ext uri="{FF2B5EF4-FFF2-40B4-BE49-F238E27FC236}">
                  <a16:creationId xmlns:a16="http://schemas.microsoft.com/office/drawing/2014/main" id="{8BCFE99F-22A9-8A64-9DDD-9623D4C88DAF}"/>
                </a:ext>
              </a:extLst>
            </p:cNvPr>
            <p:cNvSpPr>
              <a:spLocks noChangeArrowheads="1"/>
            </p:cNvSpPr>
            <p:nvPr/>
          </p:nvSpPr>
          <p:spPr bwMode="auto">
            <a:xfrm>
              <a:off x="3632200" y="2414588"/>
              <a:ext cx="511175" cy="515937"/>
            </a:xfrm>
            <a:prstGeom prst="rect">
              <a:avLst/>
            </a:prstGeom>
            <a:solidFill>
              <a:schemeClr val="accent1">
                <a:lumMod val="40000"/>
                <a:lumOff val="6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40" name="Rectangle 63">
              <a:extLst>
                <a:ext uri="{FF2B5EF4-FFF2-40B4-BE49-F238E27FC236}">
                  <a16:creationId xmlns:a16="http://schemas.microsoft.com/office/drawing/2014/main" id="{17811D62-FB75-BA26-838D-A16F23192690}"/>
                </a:ext>
              </a:extLst>
            </p:cNvPr>
            <p:cNvSpPr>
              <a:spLocks noChangeArrowheads="1"/>
            </p:cNvSpPr>
            <p:nvPr/>
          </p:nvSpPr>
          <p:spPr bwMode="auto">
            <a:xfrm>
              <a:off x="4322763" y="2414588"/>
              <a:ext cx="509587" cy="515937"/>
            </a:xfrm>
            <a:prstGeom prst="rect">
              <a:avLst/>
            </a:prstGeom>
            <a:solidFill>
              <a:schemeClr val="accent1">
                <a:lumMod val="40000"/>
                <a:lumOff val="6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41" name="Rectangle 64">
              <a:extLst>
                <a:ext uri="{FF2B5EF4-FFF2-40B4-BE49-F238E27FC236}">
                  <a16:creationId xmlns:a16="http://schemas.microsoft.com/office/drawing/2014/main" id="{07842FD4-A2CF-074E-1924-93E7C21AF368}"/>
                </a:ext>
              </a:extLst>
            </p:cNvPr>
            <p:cNvSpPr>
              <a:spLocks noChangeArrowheads="1"/>
            </p:cNvSpPr>
            <p:nvPr/>
          </p:nvSpPr>
          <p:spPr bwMode="auto">
            <a:xfrm>
              <a:off x="4999038" y="2414588"/>
              <a:ext cx="509587" cy="515937"/>
            </a:xfrm>
            <a:prstGeom prst="rect">
              <a:avLst/>
            </a:prstGeom>
            <a:solidFill>
              <a:schemeClr val="accent2">
                <a:lumMod val="40000"/>
                <a:lumOff val="6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dirty="0">
                <a:cs typeface="+mn-cs"/>
              </a:endParaRPr>
            </a:p>
          </p:txBody>
        </p:sp>
        <p:sp>
          <p:nvSpPr>
            <p:cNvPr id="42" name="Rectangle 65">
              <a:extLst>
                <a:ext uri="{FF2B5EF4-FFF2-40B4-BE49-F238E27FC236}">
                  <a16:creationId xmlns:a16="http://schemas.microsoft.com/office/drawing/2014/main" id="{E8AF361B-BD02-5FC3-87AA-AFEF1891F501}"/>
                </a:ext>
              </a:extLst>
            </p:cNvPr>
            <p:cNvSpPr>
              <a:spLocks noChangeArrowheads="1"/>
            </p:cNvSpPr>
            <p:nvPr/>
          </p:nvSpPr>
          <p:spPr bwMode="auto">
            <a:xfrm>
              <a:off x="4999038" y="2414588"/>
              <a:ext cx="509587"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p>
          </p:txBody>
        </p:sp>
        <p:sp>
          <p:nvSpPr>
            <p:cNvPr id="43" name="Rectangle 78">
              <a:extLst>
                <a:ext uri="{FF2B5EF4-FFF2-40B4-BE49-F238E27FC236}">
                  <a16:creationId xmlns:a16="http://schemas.microsoft.com/office/drawing/2014/main" id="{7BA37B0A-4908-D5B0-437F-BEBC549C1461}"/>
                </a:ext>
              </a:extLst>
            </p:cNvPr>
            <p:cNvSpPr>
              <a:spLocks noChangeArrowheads="1"/>
            </p:cNvSpPr>
            <p:nvPr/>
          </p:nvSpPr>
          <p:spPr bwMode="auto">
            <a:xfrm>
              <a:off x="5675313" y="2414588"/>
              <a:ext cx="523875" cy="515937"/>
            </a:xfrm>
            <a:prstGeom prst="rect">
              <a:avLst/>
            </a:prstGeom>
            <a:solidFill>
              <a:schemeClr val="accent2">
                <a:lumMod val="40000"/>
                <a:lumOff val="6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44" name="Rectangle 79">
              <a:extLst>
                <a:ext uri="{FF2B5EF4-FFF2-40B4-BE49-F238E27FC236}">
                  <a16:creationId xmlns:a16="http://schemas.microsoft.com/office/drawing/2014/main" id="{57957902-9FBA-3ED0-FE40-A4106C455BDA}"/>
                </a:ext>
              </a:extLst>
            </p:cNvPr>
            <p:cNvSpPr>
              <a:spLocks noChangeArrowheads="1"/>
            </p:cNvSpPr>
            <p:nvPr/>
          </p:nvSpPr>
          <p:spPr bwMode="auto">
            <a:xfrm>
              <a:off x="5675313" y="2414588"/>
              <a:ext cx="52387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p>
          </p:txBody>
        </p:sp>
        <p:sp>
          <p:nvSpPr>
            <p:cNvPr id="45" name="Rectangle 83">
              <a:extLst>
                <a:ext uri="{FF2B5EF4-FFF2-40B4-BE49-F238E27FC236}">
                  <a16:creationId xmlns:a16="http://schemas.microsoft.com/office/drawing/2014/main" id="{9CD3B1D1-59B9-FEDA-F058-7E425472DD3C}"/>
                </a:ext>
              </a:extLst>
            </p:cNvPr>
            <p:cNvSpPr>
              <a:spLocks noChangeArrowheads="1"/>
            </p:cNvSpPr>
            <p:nvPr/>
          </p:nvSpPr>
          <p:spPr bwMode="auto">
            <a:xfrm>
              <a:off x="6364288" y="2414588"/>
              <a:ext cx="511175" cy="515937"/>
            </a:xfrm>
            <a:prstGeom prst="rect">
              <a:avLst/>
            </a:prstGeom>
            <a:solidFill>
              <a:schemeClr val="accent2">
                <a:lumMod val="40000"/>
                <a:lumOff val="6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46" name="Rectangle 84">
              <a:extLst>
                <a:ext uri="{FF2B5EF4-FFF2-40B4-BE49-F238E27FC236}">
                  <a16:creationId xmlns:a16="http://schemas.microsoft.com/office/drawing/2014/main" id="{56EEA24F-FD8A-DC25-9E3C-63631543F8DB}"/>
                </a:ext>
              </a:extLst>
            </p:cNvPr>
            <p:cNvSpPr>
              <a:spLocks noChangeArrowheads="1"/>
            </p:cNvSpPr>
            <p:nvPr/>
          </p:nvSpPr>
          <p:spPr bwMode="auto">
            <a:xfrm>
              <a:off x="6364288" y="2414588"/>
              <a:ext cx="51117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p>
          </p:txBody>
        </p:sp>
        <p:sp>
          <p:nvSpPr>
            <p:cNvPr id="47" name="Rectangle 88">
              <a:extLst>
                <a:ext uri="{FF2B5EF4-FFF2-40B4-BE49-F238E27FC236}">
                  <a16:creationId xmlns:a16="http://schemas.microsoft.com/office/drawing/2014/main" id="{690DDFD0-E2DE-C298-71E8-D129F29A5A7B}"/>
                </a:ext>
              </a:extLst>
            </p:cNvPr>
            <p:cNvSpPr>
              <a:spLocks noChangeArrowheads="1"/>
            </p:cNvSpPr>
            <p:nvPr/>
          </p:nvSpPr>
          <p:spPr bwMode="auto">
            <a:xfrm>
              <a:off x="7053263" y="2414588"/>
              <a:ext cx="511175" cy="515937"/>
            </a:xfrm>
            <a:prstGeom prst="rect">
              <a:avLst/>
            </a:prstGeom>
            <a:solidFill>
              <a:schemeClr val="accent2">
                <a:lumMod val="40000"/>
                <a:lumOff val="6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48" name="Rectangle 89">
              <a:extLst>
                <a:ext uri="{FF2B5EF4-FFF2-40B4-BE49-F238E27FC236}">
                  <a16:creationId xmlns:a16="http://schemas.microsoft.com/office/drawing/2014/main" id="{74C96236-C5EB-047F-EF85-E07C9F920299}"/>
                </a:ext>
              </a:extLst>
            </p:cNvPr>
            <p:cNvSpPr>
              <a:spLocks noChangeArrowheads="1"/>
            </p:cNvSpPr>
            <p:nvPr/>
          </p:nvSpPr>
          <p:spPr bwMode="auto">
            <a:xfrm>
              <a:off x="7053263" y="2414588"/>
              <a:ext cx="51117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p>
          </p:txBody>
        </p:sp>
      </p:grpSp>
      <p:sp>
        <p:nvSpPr>
          <p:cNvPr id="4" name="Rectangle 3">
            <a:extLst>
              <a:ext uri="{FF2B5EF4-FFF2-40B4-BE49-F238E27FC236}">
                <a16:creationId xmlns:a16="http://schemas.microsoft.com/office/drawing/2014/main" id="{B6245AAE-A411-B25B-B47F-318D3FE64CBD}"/>
              </a:ext>
            </a:extLst>
          </p:cNvPr>
          <p:cNvSpPr/>
          <p:nvPr/>
        </p:nvSpPr>
        <p:spPr>
          <a:xfrm>
            <a:off x="6195851" y="9532790"/>
            <a:ext cx="459940" cy="276999"/>
          </a:xfrm>
          <a:prstGeom prst="rect">
            <a:avLst/>
          </a:prstGeom>
        </p:spPr>
        <p:txBody>
          <a:bodyPr wrap="square">
            <a:spAutoFit/>
          </a:bodyPr>
          <a:lstStyle/>
          <a:p>
            <a:pPr algn="ctr" fontAlgn="ctr"/>
            <a:r>
              <a:rPr lang="mn-MN" sz="1200" b="1" dirty="0">
                <a:solidFill>
                  <a:schemeClr val="accent1">
                    <a:lumMod val="75000"/>
                  </a:schemeClr>
                </a:solidFill>
                <a:latin typeface="Times New Roman" panose="02020603050405020304" pitchFamily="18" charset="0"/>
                <a:cs typeface="Times New Roman" panose="02020603050405020304" pitchFamily="18" charset="0"/>
              </a:rPr>
              <a:t>30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2C133776-0B0F-0C07-E78E-0B5D4383225B}"/>
              </a:ext>
            </a:extLst>
          </p:cNvPr>
          <p:cNvCxnSpPr>
            <a:cxnSpLocks/>
          </p:cNvCxnSpPr>
          <p:nvPr/>
        </p:nvCxnSpPr>
        <p:spPr>
          <a:xfrm>
            <a:off x="1078287" y="500184"/>
            <a:ext cx="52392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18887E3-960B-0486-777D-A7A007D4CBBC}"/>
              </a:ext>
            </a:extLst>
          </p:cNvPr>
          <p:cNvCxnSpPr>
            <a:cxnSpLocks/>
          </p:cNvCxnSpPr>
          <p:nvPr/>
        </p:nvCxnSpPr>
        <p:spPr>
          <a:xfrm flipH="1">
            <a:off x="618687" y="655342"/>
            <a:ext cx="5698848"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8A2387B6-8EE0-11F2-F555-049FF6D90050}"/>
              </a:ext>
            </a:extLst>
          </p:cNvPr>
          <p:cNvCxnSpPr>
            <a:cxnSpLocks/>
          </p:cNvCxnSpPr>
          <p:nvPr/>
        </p:nvCxnSpPr>
        <p:spPr>
          <a:xfrm flipH="1">
            <a:off x="546849" y="1111569"/>
            <a:ext cx="5770686" cy="3917"/>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18" name="Freeform 52">
            <a:extLst>
              <a:ext uri="{FF2B5EF4-FFF2-40B4-BE49-F238E27FC236}">
                <a16:creationId xmlns:a16="http://schemas.microsoft.com/office/drawing/2014/main" id="{902217AD-A5BE-1021-6F9C-F457627EF005}"/>
              </a:ext>
            </a:extLst>
          </p:cNvPr>
          <p:cNvSpPr>
            <a:spLocks noEditPoints="1"/>
          </p:cNvSpPr>
          <p:nvPr/>
        </p:nvSpPr>
        <p:spPr bwMode="auto">
          <a:xfrm>
            <a:off x="1263514" y="684414"/>
            <a:ext cx="468313" cy="376238"/>
          </a:xfrm>
          <a:custGeom>
            <a:avLst/>
            <a:gdLst>
              <a:gd name="T0" fmla="*/ 117 w 117"/>
              <a:gd name="T1" fmla="*/ 94 h 94"/>
              <a:gd name="T2" fmla="*/ 0 w 117"/>
              <a:gd name="T3" fmla="*/ 94 h 94"/>
              <a:gd name="T4" fmla="*/ 28 w 117"/>
              <a:gd name="T5" fmla="*/ 69 h 94"/>
              <a:gd name="T6" fmla="*/ 12 w 117"/>
              <a:gd name="T7" fmla="*/ 69 h 94"/>
              <a:gd name="T8" fmla="*/ 12 w 117"/>
              <a:gd name="T9" fmla="*/ 94 h 94"/>
              <a:gd name="T10" fmla="*/ 28 w 117"/>
              <a:gd name="T11" fmla="*/ 94 h 94"/>
              <a:gd name="T12" fmla="*/ 28 w 117"/>
              <a:gd name="T13" fmla="*/ 69 h 94"/>
              <a:gd name="T14" fmla="*/ 53 w 117"/>
              <a:gd name="T15" fmla="*/ 44 h 94"/>
              <a:gd name="T16" fmla="*/ 37 w 117"/>
              <a:gd name="T17" fmla="*/ 44 h 94"/>
              <a:gd name="T18" fmla="*/ 37 w 117"/>
              <a:gd name="T19" fmla="*/ 94 h 94"/>
              <a:gd name="T20" fmla="*/ 53 w 117"/>
              <a:gd name="T21" fmla="*/ 94 h 94"/>
              <a:gd name="T22" fmla="*/ 53 w 117"/>
              <a:gd name="T23" fmla="*/ 44 h 94"/>
              <a:gd name="T24" fmla="*/ 79 w 117"/>
              <a:gd name="T25" fmla="*/ 55 h 94"/>
              <a:gd name="T26" fmla="*/ 63 w 117"/>
              <a:gd name="T27" fmla="*/ 55 h 94"/>
              <a:gd name="T28" fmla="*/ 63 w 117"/>
              <a:gd name="T29" fmla="*/ 94 h 94"/>
              <a:gd name="T30" fmla="*/ 79 w 117"/>
              <a:gd name="T31" fmla="*/ 94 h 94"/>
              <a:gd name="T32" fmla="*/ 79 w 117"/>
              <a:gd name="T33" fmla="*/ 55 h 94"/>
              <a:gd name="T34" fmla="*/ 104 w 117"/>
              <a:gd name="T35" fmla="*/ 29 h 94"/>
              <a:gd name="T36" fmla="*/ 88 w 117"/>
              <a:gd name="T37" fmla="*/ 29 h 94"/>
              <a:gd name="T38" fmla="*/ 88 w 117"/>
              <a:gd name="T39" fmla="*/ 94 h 94"/>
              <a:gd name="T40" fmla="*/ 104 w 117"/>
              <a:gd name="T41" fmla="*/ 94 h 94"/>
              <a:gd name="T42" fmla="*/ 104 w 117"/>
              <a:gd name="T43" fmla="*/ 29 h 94"/>
              <a:gd name="T44" fmla="*/ 20 w 117"/>
              <a:gd name="T45" fmla="*/ 41 h 94"/>
              <a:gd name="T46" fmla="*/ 16 w 117"/>
              <a:gd name="T47" fmla="*/ 46 h 94"/>
              <a:gd name="T48" fmla="*/ 20 w 117"/>
              <a:gd name="T49" fmla="*/ 50 h 94"/>
              <a:gd name="T50" fmla="*/ 25 w 117"/>
              <a:gd name="T51" fmla="*/ 46 h 94"/>
              <a:gd name="T52" fmla="*/ 20 w 117"/>
              <a:gd name="T53" fmla="*/ 41 h 94"/>
              <a:gd name="T54" fmla="*/ 45 w 117"/>
              <a:gd name="T55" fmla="*/ 17 h 94"/>
              <a:gd name="T56" fmla="*/ 41 w 117"/>
              <a:gd name="T57" fmla="*/ 22 h 94"/>
              <a:gd name="T58" fmla="*/ 45 w 117"/>
              <a:gd name="T59" fmla="*/ 26 h 94"/>
              <a:gd name="T60" fmla="*/ 50 w 117"/>
              <a:gd name="T61" fmla="*/ 22 h 94"/>
              <a:gd name="T62" fmla="*/ 45 w 117"/>
              <a:gd name="T63" fmla="*/ 17 h 94"/>
              <a:gd name="T64" fmla="*/ 71 w 117"/>
              <a:gd name="T65" fmla="*/ 29 h 94"/>
              <a:gd name="T66" fmla="*/ 66 w 117"/>
              <a:gd name="T67" fmla="*/ 34 h 94"/>
              <a:gd name="T68" fmla="*/ 71 w 117"/>
              <a:gd name="T69" fmla="*/ 38 h 94"/>
              <a:gd name="T70" fmla="*/ 75 w 117"/>
              <a:gd name="T71" fmla="*/ 34 h 94"/>
              <a:gd name="T72" fmla="*/ 71 w 117"/>
              <a:gd name="T73" fmla="*/ 29 h 94"/>
              <a:gd name="T74" fmla="*/ 96 w 117"/>
              <a:gd name="T75" fmla="*/ 0 h 94"/>
              <a:gd name="T76" fmla="*/ 91 w 117"/>
              <a:gd name="T77" fmla="*/ 5 h 94"/>
              <a:gd name="T78" fmla="*/ 96 w 117"/>
              <a:gd name="T79" fmla="*/ 9 h 94"/>
              <a:gd name="T80" fmla="*/ 101 w 117"/>
              <a:gd name="T81" fmla="*/ 5 h 94"/>
              <a:gd name="T82" fmla="*/ 96 w 117"/>
              <a:gd name="T83" fmla="*/ 0 h 94"/>
              <a:gd name="T84" fmla="*/ 74 w 117"/>
              <a:gd name="T85" fmla="*/ 30 h 94"/>
              <a:gd name="T86" fmla="*/ 93 w 117"/>
              <a:gd name="T87" fmla="*/ 8 h 94"/>
              <a:gd name="T88" fmla="*/ 50 w 117"/>
              <a:gd name="T89" fmla="*/ 24 h 94"/>
              <a:gd name="T90" fmla="*/ 67 w 117"/>
              <a:gd name="T91" fmla="*/ 32 h 94"/>
              <a:gd name="T92" fmla="*/ 42 w 117"/>
              <a:gd name="T93" fmla="*/ 25 h 94"/>
              <a:gd name="T94" fmla="*/ 24 w 117"/>
              <a:gd name="T95" fmla="*/ 4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7" h="94">
                <a:moveTo>
                  <a:pt x="117" y="94"/>
                </a:moveTo>
                <a:cubicBezTo>
                  <a:pt x="0" y="94"/>
                  <a:pt x="0" y="94"/>
                  <a:pt x="0" y="94"/>
                </a:cubicBezTo>
                <a:moveTo>
                  <a:pt x="28" y="69"/>
                </a:moveTo>
                <a:cubicBezTo>
                  <a:pt x="12" y="69"/>
                  <a:pt x="12" y="69"/>
                  <a:pt x="12" y="69"/>
                </a:cubicBezTo>
                <a:cubicBezTo>
                  <a:pt x="12" y="94"/>
                  <a:pt x="12" y="94"/>
                  <a:pt x="12" y="94"/>
                </a:cubicBezTo>
                <a:cubicBezTo>
                  <a:pt x="28" y="94"/>
                  <a:pt x="28" y="94"/>
                  <a:pt x="28" y="94"/>
                </a:cubicBezTo>
                <a:lnTo>
                  <a:pt x="28" y="69"/>
                </a:lnTo>
                <a:close/>
                <a:moveTo>
                  <a:pt x="53" y="44"/>
                </a:moveTo>
                <a:cubicBezTo>
                  <a:pt x="37" y="44"/>
                  <a:pt x="37" y="44"/>
                  <a:pt x="37" y="44"/>
                </a:cubicBezTo>
                <a:cubicBezTo>
                  <a:pt x="37" y="94"/>
                  <a:pt x="37" y="94"/>
                  <a:pt x="37" y="94"/>
                </a:cubicBezTo>
                <a:cubicBezTo>
                  <a:pt x="53" y="94"/>
                  <a:pt x="53" y="94"/>
                  <a:pt x="53" y="94"/>
                </a:cubicBezTo>
                <a:lnTo>
                  <a:pt x="53" y="44"/>
                </a:lnTo>
                <a:close/>
                <a:moveTo>
                  <a:pt x="79" y="55"/>
                </a:moveTo>
                <a:cubicBezTo>
                  <a:pt x="63" y="55"/>
                  <a:pt x="63" y="55"/>
                  <a:pt x="63" y="55"/>
                </a:cubicBezTo>
                <a:cubicBezTo>
                  <a:pt x="63" y="94"/>
                  <a:pt x="63" y="94"/>
                  <a:pt x="63" y="94"/>
                </a:cubicBezTo>
                <a:cubicBezTo>
                  <a:pt x="79" y="94"/>
                  <a:pt x="79" y="94"/>
                  <a:pt x="79" y="94"/>
                </a:cubicBezTo>
                <a:lnTo>
                  <a:pt x="79" y="55"/>
                </a:lnTo>
                <a:close/>
                <a:moveTo>
                  <a:pt x="104" y="29"/>
                </a:moveTo>
                <a:cubicBezTo>
                  <a:pt x="88" y="29"/>
                  <a:pt x="88" y="29"/>
                  <a:pt x="88" y="29"/>
                </a:cubicBezTo>
                <a:cubicBezTo>
                  <a:pt x="88" y="94"/>
                  <a:pt x="88" y="94"/>
                  <a:pt x="88" y="94"/>
                </a:cubicBezTo>
                <a:cubicBezTo>
                  <a:pt x="104" y="94"/>
                  <a:pt x="104" y="94"/>
                  <a:pt x="104" y="94"/>
                </a:cubicBezTo>
                <a:lnTo>
                  <a:pt x="104" y="29"/>
                </a:lnTo>
                <a:close/>
                <a:moveTo>
                  <a:pt x="20" y="41"/>
                </a:moveTo>
                <a:cubicBezTo>
                  <a:pt x="18" y="41"/>
                  <a:pt x="16" y="43"/>
                  <a:pt x="16" y="46"/>
                </a:cubicBezTo>
                <a:cubicBezTo>
                  <a:pt x="16" y="48"/>
                  <a:pt x="18" y="50"/>
                  <a:pt x="20" y="50"/>
                </a:cubicBezTo>
                <a:cubicBezTo>
                  <a:pt x="23" y="50"/>
                  <a:pt x="25" y="48"/>
                  <a:pt x="25" y="46"/>
                </a:cubicBezTo>
                <a:cubicBezTo>
                  <a:pt x="25" y="43"/>
                  <a:pt x="23" y="41"/>
                  <a:pt x="20" y="41"/>
                </a:cubicBezTo>
                <a:close/>
                <a:moveTo>
                  <a:pt x="45" y="17"/>
                </a:moveTo>
                <a:cubicBezTo>
                  <a:pt x="43" y="17"/>
                  <a:pt x="41" y="19"/>
                  <a:pt x="41" y="22"/>
                </a:cubicBezTo>
                <a:cubicBezTo>
                  <a:pt x="41" y="24"/>
                  <a:pt x="43" y="26"/>
                  <a:pt x="45" y="26"/>
                </a:cubicBezTo>
                <a:cubicBezTo>
                  <a:pt x="48" y="26"/>
                  <a:pt x="50" y="24"/>
                  <a:pt x="50" y="22"/>
                </a:cubicBezTo>
                <a:cubicBezTo>
                  <a:pt x="50" y="19"/>
                  <a:pt x="48" y="17"/>
                  <a:pt x="45" y="17"/>
                </a:cubicBezTo>
                <a:close/>
                <a:moveTo>
                  <a:pt x="71" y="29"/>
                </a:moveTo>
                <a:cubicBezTo>
                  <a:pt x="68" y="29"/>
                  <a:pt x="66" y="31"/>
                  <a:pt x="66" y="34"/>
                </a:cubicBezTo>
                <a:cubicBezTo>
                  <a:pt x="66" y="36"/>
                  <a:pt x="68" y="38"/>
                  <a:pt x="71" y="38"/>
                </a:cubicBezTo>
                <a:cubicBezTo>
                  <a:pt x="73" y="38"/>
                  <a:pt x="75" y="36"/>
                  <a:pt x="75" y="34"/>
                </a:cubicBezTo>
                <a:cubicBezTo>
                  <a:pt x="75" y="31"/>
                  <a:pt x="73" y="29"/>
                  <a:pt x="71" y="29"/>
                </a:cubicBezTo>
                <a:close/>
                <a:moveTo>
                  <a:pt x="96" y="0"/>
                </a:moveTo>
                <a:cubicBezTo>
                  <a:pt x="93" y="0"/>
                  <a:pt x="91" y="2"/>
                  <a:pt x="91" y="5"/>
                </a:cubicBezTo>
                <a:cubicBezTo>
                  <a:pt x="91" y="7"/>
                  <a:pt x="93" y="9"/>
                  <a:pt x="96" y="9"/>
                </a:cubicBezTo>
                <a:cubicBezTo>
                  <a:pt x="99" y="9"/>
                  <a:pt x="101" y="7"/>
                  <a:pt x="101" y="5"/>
                </a:cubicBezTo>
                <a:cubicBezTo>
                  <a:pt x="101" y="2"/>
                  <a:pt x="99" y="0"/>
                  <a:pt x="96" y="0"/>
                </a:cubicBezTo>
                <a:close/>
                <a:moveTo>
                  <a:pt x="74" y="30"/>
                </a:moveTo>
                <a:cubicBezTo>
                  <a:pt x="93" y="8"/>
                  <a:pt x="93" y="8"/>
                  <a:pt x="93" y="8"/>
                </a:cubicBezTo>
                <a:moveTo>
                  <a:pt x="50" y="24"/>
                </a:moveTo>
                <a:cubicBezTo>
                  <a:pt x="67" y="32"/>
                  <a:pt x="67" y="32"/>
                  <a:pt x="67" y="32"/>
                </a:cubicBezTo>
                <a:moveTo>
                  <a:pt x="42" y="25"/>
                </a:moveTo>
                <a:cubicBezTo>
                  <a:pt x="24" y="42"/>
                  <a:pt x="24" y="42"/>
                  <a:pt x="24" y="42"/>
                </a:cubicBezTo>
              </a:path>
            </a:pathLst>
          </a:custGeom>
          <a:solidFill>
            <a:schemeClr val="accent1">
              <a:lumMod val="60000"/>
              <a:lumOff val="40000"/>
            </a:schemeClr>
          </a:solidFill>
          <a:ln w="158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9" name="Title 1">
            <a:extLst>
              <a:ext uri="{FF2B5EF4-FFF2-40B4-BE49-F238E27FC236}">
                <a16:creationId xmlns:a16="http://schemas.microsoft.com/office/drawing/2014/main" id="{C2529FCD-478D-8568-EB7A-A7BB0C052181}"/>
              </a:ext>
            </a:extLst>
          </p:cNvPr>
          <p:cNvSpPr>
            <a:spLocks noGrp="1"/>
          </p:cNvSpPr>
          <p:nvPr>
            <p:ph type="title"/>
          </p:nvPr>
        </p:nvSpPr>
        <p:spPr>
          <a:xfrm>
            <a:off x="1766644" y="730892"/>
            <a:ext cx="3991749" cy="380677"/>
          </a:xfrm>
        </p:spPr>
        <p:txBody>
          <a:bodyPr>
            <a:normAutofit fontScale="90000"/>
          </a:bodyPr>
          <a:lstStyle/>
          <a:p>
            <a:pPr algn="ctr"/>
            <a:r>
              <a:rPr lang="en-US" sz="1800" dirty="0">
                <a:solidFill>
                  <a:srgbClr val="002060"/>
                </a:solidFill>
                <a:latin typeface="Arial" panose="020B0604020202020204" pitchFamily="34" charset="0"/>
                <a:cs typeface="Arial" panose="020B0604020202020204" pitchFamily="34" charset="0"/>
              </a:rPr>
              <a:t>202</a:t>
            </a:r>
            <a:r>
              <a:rPr lang="mn-MN" sz="1800" dirty="0">
                <a:solidFill>
                  <a:srgbClr val="002060"/>
                </a:solidFill>
                <a:latin typeface="Arial" panose="020B0604020202020204" pitchFamily="34" charset="0"/>
                <a:cs typeface="Arial" panose="020B0604020202020204" pitchFamily="34" charset="0"/>
              </a:rPr>
              <a:t>4</a:t>
            </a:r>
            <a:r>
              <a:rPr lang="en-US" sz="1800" dirty="0">
                <a:solidFill>
                  <a:srgbClr val="002060"/>
                </a:solidFill>
                <a:latin typeface="Arial" panose="020B0604020202020204" pitchFamily="34" charset="0"/>
                <a:cs typeface="Arial" panose="020B0604020202020204" pitchFamily="34" charset="0"/>
              </a:rPr>
              <a:t> </a:t>
            </a:r>
            <a:r>
              <a:rPr lang="mn-MN" sz="1800" dirty="0">
                <a:solidFill>
                  <a:srgbClr val="002060"/>
                </a:solidFill>
                <a:latin typeface="Arial" panose="020B0604020202020204" pitchFamily="34" charset="0"/>
                <a:cs typeface="Arial" panose="020B0604020202020204" pitchFamily="34" charset="0"/>
              </a:rPr>
              <a:t>оны чанарын болон тоон үзүүлэлт </a:t>
            </a:r>
            <a:endParaRPr lang="en-US" sz="1800" dirty="0">
              <a:solidFill>
                <a:srgbClr val="00206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20D6F04-5183-517E-C0BE-36CBAF72725B}"/>
              </a:ext>
            </a:extLst>
          </p:cNvPr>
          <p:cNvSpPr txBox="1"/>
          <p:nvPr/>
        </p:nvSpPr>
        <p:spPr>
          <a:xfrm>
            <a:off x="471159" y="1244880"/>
            <a:ext cx="5939254" cy="3108543"/>
          </a:xfrm>
          <a:prstGeom prst="rect">
            <a:avLst/>
          </a:prstGeom>
          <a:noFill/>
        </p:spPr>
        <p:txBody>
          <a:bodyPr wrap="square">
            <a:spAutoFit/>
          </a:bodyPr>
          <a:lstStyle/>
          <a:p>
            <a:pPr algn="just"/>
            <a:r>
              <a:rPr lang="mn-MN" sz="1400" kern="0" dirty="0">
                <a:solidFill>
                  <a:schemeClr val="accent5">
                    <a:lumMod val="50000"/>
                  </a:schemeClr>
                </a:solidFill>
                <a:effectLst/>
                <a:latin typeface="Arial" panose="020B0604020202020204" pitchFamily="34" charset="0"/>
                <a:ea typeface="Calibri" panose="020F0502020204030204" pitchFamily="34" charset="0"/>
              </a:rPr>
              <a:t>          Харьяа байгууллагуудын тоо өргөжиж, үйлчилгээний хүртээмж нэмэгдэн, үйл ажиллагаа жигдэрч, төрөлжсөнөөр өмнөх оны зорилтот түвшингээ 2.9 функтээр нэмэгдүүлэх боломжтой гэж тооцоолсон.</a:t>
            </a:r>
          </a:p>
          <a:p>
            <a:pPr algn="just"/>
            <a:r>
              <a:rPr lang="mn-MN" sz="1400" kern="0" dirty="0">
                <a:solidFill>
                  <a:schemeClr val="accent5">
                    <a:lumMod val="50000"/>
                  </a:schemeClr>
                </a:solidFill>
                <a:latin typeface="Arial" panose="020B0604020202020204" pitchFamily="34" charset="0"/>
                <a:ea typeface="Calibri" panose="020F0502020204030204" pitchFamily="34" charset="0"/>
              </a:rPr>
              <a:t>	Тус</a:t>
            </a:r>
            <a:r>
              <a:rPr lang="mn-MN" sz="1400" kern="0" dirty="0">
                <a:solidFill>
                  <a:schemeClr val="accent5">
                    <a:lumMod val="50000"/>
                  </a:schemeClr>
                </a:solidFill>
                <a:effectLst/>
                <a:latin typeface="Arial" panose="020B0604020202020204" pitchFamily="34" charset="0"/>
                <a:ea typeface="Calibri" panose="020F0502020204030204" pitchFamily="34" charset="0"/>
              </a:rPr>
              <a:t> </a:t>
            </a:r>
            <a:r>
              <a:rPr lang="mn-MN" sz="1400" kern="0" dirty="0">
                <a:solidFill>
                  <a:schemeClr val="accent5">
                    <a:lumMod val="50000"/>
                  </a:schemeClr>
                </a:solidFill>
                <a:latin typeface="Arial" panose="020B0604020202020204" pitchFamily="34" charset="0"/>
                <a:ea typeface="Calibri" panose="020F0502020204030204" pitchFamily="34" charset="0"/>
              </a:rPr>
              <a:t>а</a:t>
            </a:r>
            <a:r>
              <a:rPr lang="mn-MN" sz="1400" kern="0" dirty="0">
                <a:solidFill>
                  <a:schemeClr val="accent5">
                    <a:lumMod val="50000"/>
                  </a:schemeClr>
                </a:solidFill>
                <a:effectLst/>
                <a:latin typeface="Arial" panose="020B0604020202020204" pitchFamily="34" charset="0"/>
                <a:ea typeface="Calibri" panose="020F0502020204030204" pitchFamily="34" charset="0"/>
              </a:rPr>
              <a:t>гентлагийн харьяанд “Сэргээн засалтын эмнэлэг”, “Мэргэжилийн боловсрол, ур чадвар олгох сургууль”, “Протез, ортопедийн үйлдвэр”, “Хөгжлийн бэрхшээлтэй хүүхдийн сэргээн засалт, хөгжлийн төв”, “Хөгжлийн бэрхшээлтэй иргэдийн хөдөлмөр эрхлэлтийг дэмжих төв”, “Хараагүй хүмүүсийн хөдөлмөр, сургалт, хөгжлийн төв”, 6 аймагт баригдах “Хөгжлийн бэрхшээлтэй хүүхдийн хөгжлийн төв”-үүд бүрэн хүчин чадал, бүрэлдэхүүнээрээ ажилласнаар сэргээн засах үйлчилгээнд хамрагдаж буй ХБИ-ийн тоо нэмэгдэнэ гэж үзэж 2024 онд зорилтот түвшинг </a:t>
            </a:r>
            <a:r>
              <a:rPr lang="mn-MN" sz="1400" b="1" kern="0" dirty="0">
                <a:solidFill>
                  <a:schemeClr val="accent5">
                    <a:lumMod val="50000"/>
                  </a:schemeClr>
                </a:solidFill>
                <a:effectLst/>
                <a:latin typeface="Arial" panose="020B0604020202020204" pitchFamily="34" charset="0"/>
                <a:ea typeface="Calibri" panose="020F0502020204030204" pitchFamily="34" charset="0"/>
              </a:rPr>
              <a:t>24.4%</a:t>
            </a:r>
            <a:r>
              <a:rPr lang="mn-MN" sz="1400" kern="0" dirty="0">
                <a:solidFill>
                  <a:schemeClr val="accent5">
                    <a:lumMod val="50000"/>
                  </a:schemeClr>
                </a:solidFill>
                <a:effectLst/>
                <a:latin typeface="Arial" panose="020B0604020202020204" pitchFamily="34" charset="0"/>
                <a:ea typeface="Calibri" panose="020F0502020204030204" pitchFamily="34" charset="0"/>
              </a:rPr>
              <a:t> хувьд хүргэхээр ажиллаж байна.</a:t>
            </a:r>
            <a:endParaRPr lang="en-US" sz="1400" dirty="0">
              <a:solidFill>
                <a:schemeClr val="accent5">
                  <a:lumMod val="50000"/>
                </a:schemeClr>
              </a:solidFill>
            </a:endParaRPr>
          </a:p>
        </p:txBody>
      </p:sp>
      <p:sp>
        <p:nvSpPr>
          <p:cNvPr id="22" name="Title 1">
            <a:extLst>
              <a:ext uri="{FF2B5EF4-FFF2-40B4-BE49-F238E27FC236}">
                <a16:creationId xmlns:a16="http://schemas.microsoft.com/office/drawing/2014/main" id="{C1FDBE53-1C66-4D2D-3889-6A3C9F1F147E}"/>
              </a:ext>
            </a:extLst>
          </p:cNvPr>
          <p:cNvSpPr txBox="1">
            <a:spLocks/>
          </p:cNvSpPr>
          <p:nvPr/>
        </p:nvSpPr>
        <p:spPr>
          <a:xfrm>
            <a:off x="1403344" y="4370556"/>
            <a:ext cx="4301414" cy="380677"/>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1400" dirty="0">
                <a:solidFill>
                  <a:srgbClr val="002060"/>
                </a:solidFill>
                <a:latin typeface="Arial" panose="020B0604020202020204" pitchFamily="34" charset="0"/>
                <a:cs typeface="Arial" panose="020B0604020202020204" pitchFamily="34" charset="0"/>
              </a:rPr>
              <a:t>202</a:t>
            </a:r>
            <a:r>
              <a:rPr lang="mn-MN" sz="1400" dirty="0">
                <a:solidFill>
                  <a:srgbClr val="002060"/>
                </a:solidFill>
                <a:latin typeface="Arial" panose="020B0604020202020204" pitchFamily="34" charset="0"/>
                <a:cs typeface="Arial" panose="020B0604020202020204" pitchFamily="34" charset="0"/>
              </a:rPr>
              <a:t>4</a:t>
            </a:r>
            <a:r>
              <a:rPr lang="en-US" sz="1400" dirty="0">
                <a:solidFill>
                  <a:srgbClr val="002060"/>
                </a:solidFill>
                <a:latin typeface="Arial" panose="020B0604020202020204" pitchFamily="34" charset="0"/>
                <a:cs typeface="Arial" panose="020B0604020202020204" pitchFamily="34" charset="0"/>
              </a:rPr>
              <a:t> </a:t>
            </a:r>
            <a:r>
              <a:rPr lang="mn-MN" sz="1400" dirty="0">
                <a:solidFill>
                  <a:srgbClr val="002060"/>
                </a:solidFill>
                <a:latin typeface="Arial" panose="020B0604020202020204" pitchFamily="34" charset="0"/>
                <a:cs typeface="Arial" panose="020B0604020202020204" pitchFamily="34" charset="0"/>
              </a:rPr>
              <a:t>оны эхний хагас жилийн байдлаар:</a:t>
            </a:r>
            <a:endParaRPr lang="en-US" sz="1400" dirty="0">
              <a:solidFill>
                <a:srgbClr val="002060"/>
              </a:solidFill>
              <a:latin typeface="Arial" panose="020B0604020202020204" pitchFamily="34" charset="0"/>
              <a:cs typeface="Arial" panose="020B0604020202020204" pitchFamily="34" charset="0"/>
            </a:endParaRPr>
          </a:p>
        </p:txBody>
      </p:sp>
      <p:sp>
        <p:nvSpPr>
          <p:cNvPr id="23" name="Freeform 24">
            <a:extLst>
              <a:ext uri="{FF2B5EF4-FFF2-40B4-BE49-F238E27FC236}">
                <a16:creationId xmlns:a16="http://schemas.microsoft.com/office/drawing/2014/main" id="{6BEDA30B-105B-6B92-FD0F-9FC91164C2F4}"/>
              </a:ext>
            </a:extLst>
          </p:cNvPr>
          <p:cNvSpPr>
            <a:spLocks/>
          </p:cNvSpPr>
          <p:nvPr/>
        </p:nvSpPr>
        <p:spPr bwMode="auto">
          <a:xfrm>
            <a:off x="1047090" y="5661063"/>
            <a:ext cx="4957763" cy="83939"/>
          </a:xfrm>
          <a:custGeom>
            <a:avLst/>
            <a:gdLst>
              <a:gd name="T0" fmla="*/ 8749700 w 825"/>
              <a:gd name="T1" fmla="*/ 0 h 14"/>
              <a:gd name="T2" fmla="*/ 74784 w 825"/>
              <a:gd name="T3" fmla="*/ 0 h 14"/>
              <a:gd name="T4" fmla="*/ 0 w 825"/>
              <a:gd name="T5" fmla="*/ 74613 h 14"/>
              <a:gd name="T6" fmla="*/ 74784 w 825"/>
              <a:gd name="T7" fmla="*/ 149225 h 14"/>
              <a:gd name="T8" fmla="*/ 8749700 w 825"/>
              <a:gd name="T9" fmla="*/ 149225 h 14"/>
              <a:gd name="T10" fmla="*/ 8813800 w 825"/>
              <a:gd name="T11" fmla="*/ 74613 h 14"/>
              <a:gd name="T12" fmla="*/ 8813800 w 825"/>
              <a:gd name="T13" fmla="*/ 74613 h 14"/>
              <a:gd name="T14" fmla="*/ 8749700 w 825"/>
              <a:gd name="T15" fmla="*/ 0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5" h="14">
                <a:moveTo>
                  <a:pt x="819" y="0"/>
                </a:moveTo>
                <a:cubicBezTo>
                  <a:pt x="7" y="0"/>
                  <a:pt x="7" y="0"/>
                  <a:pt x="7" y="0"/>
                </a:cubicBezTo>
                <a:cubicBezTo>
                  <a:pt x="3" y="0"/>
                  <a:pt x="0" y="3"/>
                  <a:pt x="0" y="7"/>
                </a:cubicBezTo>
                <a:cubicBezTo>
                  <a:pt x="0" y="11"/>
                  <a:pt x="3" y="14"/>
                  <a:pt x="7" y="14"/>
                </a:cubicBezTo>
                <a:cubicBezTo>
                  <a:pt x="819" y="14"/>
                  <a:pt x="819" y="14"/>
                  <a:pt x="819" y="14"/>
                </a:cubicBezTo>
                <a:cubicBezTo>
                  <a:pt x="822" y="14"/>
                  <a:pt x="825" y="11"/>
                  <a:pt x="825" y="7"/>
                </a:cubicBezTo>
                <a:cubicBezTo>
                  <a:pt x="825" y="7"/>
                  <a:pt x="825" y="7"/>
                  <a:pt x="825" y="7"/>
                </a:cubicBezTo>
                <a:cubicBezTo>
                  <a:pt x="825" y="3"/>
                  <a:pt x="822" y="0"/>
                  <a:pt x="819" y="0"/>
                </a:cubicBezTo>
              </a:path>
            </a:pathLst>
          </a:custGeom>
          <a:solidFill>
            <a:schemeClr val="tx2">
              <a:lumMod val="20000"/>
              <a:lumOff val="80000"/>
            </a:schemeClr>
          </a:solidFill>
          <a:ln>
            <a:noFill/>
          </a:ln>
        </p:spPr>
        <p:txBody>
          <a:bodyPr/>
          <a:lstStyle/>
          <a:p>
            <a:pPr>
              <a:defRPr/>
            </a:pPr>
            <a:endParaRPr lang="ru-RU" sz="1013"/>
          </a:p>
        </p:txBody>
      </p:sp>
      <p:grpSp>
        <p:nvGrpSpPr>
          <p:cNvPr id="24" name="Группа 5">
            <a:extLst>
              <a:ext uri="{FF2B5EF4-FFF2-40B4-BE49-F238E27FC236}">
                <a16:creationId xmlns:a16="http://schemas.microsoft.com/office/drawing/2014/main" id="{87484DF4-0C5D-C6EE-52D4-40816CA415D5}"/>
              </a:ext>
            </a:extLst>
          </p:cNvPr>
          <p:cNvGrpSpPr>
            <a:grpSpLocks/>
          </p:cNvGrpSpPr>
          <p:nvPr/>
        </p:nvGrpSpPr>
        <p:grpSpPr bwMode="auto">
          <a:xfrm>
            <a:off x="1294806" y="5555373"/>
            <a:ext cx="306289" cy="308074"/>
            <a:chOff x="2063750" y="3763963"/>
            <a:chExt cx="544513" cy="547687"/>
          </a:xfrm>
        </p:grpSpPr>
        <p:sp>
          <p:nvSpPr>
            <p:cNvPr id="25" name="Oval 25">
              <a:extLst>
                <a:ext uri="{FF2B5EF4-FFF2-40B4-BE49-F238E27FC236}">
                  <a16:creationId xmlns:a16="http://schemas.microsoft.com/office/drawing/2014/main" id="{E58DA202-9426-24D0-D720-1CE5707B3F34}"/>
                </a:ext>
              </a:extLst>
            </p:cNvPr>
            <p:cNvSpPr>
              <a:spLocks noChangeArrowheads="1"/>
            </p:cNvSpPr>
            <p:nvPr/>
          </p:nvSpPr>
          <p:spPr bwMode="auto">
            <a:xfrm>
              <a:off x="2063750" y="3763963"/>
              <a:ext cx="544513" cy="547687"/>
            </a:xfrm>
            <a:prstGeom prst="ellipse">
              <a:avLst/>
            </a:prstGeom>
            <a:solidFill>
              <a:schemeClr val="accent3"/>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sz="1013"/>
            </a:p>
          </p:txBody>
        </p:sp>
        <p:sp>
          <p:nvSpPr>
            <p:cNvPr id="26" name="Oval 26">
              <a:extLst>
                <a:ext uri="{FF2B5EF4-FFF2-40B4-BE49-F238E27FC236}">
                  <a16:creationId xmlns:a16="http://schemas.microsoft.com/office/drawing/2014/main" id="{FEB3BFB9-BC28-F8C6-7A49-802135872631}"/>
                </a:ext>
              </a:extLst>
            </p:cNvPr>
            <p:cNvSpPr>
              <a:spLocks noChangeArrowheads="1"/>
            </p:cNvSpPr>
            <p:nvPr/>
          </p:nvSpPr>
          <p:spPr bwMode="auto">
            <a:xfrm>
              <a:off x="2212975" y="3914775"/>
              <a:ext cx="246063" cy="2460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013"/>
            </a:p>
          </p:txBody>
        </p:sp>
      </p:grpSp>
      <p:grpSp>
        <p:nvGrpSpPr>
          <p:cNvPr id="27" name="Группа 6">
            <a:extLst>
              <a:ext uri="{FF2B5EF4-FFF2-40B4-BE49-F238E27FC236}">
                <a16:creationId xmlns:a16="http://schemas.microsoft.com/office/drawing/2014/main" id="{810D4AD2-A216-2826-A41E-3EDB2F696515}"/>
              </a:ext>
            </a:extLst>
          </p:cNvPr>
          <p:cNvGrpSpPr>
            <a:grpSpLocks/>
          </p:cNvGrpSpPr>
          <p:nvPr/>
        </p:nvGrpSpPr>
        <p:grpSpPr bwMode="auto">
          <a:xfrm>
            <a:off x="2663364" y="5546091"/>
            <a:ext cx="312539" cy="308074"/>
            <a:chOff x="4530725" y="3763963"/>
            <a:chExt cx="555625" cy="547687"/>
          </a:xfrm>
        </p:grpSpPr>
        <p:sp>
          <p:nvSpPr>
            <p:cNvPr id="28" name="Oval 27">
              <a:extLst>
                <a:ext uri="{FF2B5EF4-FFF2-40B4-BE49-F238E27FC236}">
                  <a16:creationId xmlns:a16="http://schemas.microsoft.com/office/drawing/2014/main" id="{D1E5E22E-F685-67FC-52C8-59284F618322}"/>
                </a:ext>
              </a:extLst>
            </p:cNvPr>
            <p:cNvSpPr>
              <a:spLocks noChangeArrowheads="1"/>
            </p:cNvSpPr>
            <p:nvPr/>
          </p:nvSpPr>
          <p:spPr bwMode="auto">
            <a:xfrm>
              <a:off x="4530725" y="3763963"/>
              <a:ext cx="555625" cy="547687"/>
            </a:xfrm>
            <a:prstGeom prst="ellipse">
              <a:avLst/>
            </a:prstGeom>
            <a:solidFill>
              <a:schemeClr val="accent5"/>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sz="1013"/>
            </a:p>
          </p:txBody>
        </p:sp>
        <p:sp>
          <p:nvSpPr>
            <p:cNvPr id="29" name="Oval 28">
              <a:extLst>
                <a:ext uri="{FF2B5EF4-FFF2-40B4-BE49-F238E27FC236}">
                  <a16:creationId xmlns:a16="http://schemas.microsoft.com/office/drawing/2014/main" id="{85936C28-7271-342F-51DF-32823AB626CF}"/>
                </a:ext>
              </a:extLst>
            </p:cNvPr>
            <p:cNvSpPr>
              <a:spLocks noChangeArrowheads="1"/>
            </p:cNvSpPr>
            <p:nvPr/>
          </p:nvSpPr>
          <p:spPr bwMode="auto">
            <a:xfrm>
              <a:off x="4691063" y="3914775"/>
              <a:ext cx="246062" cy="2460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013"/>
            </a:p>
          </p:txBody>
        </p:sp>
      </p:grpSp>
      <p:grpSp>
        <p:nvGrpSpPr>
          <p:cNvPr id="30" name="Группа 7">
            <a:extLst>
              <a:ext uri="{FF2B5EF4-FFF2-40B4-BE49-F238E27FC236}">
                <a16:creationId xmlns:a16="http://schemas.microsoft.com/office/drawing/2014/main" id="{6A8715D1-DF3A-9498-9076-C29BBFA49EDA}"/>
              </a:ext>
            </a:extLst>
          </p:cNvPr>
          <p:cNvGrpSpPr>
            <a:grpSpLocks/>
          </p:cNvGrpSpPr>
          <p:nvPr/>
        </p:nvGrpSpPr>
        <p:grpSpPr bwMode="auto">
          <a:xfrm>
            <a:off x="4057288" y="5545870"/>
            <a:ext cx="307181" cy="308074"/>
            <a:chOff x="7008813" y="3763963"/>
            <a:chExt cx="546100" cy="547687"/>
          </a:xfrm>
        </p:grpSpPr>
        <p:sp>
          <p:nvSpPr>
            <p:cNvPr id="31" name="Oval 29">
              <a:extLst>
                <a:ext uri="{FF2B5EF4-FFF2-40B4-BE49-F238E27FC236}">
                  <a16:creationId xmlns:a16="http://schemas.microsoft.com/office/drawing/2014/main" id="{E8F622B2-C16D-D85B-20DE-494D047F867B}"/>
                </a:ext>
              </a:extLst>
            </p:cNvPr>
            <p:cNvSpPr>
              <a:spLocks noChangeArrowheads="1"/>
            </p:cNvSpPr>
            <p:nvPr/>
          </p:nvSpPr>
          <p:spPr bwMode="auto">
            <a:xfrm>
              <a:off x="7008813" y="3763963"/>
              <a:ext cx="546100" cy="54768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013"/>
            </a:p>
          </p:txBody>
        </p:sp>
        <p:sp>
          <p:nvSpPr>
            <p:cNvPr id="32" name="Oval 30">
              <a:extLst>
                <a:ext uri="{FF2B5EF4-FFF2-40B4-BE49-F238E27FC236}">
                  <a16:creationId xmlns:a16="http://schemas.microsoft.com/office/drawing/2014/main" id="{A117ABDC-8F1E-9A96-C75D-E498D6FBFEDD}"/>
                </a:ext>
              </a:extLst>
            </p:cNvPr>
            <p:cNvSpPr>
              <a:spLocks noChangeArrowheads="1"/>
            </p:cNvSpPr>
            <p:nvPr/>
          </p:nvSpPr>
          <p:spPr bwMode="auto">
            <a:xfrm>
              <a:off x="7159625" y="3914775"/>
              <a:ext cx="244475" cy="2460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013"/>
            </a:p>
          </p:txBody>
        </p:sp>
      </p:grpSp>
      <p:grpSp>
        <p:nvGrpSpPr>
          <p:cNvPr id="33" name="Группа 8">
            <a:extLst>
              <a:ext uri="{FF2B5EF4-FFF2-40B4-BE49-F238E27FC236}">
                <a16:creationId xmlns:a16="http://schemas.microsoft.com/office/drawing/2014/main" id="{7236FCCE-8D40-10C0-D040-693BF14216E6}"/>
              </a:ext>
            </a:extLst>
          </p:cNvPr>
          <p:cNvGrpSpPr>
            <a:grpSpLocks/>
          </p:cNvGrpSpPr>
          <p:nvPr/>
        </p:nvGrpSpPr>
        <p:grpSpPr bwMode="auto">
          <a:xfrm>
            <a:off x="5451212" y="5545870"/>
            <a:ext cx="307181" cy="308074"/>
            <a:chOff x="9486900" y="3763963"/>
            <a:chExt cx="546100" cy="547687"/>
          </a:xfrm>
        </p:grpSpPr>
        <p:sp>
          <p:nvSpPr>
            <p:cNvPr id="34" name="Oval 31">
              <a:extLst>
                <a:ext uri="{FF2B5EF4-FFF2-40B4-BE49-F238E27FC236}">
                  <a16:creationId xmlns:a16="http://schemas.microsoft.com/office/drawing/2014/main" id="{B6B2CDAE-D816-CF2C-C252-14A739F588A2}"/>
                </a:ext>
              </a:extLst>
            </p:cNvPr>
            <p:cNvSpPr>
              <a:spLocks noChangeArrowheads="1"/>
            </p:cNvSpPr>
            <p:nvPr/>
          </p:nvSpPr>
          <p:spPr bwMode="auto">
            <a:xfrm>
              <a:off x="9486900" y="3763963"/>
              <a:ext cx="546100" cy="547687"/>
            </a:xfrm>
            <a:prstGeom prst="ellipse">
              <a:avLst/>
            </a:prstGeom>
            <a:solidFill>
              <a:schemeClr val="accent4"/>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sz="1013"/>
            </a:p>
          </p:txBody>
        </p:sp>
        <p:sp>
          <p:nvSpPr>
            <p:cNvPr id="35" name="Oval 32">
              <a:extLst>
                <a:ext uri="{FF2B5EF4-FFF2-40B4-BE49-F238E27FC236}">
                  <a16:creationId xmlns:a16="http://schemas.microsoft.com/office/drawing/2014/main" id="{6E6F965D-CA29-AC93-9495-7158520618CD}"/>
                </a:ext>
              </a:extLst>
            </p:cNvPr>
            <p:cNvSpPr>
              <a:spLocks noChangeArrowheads="1"/>
            </p:cNvSpPr>
            <p:nvPr/>
          </p:nvSpPr>
          <p:spPr bwMode="auto">
            <a:xfrm>
              <a:off x="9637713" y="3914775"/>
              <a:ext cx="244475" cy="2460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013"/>
            </a:p>
          </p:txBody>
        </p:sp>
      </p:grpSp>
      <p:grpSp>
        <p:nvGrpSpPr>
          <p:cNvPr id="38" name="Группа 1">
            <a:extLst>
              <a:ext uri="{FF2B5EF4-FFF2-40B4-BE49-F238E27FC236}">
                <a16:creationId xmlns:a16="http://schemas.microsoft.com/office/drawing/2014/main" id="{69302DF4-C657-DFBE-9A16-924BF0B24F0F}"/>
              </a:ext>
            </a:extLst>
          </p:cNvPr>
          <p:cNvGrpSpPr>
            <a:grpSpLocks/>
          </p:cNvGrpSpPr>
          <p:nvPr/>
        </p:nvGrpSpPr>
        <p:grpSpPr bwMode="auto">
          <a:xfrm>
            <a:off x="1076062" y="4756834"/>
            <a:ext cx="706797" cy="702356"/>
            <a:chOff x="1700213" y="2101850"/>
            <a:chExt cx="1271587" cy="1276350"/>
          </a:xfrm>
        </p:grpSpPr>
        <p:sp>
          <p:nvSpPr>
            <p:cNvPr id="39" name="Oval 33">
              <a:extLst>
                <a:ext uri="{FF2B5EF4-FFF2-40B4-BE49-F238E27FC236}">
                  <a16:creationId xmlns:a16="http://schemas.microsoft.com/office/drawing/2014/main" id="{EC5C48B0-DE66-6377-5CF1-47F65C352C00}"/>
                </a:ext>
              </a:extLst>
            </p:cNvPr>
            <p:cNvSpPr>
              <a:spLocks noChangeArrowheads="1"/>
            </p:cNvSpPr>
            <p:nvPr/>
          </p:nvSpPr>
          <p:spPr bwMode="auto">
            <a:xfrm>
              <a:off x="1700213" y="2101850"/>
              <a:ext cx="1271587" cy="1276350"/>
            </a:xfrm>
            <a:prstGeom prst="ellipse">
              <a:avLst/>
            </a:prstGeom>
            <a:solidFill>
              <a:schemeClr val="accent3">
                <a:lumMod val="20000"/>
                <a:lumOff val="8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sz="1013"/>
            </a:p>
          </p:txBody>
        </p:sp>
        <p:sp>
          <p:nvSpPr>
            <p:cNvPr id="40" name="Oval 34">
              <a:extLst>
                <a:ext uri="{FF2B5EF4-FFF2-40B4-BE49-F238E27FC236}">
                  <a16:creationId xmlns:a16="http://schemas.microsoft.com/office/drawing/2014/main" id="{34070A01-8188-CF43-AC72-4FE796FE0110}"/>
                </a:ext>
              </a:extLst>
            </p:cNvPr>
            <p:cNvSpPr>
              <a:spLocks noChangeArrowheads="1"/>
            </p:cNvSpPr>
            <p:nvPr/>
          </p:nvSpPr>
          <p:spPr bwMode="auto">
            <a:xfrm>
              <a:off x="1806575" y="2209800"/>
              <a:ext cx="1057275" cy="1062038"/>
            </a:xfrm>
            <a:prstGeom prst="ellipse">
              <a:avLst/>
            </a:prstGeom>
            <a:solidFill>
              <a:schemeClr val="accent3"/>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sz="1013"/>
            </a:p>
          </p:txBody>
        </p:sp>
        <p:sp>
          <p:nvSpPr>
            <p:cNvPr id="41" name="Rectangle 238">
              <a:extLst>
                <a:ext uri="{FF2B5EF4-FFF2-40B4-BE49-F238E27FC236}">
                  <a16:creationId xmlns:a16="http://schemas.microsoft.com/office/drawing/2014/main" id="{61F6951A-1487-218C-828E-0E7B50A95C39}"/>
                </a:ext>
              </a:extLst>
            </p:cNvPr>
            <p:cNvSpPr>
              <a:spLocks noChangeArrowheads="1"/>
            </p:cNvSpPr>
            <p:nvPr/>
          </p:nvSpPr>
          <p:spPr bwMode="auto">
            <a:xfrm>
              <a:off x="1854938" y="2488597"/>
              <a:ext cx="968926" cy="52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mn-MN" altLang="ru-RU" sz="1913" b="1" dirty="0">
                  <a:solidFill>
                    <a:srgbClr val="FFFFFF"/>
                  </a:solidFill>
                  <a:latin typeface="Arial" panose="020B0604020202020204" pitchFamily="34" charset="0"/>
                </a:rPr>
                <a:t>9273</a:t>
              </a:r>
              <a:endParaRPr lang="ru-RU" altLang="ru-RU" sz="1013" dirty="0"/>
            </a:p>
          </p:txBody>
        </p:sp>
      </p:grpSp>
      <p:grpSp>
        <p:nvGrpSpPr>
          <p:cNvPr id="42" name="Группа 2">
            <a:extLst>
              <a:ext uri="{FF2B5EF4-FFF2-40B4-BE49-F238E27FC236}">
                <a16:creationId xmlns:a16="http://schemas.microsoft.com/office/drawing/2014/main" id="{CE8B7365-A6C8-C8AB-02F1-232A442BE259}"/>
              </a:ext>
            </a:extLst>
          </p:cNvPr>
          <p:cNvGrpSpPr>
            <a:grpSpLocks/>
          </p:cNvGrpSpPr>
          <p:nvPr/>
        </p:nvGrpSpPr>
        <p:grpSpPr bwMode="auto">
          <a:xfrm>
            <a:off x="2456158" y="4795640"/>
            <a:ext cx="714375" cy="663550"/>
            <a:chOff x="4178300" y="2101850"/>
            <a:chExt cx="1260475" cy="1276350"/>
          </a:xfrm>
        </p:grpSpPr>
        <p:sp>
          <p:nvSpPr>
            <p:cNvPr id="43" name="Oval 35">
              <a:extLst>
                <a:ext uri="{FF2B5EF4-FFF2-40B4-BE49-F238E27FC236}">
                  <a16:creationId xmlns:a16="http://schemas.microsoft.com/office/drawing/2014/main" id="{A9FEE14C-129C-3767-147F-DD60FFE8DCB0}"/>
                </a:ext>
              </a:extLst>
            </p:cNvPr>
            <p:cNvSpPr>
              <a:spLocks noChangeArrowheads="1"/>
            </p:cNvSpPr>
            <p:nvPr/>
          </p:nvSpPr>
          <p:spPr bwMode="auto">
            <a:xfrm>
              <a:off x="4178300" y="2101850"/>
              <a:ext cx="1260475" cy="1276350"/>
            </a:xfrm>
            <a:prstGeom prst="ellipse">
              <a:avLst/>
            </a:prstGeom>
            <a:solidFill>
              <a:schemeClr val="accent5">
                <a:lumMod val="40000"/>
                <a:lumOff val="6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sz="1013"/>
            </a:p>
          </p:txBody>
        </p:sp>
        <p:sp>
          <p:nvSpPr>
            <p:cNvPr id="44" name="Oval 40">
              <a:extLst>
                <a:ext uri="{FF2B5EF4-FFF2-40B4-BE49-F238E27FC236}">
                  <a16:creationId xmlns:a16="http://schemas.microsoft.com/office/drawing/2014/main" id="{F00E0A0F-A031-4237-E16B-96FD5179AA14}"/>
                </a:ext>
              </a:extLst>
            </p:cNvPr>
            <p:cNvSpPr>
              <a:spLocks noChangeArrowheads="1"/>
            </p:cNvSpPr>
            <p:nvPr/>
          </p:nvSpPr>
          <p:spPr bwMode="auto">
            <a:xfrm>
              <a:off x="4275138" y="2209800"/>
              <a:ext cx="1057275" cy="1062038"/>
            </a:xfrm>
            <a:prstGeom prst="ellipse">
              <a:avLst/>
            </a:prstGeom>
            <a:solidFill>
              <a:schemeClr val="accent5"/>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sz="1013"/>
            </a:p>
          </p:txBody>
        </p:sp>
        <p:sp>
          <p:nvSpPr>
            <p:cNvPr id="45" name="Rectangle 239">
              <a:extLst>
                <a:ext uri="{FF2B5EF4-FFF2-40B4-BE49-F238E27FC236}">
                  <a16:creationId xmlns:a16="http://schemas.microsoft.com/office/drawing/2014/main" id="{7D40E3CB-EEED-BED2-E879-15F2537E53B3}"/>
                </a:ext>
              </a:extLst>
            </p:cNvPr>
            <p:cNvSpPr>
              <a:spLocks noChangeArrowheads="1"/>
            </p:cNvSpPr>
            <p:nvPr/>
          </p:nvSpPr>
          <p:spPr bwMode="auto">
            <a:xfrm>
              <a:off x="4440426" y="2456033"/>
              <a:ext cx="726695" cy="52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mn-MN" altLang="ru-RU" sz="1913" b="1" dirty="0">
                  <a:solidFill>
                    <a:srgbClr val="FFFFFF"/>
                  </a:solidFill>
                  <a:latin typeface="Arial" panose="020B0604020202020204" pitchFamily="34" charset="0"/>
                </a:rPr>
                <a:t>519</a:t>
              </a:r>
              <a:endParaRPr lang="ru-RU" altLang="ru-RU" sz="1013" dirty="0"/>
            </a:p>
          </p:txBody>
        </p:sp>
      </p:grpSp>
      <p:grpSp>
        <p:nvGrpSpPr>
          <p:cNvPr id="46" name="Группа 4">
            <a:extLst>
              <a:ext uri="{FF2B5EF4-FFF2-40B4-BE49-F238E27FC236}">
                <a16:creationId xmlns:a16="http://schemas.microsoft.com/office/drawing/2014/main" id="{C9C00C51-6350-0016-EA86-F40DC06818DC}"/>
              </a:ext>
            </a:extLst>
          </p:cNvPr>
          <p:cNvGrpSpPr>
            <a:grpSpLocks/>
          </p:cNvGrpSpPr>
          <p:nvPr/>
        </p:nvGrpSpPr>
        <p:grpSpPr bwMode="auto">
          <a:xfrm>
            <a:off x="5244006" y="4741243"/>
            <a:ext cx="714375" cy="717947"/>
            <a:chOff x="9124950" y="2101850"/>
            <a:chExt cx="1270000" cy="1276350"/>
          </a:xfrm>
        </p:grpSpPr>
        <p:sp>
          <p:nvSpPr>
            <p:cNvPr id="47" name="Oval 37">
              <a:extLst>
                <a:ext uri="{FF2B5EF4-FFF2-40B4-BE49-F238E27FC236}">
                  <a16:creationId xmlns:a16="http://schemas.microsoft.com/office/drawing/2014/main" id="{1E29BF11-4A48-7438-7C18-F98537398827}"/>
                </a:ext>
              </a:extLst>
            </p:cNvPr>
            <p:cNvSpPr>
              <a:spLocks noChangeArrowheads="1"/>
            </p:cNvSpPr>
            <p:nvPr/>
          </p:nvSpPr>
          <p:spPr bwMode="auto">
            <a:xfrm>
              <a:off x="9124950" y="2101850"/>
              <a:ext cx="1270000" cy="1276350"/>
            </a:xfrm>
            <a:prstGeom prst="ellipse">
              <a:avLst/>
            </a:prstGeom>
            <a:solidFill>
              <a:schemeClr val="accent4">
                <a:lumMod val="20000"/>
                <a:lumOff val="8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sz="1013"/>
            </a:p>
          </p:txBody>
        </p:sp>
        <p:sp>
          <p:nvSpPr>
            <p:cNvPr id="48" name="Oval 42">
              <a:extLst>
                <a:ext uri="{FF2B5EF4-FFF2-40B4-BE49-F238E27FC236}">
                  <a16:creationId xmlns:a16="http://schemas.microsoft.com/office/drawing/2014/main" id="{F3C44C06-9C5D-8933-4530-9A271164F91A}"/>
                </a:ext>
              </a:extLst>
            </p:cNvPr>
            <p:cNvSpPr>
              <a:spLocks noChangeArrowheads="1"/>
            </p:cNvSpPr>
            <p:nvPr/>
          </p:nvSpPr>
          <p:spPr bwMode="auto">
            <a:xfrm>
              <a:off x="9231313" y="2209800"/>
              <a:ext cx="1057275" cy="1062038"/>
            </a:xfrm>
            <a:prstGeom prst="ellipse">
              <a:avLst/>
            </a:prstGeom>
            <a:solidFill>
              <a:schemeClr val="accent4"/>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sz="1013"/>
            </a:p>
          </p:txBody>
        </p:sp>
        <p:sp>
          <p:nvSpPr>
            <p:cNvPr id="49" name="Rectangle 240">
              <a:extLst>
                <a:ext uri="{FF2B5EF4-FFF2-40B4-BE49-F238E27FC236}">
                  <a16:creationId xmlns:a16="http://schemas.microsoft.com/office/drawing/2014/main" id="{840301F4-917C-F013-FC4B-C272083D3C78}"/>
                </a:ext>
              </a:extLst>
            </p:cNvPr>
            <p:cNvSpPr>
              <a:spLocks noChangeArrowheads="1"/>
            </p:cNvSpPr>
            <p:nvPr/>
          </p:nvSpPr>
          <p:spPr bwMode="auto">
            <a:xfrm>
              <a:off x="9396602" y="2508266"/>
              <a:ext cx="726695" cy="52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mn-MN" altLang="ru-RU" sz="1913" b="1" dirty="0">
                  <a:solidFill>
                    <a:srgbClr val="FFFFFF"/>
                  </a:solidFill>
                  <a:latin typeface="Arial" panose="020B0604020202020204" pitchFamily="34" charset="0"/>
                </a:rPr>
                <a:t>125</a:t>
              </a:r>
              <a:endParaRPr lang="ru-RU" altLang="ru-RU" sz="1013" dirty="0"/>
            </a:p>
          </p:txBody>
        </p:sp>
      </p:grpSp>
      <p:grpSp>
        <p:nvGrpSpPr>
          <p:cNvPr id="50" name="Группа 3">
            <a:extLst>
              <a:ext uri="{FF2B5EF4-FFF2-40B4-BE49-F238E27FC236}">
                <a16:creationId xmlns:a16="http://schemas.microsoft.com/office/drawing/2014/main" id="{4C69DE5D-B230-D41B-606C-0D87D4510BA1}"/>
              </a:ext>
            </a:extLst>
          </p:cNvPr>
          <p:cNvGrpSpPr>
            <a:grpSpLocks/>
          </p:cNvGrpSpPr>
          <p:nvPr/>
        </p:nvGrpSpPr>
        <p:grpSpPr bwMode="auto">
          <a:xfrm>
            <a:off x="3850082" y="4786933"/>
            <a:ext cx="714375" cy="672257"/>
            <a:chOff x="6646863" y="2101850"/>
            <a:chExt cx="1270000" cy="1276350"/>
          </a:xfrm>
        </p:grpSpPr>
        <p:sp>
          <p:nvSpPr>
            <p:cNvPr id="51" name="Oval 36">
              <a:extLst>
                <a:ext uri="{FF2B5EF4-FFF2-40B4-BE49-F238E27FC236}">
                  <a16:creationId xmlns:a16="http://schemas.microsoft.com/office/drawing/2014/main" id="{7706A669-1329-0EB2-055D-5F8B92AA2A10}"/>
                </a:ext>
              </a:extLst>
            </p:cNvPr>
            <p:cNvSpPr>
              <a:spLocks noChangeArrowheads="1"/>
            </p:cNvSpPr>
            <p:nvPr/>
          </p:nvSpPr>
          <p:spPr bwMode="auto">
            <a:xfrm>
              <a:off x="6646863" y="2101850"/>
              <a:ext cx="1270000" cy="1276350"/>
            </a:xfrm>
            <a:prstGeom prst="ellipse">
              <a:avLst/>
            </a:prstGeom>
            <a:solidFill>
              <a:schemeClr val="accent2">
                <a:lumMod val="40000"/>
                <a:lumOff val="6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sz="1013"/>
            </a:p>
          </p:txBody>
        </p:sp>
        <p:sp>
          <p:nvSpPr>
            <p:cNvPr id="52" name="Oval 41">
              <a:extLst>
                <a:ext uri="{FF2B5EF4-FFF2-40B4-BE49-F238E27FC236}">
                  <a16:creationId xmlns:a16="http://schemas.microsoft.com/office/drawing/2014/main" id="{4AD28FD4-1CBF-7E23-4738-EF03BEFB2C7D}"/>
                </a:ext>
              </a:extLst>
            </p:cNvPr>
            <p:cNvSpPr>
              <a:spLocks noChangeArrowheads="1"/>
            </p:cNvSpPr>
            <p:nvPr/>
          </p:nvSpPr>
          <p:spPr bwMode="auto">
            <a:xfrm>
              <a:off x="6753225" y="2209800"/>
              <a:ext cx="1057275" cy="106203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013"/>
            </a:p>
          </p:txBody>
        </p:sp>
        <p:sp>
          <p:nvSpPr>
            <p:cNvPr id="53" name="Rectangle 241">
              <a:extLst>
                <a:ext uri="{FF2B5EF4-FFF2-40B4-BE49-F238E27FC236}">
                  <a16:creationId xmlns:a16="http://schemas.microsoft.com/office/drawing/2014/main" id="{0D70757D-38E6-CBBD-7883-F07EFE4429CD}"/>
                </a:ext>
              </a:extLst>
            </p:cNvPr>
            <p:cNvSpPr>
              <a:spLocks noChangeArrowheads="1"/>
            </p:cNvSpPr>
            <p:nvPr/>
          </p:nvSpPr>
          <p:spPr bwMode="auto">
            <a:xfrm>
              <a:off x="6918515" y="2485957"/>
              <a:ext cx="726695" cy="52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mn-MN" altLang="ru-RU" sz="1913" b="1" dirty="0">
                  <a:solidFill>
                    <a:srgbClr val="FFFFFF"/>
                  </a:solidFill>
                  <a:latin typeface="Arial" panose="020B0604020202020204" pitchFamily="34" charset="0"/>
                </a:rPr>
                <a:t>297</a:t>
              </a:r>
              <a:endParaRPr lang="ru-RU" altLang="ru-RU" sz="1013" dirty="0"/>
            </a:p>
          </p:txBody>
        </p:sp>
      </p:grpSp>
      <p:sp>
        <p:nvSpPr>
          <p:cNvPr id="58" name="Freeform 139">
            <a:extLst>
              <a:ext uri="{FF2B5EF4-FFF2-40B4-BE49-F238E27FC236}">
                <a16:creationId xmlns:a16="http://schemas.microsoft.com/office/drawing/2014/main" id="{46422F5E-E681-048A-2998-01D3AFF04DF5}"/>
              </a:ext>
            </a:extLst>
          </p:cNvPr>
          <p:cNvSpPr>
            <a:spLocks/>
          </p:cNvSpPr>
          <p:nvPr/>
        </p:nvSpPr>
        <p:spPr bwMode="auto">
          <a:xfrm>
            <a:off x="719116" y="6950432"/>
            <a:ext cx="248279" cy="185381"/>
          </a:xfrm>
          <a:custGeom>
            <a:avLst/>
            <a:gdLst>
              <a:gd name="T0" fmla="*/ 2147483646 w 25"/>
              <a:gd name="T1" fmla="*/ 2147483646 h 25"/>
              <a:gd name="T2" fmla="*/ 2147483646 w 25"/>
              <a:gd name="T3" fmla="*/ 2147483646 h 25"/>
              <a:gd name="T4" fmla="*/ 0 w 25"/>
              <a:gd name="T5" fmla="*/ 2147483646 h 25"/>
              <a:gd name="T6" fmla="*/ 2147483646 w 25"/>
              <a:gd name="T7" fmla="*/ 0 h 25"/>
              <a:gd name="T8" fmla="*/ 2147483646 w 25"/>
              <a:gd name="T9" fmla="*/ 2147483646 h 25"/>
              <a:gd name="T10" fmla="*/ 2147483646 w 25"/>
              <a:gd name="T11" fmla="*/ 2147483646 h 25"/>
              <a:gd name="T12" fmla="*/ 0 60000 65536"/>
              <a:gd name="T13" fmla="*/ 0 60000 65536"/>
              <a:gd name="T14" fmla="*/ 0 60000 65536"/>
              <a:gd name="T15" fmla="*/ 0 60000 65536"/>
              <a:gd name="T16" fmla="*/ 0 60000 65536"/>
              <a:gd name="T17" fmla="*/ 0 60000 65536"/>
              <a:gd name="T18" fmla="*/ 0 w 25"/>
              <a:gd name="T19" fmla="*/ 0 h 25"/>
              <a:gd name="T20" fmla="*/ 25 w 25"/>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5" h="25">
                <a:moveTo>
                  <a:pt x="13" y="25"/>
                </a:moveTo>
                <a:cubicBezTo>
                  <a:pt x="13" y="25"/>
                  <a:pt x="13" y="25"/>
                  <a:pt x="13" y="25"/>
                </a:cubicBezTo>
                <a:cubicBezTo>
                  <a:pt x="6" y="25"/>
                  <a:pt x="0" y="19"/>
                  <a:pt x="0" y="12"/>
                </a:cubicBezTo>
                <a:cubicBezTo>
                  <a:pt x="0" y="5"/>
                  <a:pt x="6" y="0"/>
                  <a:pt x="13" y="0"/>
                </a:cubicBezTo>
                <a:cubicBezTo>
                  <a:pt x="20" y="0"/>
                  <a:pt x="25" y="5"/>
                  <a:pt x="25" y="12"/>
                </a:cubicBezTo>
                <a:cubicBezTo>
                  <a:pt x="25" y="19"/>
                  <a:pt x="20" y="25"/>
                  <a:pt x="13" y="2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TextBox 62">
            <a:extLst>
              <a:ext uri="{FF2B5EF4-FFF2-40B4-BE49-F238E27FC236}">
                <a16:creationId xmlns:a16="http://schemas.microsoft.com/office/drawing/2014/main" id="{94BF34B1-E039-EEC2-93E5-332568E0C537}"/>
              </a:ext>
            </a:extLst>
          </p:cNvPr>
          <p:cNvSpPr txBox="1"/>
          <p:nvPr/>
        </p:nvSpPr>
        <p:spPr>
          <a:xfrm>
            <a:off x="960263" y="5987723"/>
            <a:ext cx="2149989" cy="738664"/>
          </a:xfrm>
          <a:prstGeom prst="rect">
            <a:avLst/>
          </a:prstGeom>
          <a:noFill/>
        </p:spPr>
        <p:txBody>
          <a:bodyPr wrap="square">
            <a:spAutoFit/>
          </a:bodyPr>
          <a:lstStyle/>
          <a:p>
            <a:pPr algn="just"/>
            <a:r>
              <a:rPr lang="mn-MN" sz="1400" kern="0" dirty="0">
                <a:solidFill>
                  <a:schemeClr val="accent5">
                    <a:lumMod val="50000"/>
                  </a:schemeClr>
                </a:solidFill>
                <a:effectLst/>
                <a:latin typeface="Arial" panose="020B0604020202020204" pitchFamily="34" charset="0"/>
                <a:ea typeface="Calibri" panose="020F0502020204030204" pitchFamily="34" charset="0"/>
              </a:rPr>
              <a:t>Эрүүл мэндийн сэргээн засах тусламж үйлчилгээ</a:t>
            </a:r>
            <a:endParaRPr lang="en-US" sz="1400" dirty="0">
              <a:solidFill>
                <a:schemeClr val="accent5">
                  <a:lumMod val="50000"/>
                </a:schemeClr>
              </a:solidFill>
            </a:endParaRPr>
          </a:p>
        </p:txBody>
      </p:sp>
      <p:sp>
        <p:nvSpPr>
          <p:cNvPr id="27649" name="TextBox 27648">
            <a:extLst>
              <a:ext uri="{FF2B5EF4-FFF2-40B4-BE49-F238E27FC236}">
                <a16:creationId xmlns:a16="http://schemas.microsoft.com/office/drawing/2014/main" id="{78C9FABE-A6D8-1767-42FE-089F90C62BF4}"/>
              </a:ext>
            </a:extLst>
          </p:cNvPr>
          <p:cNvSpPr txBox="1"/>
          <p:nvPr/>
        </p:nvSpPr>
        <p:spPr>
          <a:xfrm>
            <a:off x="3453757" y="5896730"/>
            <a:ext cx="2859800" cy="954107"/>
          </a:xfrm>
          <a:prstGeom prst="rect">
            <a:avLst/>
          </a:prstGeom>
          <a:noFill/>
        </p:spPr>
        <p:txBody>
          <a:bodyPr wrap="square">
            <a:spAutoFit/>
          </a:bodyPr>
          <a:lstStyle/>
          <a:p>
            <a:pPr algn="just"/>
            <a:r>
              <a:rPr lang="mn-MN" sz="1400" kern="0" dirty="0">
                <a:solidFill>
                  <a:schemeClr val="accent5">
                    <a:lumMod val="50000"/>
                  </a:schemeClr>
                </a:solidFill>
                <a:effectLst/>
                <a:latin typeface="Arial" panose="020B0604020202020204" pitchFamily="34" charset="0"/>
                <a:ea typeface="Calibri" panose="020F0502020204030204" pitchFamily="34" charset="0"/>
              </a:rPr>
              <a:t>Нийгмийн сэргээн засалт (сургалт, нөлөөллийн ажил, хөдөлмөр зуучлал)-ын үйлчилгээ</a:t>
            </a:r>
            <a:endParaRPr lang="en-US" sz="1400" dirty="0">
              <a:solidFill>
                <a:schemeClr val="accent5">
                  <a:lumMod val="50000"/>
                </a:schemeClr>
              </a:solidFill>
            </a:endParaRPr>
          </a:p>
        </p:txBody>
      </p:sp>
      <p:sp>
        <p:nvSpPr>
          <p:cNvPr id="27653" name="TextBox 27652">
            <a:extLst>
              <a:ext uri="{FF2B5EF4-FFF2-40B4-BE49-F238E27FC236}">
                <a16:creationId xmlns:a16="http://schemas.microsoft.com/office/drawing/2014/main" id="{FEAA891E-A354-2DDA-9839-0942EF235A5B}"/>
              </a:ext>
            </a:extLst>
          </p:cNvPr>
          <p:cNvSpPr txBox="1"/>
          <p:nvPr/>
        </p:nvSpPr>
        <p:spPr>
          <a:xfrm>
            <a:off x="1024070" y="6760865"/>
            <a:ext cx="2030664" cy="523220"/>
          </a:xfrm>
          <a:prstGeom prst="rect">
            <a:avLst/>
          </a:prstGeom>
          <a:noFill/>
        </p:spPr>
        <p:txBody>
          <a:bodyPr wrap="square">
            <a:spAutoFit/>
          </a:bodyPr>
          <a:lstStyle/>
          <a:p>
            <a:pPr algn="just"/>
            <a:r>
              <a:rPr lang="mn-MN" sz="1400" kern="0" dirty="0">
                <a:solidFill>
                  <a:schemeClr val="accent5">
                    <a:lumMod val="50000"/>
                  </a:schemeClr>
                </a:solidFill>
                <a:effectLst/>
                <a:latin typeface="Arial" panose="020B0604020202020204" pitchFamily="34" charset="0"/>
                <a:ea typeface="Calibri" panose="020F0502020204030204" pitchFamily="34" charset="0"/>
              </a:rPr>
              <a:t>Протез, ортопедийн үйлчилгээ</a:t>
            </a:r>
            <a:endParaRPr lang="en-US" sz="1400" dirty="0">
              <a:solidFill>
                <a:schemeClr val="accent5">
                  <a:lumMod val="50000"/>
                </a:schemeClr>
              </a:solidFill>
            </a:endParaRPr>
          </a:p>
        </p:txBody>
      </p:sp>
      <p:sp>
        <p:nvSpPr>
          <p:cNvPr id="27655" name="TextBox 27654">
            <a:extLst>
              <a:ext uri="{FF2B5EF4-FFF2-40B4-BE49-F238E27FC236}">
                <a16:creationId xmlns:a16="http://schemas.microsoft.com/office/drawing/2014/main" id="{330502DA-43FA-8675-939B-8DAE839C5817}"/>
              </a:ext>
            </a:extLst>
          </p:cNvPr>
          <p:cNvSpPr txBox="1"/>
          <p:nvPr/>
        </p:nvSpPr>
        <p:spPr>
          <a:xfrm>
            <a:off x="3453757" y="6778653"/>
            <a:ext cx="2843197" cy="523220"/>
          </a:xfrm>
          <a:prstGeom prst="rect">
            <a:avLst/>
          </a:prstGeom>
          <a:noFill/>
        </p:spPr>
        <p:txBody>
          <a:bodyPr wrap="square">
            <a:spAutoFit/>
          </a:bodyPr>
          <a:lstStyle/>
          <a:p>
            <a:pPr algn="just"/>
            <a:r>
              <a:rPr lang="mn-MN" sz="1400" kern="0" dirty="0">
                <a:solidFill>
                  <a:schemeClr val="accent5">
                    <a:lumMod val="50000"/>
                  </a:schemeClr>
                </a:solidFill>
                <a:effectLst/>
                <a:latin typeface="Arial" panose="020B0604020202020204" pitchFamily="34" charset="0"/>
                <a:ea typeface="Calibri" panose="020F0502020204030204" pitchFamily="34" charset="0"/>
              </a:rPr>
              <a:t>Боловсролын сэргээн засах тусламж үйлчилгэ</a:t>
            </a:r>
            <a:r>
              <a:rPr lang="mn-MN" sz="1400" kern="0" dirty="0">
                <a:solidFill>
                  <a:schemeClr val="accent5">
                    <a:lumMod val="50000"/>
                  </a:schemeClr>
                </a:solidFill>
                <a:latin typeface="Arial" panose="020B0604020202020204" pitchFamily="34" charset="0"/>
                <a:ea typeface="Calibri" panose="020F0502020204030204" pitchFamily="34" charset="0"/>
              </a:rPr>
              <a:t>э</a:t>
            </a:r>
            <a:endParaRPr lang="en-US" sz="1400" dirty="0">
              <a:solidFill>
                <a:schemeClr val="accent5">
                  <a:lumMod val="50000"/>
                </a:schemeClr>
              </a:solidFill>
            </a:endParaRPr>
          </a:p>
        </p:txBody>
      </p:sp>
      <p:cxnSp>
        <p:nvCxnSpPr>
          <p:cNvPr id="27656" name="Straight Connector 27655">
            <a:extLst>
              <a:ext uri="{FF2B5EF4-FFF2-40B4-BE49-F238E27FC236}">
                <a16:creationId xmlns:a16="http://schemas.microsoft.com/office/drawing/2014/main" id="{36FD724B-DB4E-5738-D593-9859E36C7253}"/>
              </a:ext>
            </a:extLst>
          </p:cNvPr>
          <p:cNvCxnSpPr>
            <a:cxnSpLocks/>
          </p:cNvCxnSpPr>
          <p:nvPr/>
        </p:nvCxnSpPr>
        <p:spPr>
          <a:xfrm flipH="1">
            <a:off x="505708" y="4353423"/>
            <a:ext cx="5846583"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7657" name="Straight Connector 27656">
            <a:extLst>
              <a:ext uri="{FF2B5EF4-FFF2-40B4-BE49-F238E27FC236}">
                <a16:creationId xmlns:a16="http://schemas.microsoft.com/office/drawing/2014/main" id="{E42FEE9E-D24E-D624-8338-9EAD0C159096}"/>
              </a:ext>
            </a:extLst>
          </p:cNvPr>
          <p:cNvCxnSpPr>
            <a:cxnSpLocks/>
          </p:cNvCxnSpPr>
          <p:nvPr/>
        </p:nvCxnSpPr>
        <p:spPr>
          <a:xfrm flipH="1">
            <a:off x="629956" y="7301873"/>
            <a:ext cx="5783506"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27659" name="TextBox 27658">
            <a:extLst>
              <a:ext uri="{FF2B5EF4-FFF2-40B4-BE49-F238E27FC236}">
                <a16:creationId xmlns:a16="http://schemas.microsoft.com/office/drawing/2014/main" id="{4F58E540-F528-4C72-6D6A-AE70EE21BA17}"/>
              </a:ext>
            </a:extLst>
          </p:cNvPr>
          <p:cNvSpPr txBox="1"/>
          <p:nvPr/>
        </p:nvSpPr>
        <p:spPr>
          <a:xfrm>
            <a:off x="546637" y="7337295"/>
            <a:ext cx="5950144" cy="1067408"/>
          </a:xfrm>
          <a:prstGeom prst="rect">
            <a:avLst/>
          </a:prstGeom>
          <a:noFill/>
        </p:spPr>
        <p:txBody>
          <a:bodyPr wrap="square">
            <a:spAutoFit/>
          </a:bodyPr>
          <a:lstStyle/>
          <a:p>
            <a:pPr indent="457200" algn="just">
              <a:lnSpc>
                <a:spcPct val="115000"/>
              </a:lnSpc>
              <a:spcAft>
                <a:spcPts val="1000"/>
              </a:spcAft>
            </a:pPr>
            <a:r>
              <a:rPr lang="mn-MN" sz="1400" dirty="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rPr>
              <a:t>Хөвсгөл, Архангай, Дархан-Уул, Дундговь, Ховд, Дорнод зэрэг 6 аймагт “Хөгжлийн бэрхшээлтэй хүний хөгжлийн төв”-ийн үйлчилгээнд </a:t>
            </a:r>
            <a:r>
              <a:rPr lang="mn-MN" sz="1400" b="1" dirty="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rPr>
              <a:t>2024 </a:t>
            </a:r>
            <a:r>
              <a:rPr lang="mn-MN" sz="1400" dirty="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rPr>
              <a:t>оны эхний хагас жилийн байдлаар </a:t>
            </a:r>
            <a:r>
              <a:rPr lang="mn-MN" sz="1400" b="1" dirty="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rPr>
              <a:t>5</a:t>
            </a:r>
            <a:r>
              <a:rPr lang="mn-MN" sz="1400" dirty="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rPr>
              <a:t> төвөөр нийт </a:t>
            </a:r>
            <a:r>
              <a:rPr lang="mn-MN" sz="1400" b="1" dirty="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rPr>
              <a:t>8970</a:t>
            </a:r>
            <a:r>
              <a:rPr lang="mn-MN" sz="1400" dirty="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rPr>
              <a:t> хөгжлийн бэрхшээлтэй иргэн үйлчилгээ авсан байна. </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667" name="TextBox 27666">
            <a:extLst>
              <a:ext uri="{FF2B5EF4-FFF2-40B4-BE49-F238E27FC236}">
                <a16:creationId xmlns:a16="http://schemas.microsoft.com/office/drawing/2014/main" id="{E12E4B87-D736-DD21-08F1-37DFC88597E6}"/>
              </a:ext>
            </a:extLst>
          </p:cNvPr>
          <p:cNvSpPr txBox="1"/>
          <p:nvPr/>
        </p:nvSpPr>
        <p:spPr>
          <a:xfrm>
            <a:off x="520139" y="8316378"/>
            <a:ext cx="5965157" cy="1067408"/>
          </a:xfrm>
          <a:prstGeom prst="rect">
            <a:avLst/>
          </a:prstGeom>
          <a:noFill/>
        </p:spPr>
        <p:txBody>
          <a:bodyPr wrap="square">
            <a:spAutoFit/>
          </a:bodyPr>
          <a:lstStyle/>
          <a:p>
            <a:pPr indent="457200" algn="just">
              <a:lnSpc>
                <a:spcPct val="115000"/>
              </a:lnSpc>
              <a:spcAft>
                <a:spcPts val="1000"/>
              </a:spcAft>
            </a:pPr>
            <a:r>
              <a:rPr lang="mn-MN" sz="1400" dirty="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rPr>
              <a:t>Үүнээс харвал 2024 оны эхний хагас жилд нийт зорилтот түвшин 17.2%-ийн үзүүлэлттэй байгаа нь хүрэх түвшнээс 7.2 функтаар дутуу байна.  2024 оны жилийн эцсийн байдлаар зорилтот түвшиндээ бүрэн хүрнэ гэж тооцоолж байна.</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Группа 3">
            <a:extLst>
              <a:ext uri="{FF2B5EF4-FFF2-40B4-BE49-F238E27FC236}">
                <a16:creationId xmlns:a16="http://schemas.microsoft.com/office/drawing/2014/main" id="{0FA6F46D-53EB-708F-4923-8F187D69E254}"/>
              </a:ext>
            </a:extLst>
          </p:cNvPr>
          <p:cNvGrpSpPr>
            <a:grpSpLocks/>
          </p:cNvGrpSpPr>
          <p:nvPr/>
        </p:nvGrpSpPr>
        <p:grpSpPr bwMode="auto">
          <a:xfrm>
            <a:off x="490170" y="9422144"/>
            <a:ext cx="5927173" cy="93178"/>
            <a:chOff x="1398588" y="2222500"/>
            <a:chExt cx="6459537" cy="900113"/>
          </a:xfrm>
        </p:grpSpPr>
        <p:sp>
          <p:nvSpPr>
            <p:cNvPr id="3" name="Freeform 54">
              <a:extLst>
                <a:ext uri="{FF2B5EF4-FFF2-40B4-BE49-F238E27FC236}">
                  <a16:creationId xmlns:a16="http://schemas.microsoft.com/office/drawing/2014/main" id="{521EB998-2B7A-1058-72D6-0E7F7F68E6FE}"/>
                </a:ext>
              </a:extLst>
            </p:cNvPr>
            <p:cNvSpPr>
              <a:spLocks noEditPoints="1"/>
            </p:cNvSpPr>
            <p:nvPr/>
          </p:nvSpPr>
          <p:spPr bwMode="auto">
            <a:xfrm>
              <a:off x="1398588" y="2222500"/>
              <a:ext cx="6459537" cy="900113"/>
            </a:xfrm>
            <a:custGeom>
              <a:avLst/>
              <a:gdLst>
                <a:gd name="T0" fmla="*/ 3600450 w 4069"/>
                <a:gd name="T1" fmla="*/ 708025 h 567"/>
                <a:gd name="T2" fmla="*/ 3600450 w 4069"/>
                <a:gd name="T3" fmla="*/ 192088 h 567"/>
                <a:gd name="T4" fmla="*/ 4110038 w 4069"/>
                <a:gd name="T5" fmla="*/ 192088 h 567"/>
                <a:gd name="T6" fmla="*/ 4110038 w 4069"/>
                <a:gd name="T7" fmla="*/ 708025 h 567"/>
                <a:gd name="T8" fmla="*/ 3600450 w 4069"/>
                <a:gd name="T9" fmla="*/ 708025 h 567"/>
                <a:gd name="T10" fmla="*/ 4276725 w 4069"/>
                <a:gd name="T11" fmla="*/ 708025 h 567"/>
                <a:gd name="T12" fmla="*/ 4276725 w 4069"/>
                <a:gd name="T13" fmla="*/ 192088 h 567"/>
                <a:gd name="T14" fmla="*/ 4800600 w 4069"/>
                <a:gd name="T15" fmla="*/ 192088 h 567"/>
                <a:gd name="T16" fmla="*/ 4800600 w 4069"/>
                <a:gd name="T17" fmla="*/ 708025 h 567"/>
                <a:gd name="T18" fmla="*/ 4276725 w 4069"/>
                <a:gd name="T19" fmla="*/ 708025 h 567"/>
                <a:gd name="T20" fmla="*/ 4965700 w 4069"/>
                <a:gd name="T21" fmla="*/ 708025 h 567"/>
                <a:gd name="T22" fmla="*/ 4965700 w 4069"/>
                <a:gd name="T23" fmla="*/ 192088 h 567"/>
                <a:gd name="T24" fmla="*/ 5476875 w 4069"/>
                <a:gd name="T25" fmla="*/ 192088 h 567"/>
                <a:gd name="T26" fmla="*/ 5476875 w 4069"/>
                <a:gd name="T27" fmla="*/ 708025 h 567"/>
                <a:gd name="T28" fmla="*/ 4965700 w 4069"/>
                <a:gd name="T29" fmla="*/ 708025 h 567"/>
                <a:gd name="T30" fmla="*/ 5654675 w 4069"/>
                <a:gd name="T31" fmla="*/ 708025 h 567"/>
                <a:gd name="T32" fmla="*/ 5654675 w 4069"/>
                <a:gd name="T33" fmla="*/ 192088 h 567"/>
                <a:gd name="T34" fmla="*/ 6165850 w 4069"/>
                <a:gd name="T35" fmla="*/ 192088 h 567"/>
                <a:gd name="T36" fmla="*/ 6165850 w 4069"/>
                <a:gd name="T37" fmla="*/ 708025 h 567"/>
                <a:gd name="T38" fmla="*/ 5654675 w 4069"/>
                <a:gd name="T39" fmla="*/ 708025 h 567"/>
                <a:gd name="T40" fmla="*/ 6459538 w 4069"/>
                <a:gd name="T41" fmla="*/ 0 h 567"/>
                <a:gd name="T42" fmla="*/ 0 w 4069"/>
                <a:gd name="T43" fmla="*/ 0 h 567"/>
                <a:gd name="T44" fmla="*/ 0 w 4069"/>
                <a:gd name="T45" fmla="*/ 900113 h 567"/>
                <a:gd name="T46" fmla="*/ 6459538 w 4069"/>
                <a:gd name="T47" fmla="*/ 900113 h 567"/>
                <a:gd name="T48" fmla="*/ 6459538 w 4069"/>
                <a:gd name="T49" fmla="*/ 0 h 5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69" h="567">
                  <a:moveTo>
                    <a:pt x="2268" y="446"/>
                  </a:moveTo>
                  <a:lnTo>
                    <a:pt x="2268" y="121"/>
                  </a:lnTo>
                  <a:lnTo>
                    <a:pt x="2589" y="121"/>
                  </a:lnTo>
                  <a:lnTo>
                    <a:pt x="2589" y="446"/>
                  </a:lnTo>
                  <a:lnTo>
                    <a:pt x="2268" y="446"/>
                  </a:lnTo>
                  <a:moveTo>
                    <a:pt x="2694" y="446"/>
                  </a:moveTo>
                  <a:lnTo>
                    <a:pt x="2694" y="121"/>
                  </a:lnTo>
                  <a:lnTo>
                    <a:pt x="3024" y="121"/>
                  </a:lnTo>
                  <a:lnTo>
                    <a:pt x="3024" y="446"/>
                  </a:lnTo>
                  <a:lnTo>
                    <a:pt x="2694" y="446"/>
                  </a:lnTo>
                  <a:moveTo>
                    <a:pt x="3128" y="446"/>
                  </a:moveTo>
                  <a:lnTo>
                    <a:pt x="3128" y="121"/>
                  </a:lnTo>
                  <a:lnTo>
                    <a:pt x="3450" y="121"/>
                  </a:lnTo>
                  <a:lnTo>
                    <a:pt x="3450" y="446"/>
                  </a:lnTo>
                  <a:lnTo>
                    <a:pt x="3128" y="446"/>
                  </a:lnTo>
                  <a:moveTo>
                    <a:pt x="3562" y="446"/>
                  </a:moveTo>
                  <a:lnTo>
                    <a:pt x="3562" y="121"/>
                  </a:lnTo>
                  <a:lnTo>
                    <a:pt x="3884" y="121"/>
                  </a:lnTo>
                  <a:lnTo>
                    <a:pt x="3884" y="446"/>
                  </a:lnTo>
                  <a:lnTo>
                    <a:pt x="3562" y="446"/>
                  </a:lnTo>
                  <a:moveTo>
                    <a:pt x="4069" y="0"/>
                  </a:moveTo>
                  <a:lnTo>
                    <a:pt x="0" y="0"/>
                  </a:lnTo>
                  <a:lnTo>
                    <a:pt x="0" y="567"/>
                  </a:lnTo>
                  <a:lnTo>
                    <a:pt x="4069" y="567"/>
                  </a:lnTo>
                  <a:lnTo>
                    <a:pt x="4069" y="0"/>
                  </a:lnTo>
                </a:path>
              </a:pathLst>
            </a:custGeom>
            <a:solidFill>
              <a:schemeClr val="accent3">
                <a:lumMod val="20000"/>
                <a:lumOff val="80000"/>
              </a:schemeClr>
            </a:solidFill>
            <a:ln>
              <a:noFill/>
            </a:ln>
          </p:spPr>
          <p:txBody>
            <a:bodyPr/>
            <a:lstStyle/>
            <a:p>
              <a:pPr>
                <a:defRPr/>
              </a:pPr>
              <a:endParaRPr lang="ru-RU">
                <a:cs typeface="+mn-cs"/>
              </a:endParaRPr>
            </a:p>
          </p:txBody>
        </p:sp>
        <p:sp>
          <p:nvSpPr>
            <p:cNvPr id="4" name="Rectangle 59">
              <a:extLst>
                <a:ext uri="{FF2B5EF4-FFF2-40B4-BE49-F238E27FC236}">
                  <a16:creationId xmlns:a16="http://schemas.microsoft.com/office/drawing/2014/main" id="{A0E8C5DE-2D3D-1F7B-7940-188A6F063C03}"/>
                </a:ext>
              </a:extLst>
            </p:cNvPr>
            <p:cNvSpPr>
              <a:spLocks noChangeArrowheads="1"/>
            </p:cNvSpPr>
            <p:nvPr/>
          </p:nvSpPr>
          <p:spPr bwMode="auto">
            <a:xfrm>
              <a:off x="1590675" y="2414588"/>
              <a:ext cx="509588" cy="515937"/>
            </a:xfrm>
            <a:prstGeom prst="rect">
              <a:avLst/>
            </a:prstGeom>
            <a:solidFill>
              <a:schemeClr val="accent3"/>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5" name="Rectangle 60">
              <a:extLst>
                <a:ext uri="{FF2B5EF4-FFF2-40B4-BE49-F238E27FC236}">
                  <a16:creationId xmlns:a16="http://schemas.microsoft.com/office/drawing/2014/main" id="{D2CC5EB3-B17F-8A57-257F-DE7936036EB7}"/>
                </a:ext>
              </a:extLst>
            </p:cNvPr>
            <p:cNvSpPr>
              <a:spLocks noChangeArrowheads="1"/>
            </p:cNvSpPr>
            <p:nvPr/>
          </p:nvSpPr>
          <p:spPr bwMode="auto">
            <a:xfrm>
              <a:off x="2279650" y="2414588"/>
              <a:ext cx="511175" cy="515937"/>
            </a:xfrm>
            <a:prstGeom prst="rect">
              <a:avLst/>
            </a:prstGeom>
            <a:solidFill>
              <a:schemeClr val="accent3"/>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6" name="Rectangle 61">
              <a:extLst>
                <a:ext uri="{FF2B5EF4-FFF2-40B4-BE49-F238E27FC236}">
                  <a16:creationId xmlns:a16="http://schemas.microsoft.com/office/drawing/2014/main" id="{F20AC8F8-AE3B-7936-DC02-661E68205E92}"/>
                </a:ext>
              </a:extLst>
            </p:cNvPr>
            <p:cNvSpPr>
              <a:spLocks noChangeArrowheads="1"/>
            </p:cNvSpPr>
            <p:nvPr/>
          </p:nvSpPr>
          <p:spPr bwMode="auto">
            <a:xfrm>
              <a:off x="2955925" y="2414588"/>
              <a:ext cx="511175" cy="515937"/>
            </a:xfrm>
            <a:prstGeom prst="rect">
              <a:avLst/>
            </a:prstGeom>
            <a:solidFill>
              <a:schemeClr val="accent3"/>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7" name="Rectangle 62">
              <a:extLst>
                <a:ext uri="{FF2B5EF4-FFF2-40B4-BE49-F238E27FC236}">
                  <a16:creationId xmlns:a16="http://schemas.microsoft.com/office/drawing/2014/main" id="{258E66C0-D456-4799-4909-CE83FEAD28AB}"/>
                </a:ext>
              </a:extLst>
            </p:cNvPr>
            <p:cNvSpPr>
              <a:spLocks noChangeArrowheads="1"/>
            </p:cNvSpPr>
            <p:nvPr/>
          </p:nvSpPr>
          <p:spPr bwMode="auto">
            <a:xfrm>
              <a:off x="3632200" y="2414588"/>
              <a:ext cx="511175" cy="515937"/>
            </a:xfrm>
            <a:prstGeom prst="rect">
              <a:avLst/>
            </a:prstGeom>
            <a:solidFill>
              <a:schemeClr val="accent3"/>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8" name="Rectangle 63">
              <a:extLst>
                <a:ext uri="{FF2B5EF4-FFF2-40B4-BE49-F238E27FC236}">
                  <a16:creationId xmlns:a16="http://schemas.microsoft.com/office/drawing/2014/main" id="{D16567D6-24E0-50D7-4E54-C6D7C222A483}"/>
                </a:ext>
              </a:extLst>
            </p:cNvPr>
            <p:cNvSpPr>
              <a:spLocks noChangeArrowheads="1"/>
            </p:cNvSpPr>
            <p:nvPr/>
          </p:nvSpPr>
          <p:spPr bwMode="auto">
            <a:xfrm>
              <a:off x="4322763" y="2414588"/>
              <a:ext cx="509587" cy="515937"/>
            </a:xfrm>
            <a:prstGeom prst="rect">
              <a:avLst/>
            </a:prstGeom>
            <a:solidFill>
              <a:schemeClr val="accent3"/>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9" name="Rectangle 64">
              <a:extLst>
                <a:ext uri="{FF2B5EF4-FFF2-40B4-BE49-F238E27FC236}">
                  <a16:creationId xmlns:a16="http://schemas.microsoft.com/office/drawing/2014/main" id="{07BF249F-29F5-8CE5-9302-28B51DBF524B}"/>
                </a:ext>
              </a:extLst>
            </p:cNvPr>
            <p:cNvSpPr>
              <a:spLocks noChangeArrowheads="1"/>
            </p:cNvSpPr>
            <p:nvPr/>
          </p:nvSpPr>
          <p:spPr bwMode="auto">
            <a:xfrm>
              <a:off x="4999038" y="2414588"/>
              <a:ext cx="509587" cy="515937"/>
            </a:xfrm>
            <a:prstGeom prst="rect">
              <a:avLst/>
            </a:prstGeom>
            <a:solidFill>
              <a:schemeClr val="accent4">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10" name="Rectangle 65">
              <a:extLst>
                <a:ext uri="{FF2B5EF4-FFF2-40B4-BE49-F238E27FC236}">
                  <a16:creationId xmlns:a16="http://schemas.microsoft.com/office/drawing/2014/main" id="{ECF16587-F757-F946-3603-C665EB349E6C}"/>
                </a:ext>
              </a:extLst>
            </p:cNvPr>
            <p:cNvSpPr>
              <a:spLocks noChangeArrowheads="1"/>
            </p:cNvSpPr>
            <p:nvPr/>
          </p:nvSpPr>
          <p:spPr bwMode="auto">
            <a:xfrm>
              <a:off x="4999038" y="2414588"/>
              <a:ext cx="509587"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p>
          </p:txBody>
        </p:sp>
        <p:sp>
          <p:nvSpPr>
            <p:cNvPr id="11" name="Rectangle 78">
              <a:extLst>
                <a:ext uri="{FF2B5EF4-FFF2-40B4-BE49-F238E27FC236}">
                  <a16:creationId xmlns:a16="http://schemas.microsoft.com/office/drawing/2014/main" id="{AA871C16-40DC-EEA3-1AAC-B4441CDE2F9B}"/>
                </a:ext>
              </a:extLst>
            </p:cNvPr>
            <p:cNvSpPr>
              <a:spLocks noChangeArrowheads="1"/>
            </p:cNvSpPr>
            <p:nvPr/>
          </p:nvSpPr>
          <p:spPr bwMode="auto">
            <a:xfrm>
              <a:off x="5675313" y="2414588"/>
              <a:ext cx="523875" cy="515937"/>
            </a:xfrm>
            <a:prstGeom prst="rect">
              <a:avLst/>
            </a:prstGeom>
            <a:solidFill>
              <a:schemeClr val="accent4">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12" name="Rectangle 79">
              <a:extLst>
                <a:ext uri="{FF2B5EF4-FFF2-40B4-BE49-F238E27FC236}">
                  <a16:creationId xmlns:a16="http://schemas.microsoft.com/office/drawing/2014/main" id="{3C331FD0-722F-D506-F0D9-43FE9E4FDBED}"/>
                </a:ext>
              </a:extLst>
            </p:cNvPr>
            <p:cNvSpPr>
              <a:spLocks noChangeArrowheads="1"/>
            </p:cNvSpPr>
            <p:nvPr/>
          </p:nvSpPr>
          <p:spPr bwMode="auto">
            <a:xfrm>
              <a:off x="5675313" y="2414588"/>
              <a:ext cx="52387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p>
          </p:txBody>
        </p:sp>
        <p:sp>
          <p:nvSpPr>
            <p:cNvPr id="13" name="Rectangle 83">
              <a:extLst>
                <a:ext uri="{FF2B5EF4-FFF2-40B4-BE49-F238E27FC236}">
                  <a16:creationId xmlns:a16="http://schemas.microsoft.com/office/drawing/2014/main" id="{C87DF5DA-8AF7-29AB-8F2A-BFB5B1497050}"/>
                </a:ext>
              </a:extLst>
            </p:cNvPr>
            <p:cNvSpPr>
              <a:spLocks noChangeArrowheads="1"/>
            </p:cNvSpPr>
            <p:nvPr/>
          </p:nvSpPr>
          <p:spPr bwMode="auto">
            <a:xfrm>
              <a:off x="6364288" y="2414588"/>
              <a:ext cx="511175" cy="515937"/>
            </a:xfrm>
            <a:prstGeom prst="rect">
              <a:avLst/>
            </a:prstGeom>
            <a:solidFill>
              <a:schemeClr val="accent4">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20" name="Rectangle 84">
              <a:extLst>
                <a:ext uri="{FF2B5EF4-FFF2-40B4-BE49-F238E27FC236}">
                  <a16:creationId xmlns:a16="http://schemas.microsoft.com/office/drawing/2014/main" id="{FF5EAC7A-E488-5B63-91C7-561EF3BA4DCA}"/>
                </a:ext>
              </a:extLst>
            </p:cNvPr>
            <p:cNvSpPr>
              <a:spLocks noChangeArrowheads="1"/>
            </p:cNvSpPr>
            <p:nvPr/>
          </p:nvSpPr>
          <p:spPr bwMode="auto">
            <a:xfrm>
              <a:off x="6364288" y="2414588"/>
              <a:ext cx="51117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p>
          </p:txBody>
        </p:sp>
        <p:sp>
          <p:nvSpPr>
            <p:cNvPr id="36" name="Rectangle 88">
              <a:extLst>
                <a:ext uri="{FF2B5EF4-FFF2-40B4-BE49-F238E27FC236}">
                  <a16:creationId xmlns:a16="http://schemas.microsoft.com/office/drawing/2014/main" id="{5FA8B9D7-6ACD-8872-5A6E-91229733D9E1}"/>
                </a:ext>
              </a:extLst>
            </p:cNvPr>
            <p:cNvSpPr>
              <a:spLocks noChangeArrowheads="1"/>
            </p:cNvSpPr>
            <p:nvPr/>
          </p:nvSpPr>
          <p:spPr bwMode="auto">
            <a:xfrm>
              <a:off x="7053263" y="2414588"/>
              <a:ext cx="511175" cy="515937"/>
            </a:xfrm>
            <a:prstGeom prst="rect">
              <a:avLst/>
            </a:prstGeom>
            <a:solidFill>
              <a:schemeClr val="accent4">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37" name="Rectangle 89">
              <a:extLst>
                <a:ext uri="{FF2B5EF4-FFF2-40B4-BE49-F238E27FC236}">
                  <a16:creationId xmlns:a16="http://schemas.microsoft.com/office/drawing/2014/main" id="{760AADE3-34C8-3600-A9D5-C745766B70D0}"/>
                </a:ext>
              </a:extLst>
            </p:cNvPr>
            <p:cNvSpPr>
              <a:spLocks noChangeArrowheads="1"/>
            </p:cNvSpPr>
            <p:nvPr/>
          </p:nvSpPr>
          <p:spPr bwMode="auto">
            <a:xfrm>
              <a:off x="7053263" y="2414588"/>
              <a:ext cx="51117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p>
          </p:txBody>
        </p:sp>
      </p:grpSp>
      <p:sp>
        <p:nvSpPr>
          <p:cNvPr id="54" name="Freeform 139">
            <a:extLst>
              <a:ext uri="{FF2B5EF4-FFF2-40B4-BE49-F238E27FC236}">
                <a16:creationId xmlns:a16="http://schemas.microsoft.com/office/drawing/2014/main" id="{FCE1583D-5DC4-EE4D-EE96-E5A3616B8E0B}"/>
              </a:ext>
            </a:extLst>
          </p:cNvPr>
          <p:cNvSpPr>
            <a:spLocks/>
          </p:cNvSpPr>
          <p:nvPr/>
        </p:nvSpPr>
        <p:spPr bwMode="auto">
          <a:xfrm>
            <a:off x="713493" y="6170731"/>
            <a:ext cx="248279" cy="185381"/>
          </a:xfrm>
          <a:custGeom>
            <a:avLst/>
            <a:gdLst>
              <a:gd name="T0" fmla="*/ 2147483646 w 25"/>
              <a:gd name="T1" fmla="*/ 2147483646 h 25"/>
              <a:gd name="T2" fmla="*/ 2147483646 w 25"/>
              <a:gd name="T3" fmla="*/ 2147483646 h 25"/>
              <a:gd name="T4" fmla="*/ 0 w 25"/>
              <a:gd name="T5" fmla="*/ 2147483646 h 25"/>
              <a:gd name="T6" fmla="*/ 2147483646 w 25"/>
              <a:gd name="T7" fmla="*/ 0 h 25"/>
              <a:gd name="T8" fmla="*/ 2147483646 w 25"/>
              <a:gd name="T9" fmla="*/ 2147483646 h 25"/>
              <a:gd name="T10" fmla="*/ 2147483646 w 25"/>
              <a:gd name="T11" fmla="*/ 2147483646 h 25"/>
              <a:gd name="T12" fmla="*/ 0 60000 65536"/>
              <a:gd name="T13" fmla="*/ 0 60000 65536"/>
              <a:gd name="T14" fmla="*/ 0 60000 65536"/>
              <a:gd name="T15" fmla="*/ 0 60000 65536"/>
              <a:gd name="T16" fmla="*/ 0 60000 65536"/>
              <a:gd name="T17" fmla="*/ 0 60000 65536"/>
              <a:gd name="T18" fmla="*/ 0 w 25"/>
              <a:gd name="T19" fmla="*/ 0 h 25"/>
              <a:gd name="T20" fmla="*/ 25 w 25"/>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5" h="25">
                <a:moveTo>
                  <a:pt x="13" y="25"/>
                </a:moveTo>
                <a:cubicBezTo>
                  <a:pt x="13" y="25"/>
                  <a:pt x="13" y="25"/>
                  <a:pt x="13" y="25"/>
                </a:cubicBezTo>
                <a:cubicBezTo>
                  <a:pt x="6" y="25"/>
                  <a:pt x="0" y="19"/>
                  <a:pt x="0" y="12"/>
                </a:cubicBezTo>
                <a:cubicBezTo>
                  <a:pt x="0" y="5"/>
                  <a:pt x="6" y="0"/>
                  <a:pt x="13" y="0"/>
                </a:cubicBezTo>
                <a:cubicBezTo>
                  <a:pt x="20" y="0"/>
                  <a:pt x="25" y="5"/>
                  <a:pt x="25" y="12"/>
                </a:cubicBezTo>
                <a:cubicBezTo>
                  <a:pt x="25" y="19"/>
                  <a:pt x="20" y="25"/>
                  <a:pt x="13" y="25"/>
                </a:cubicBezTo>
                <a:close/>
              </a:path>
            </a:pathLst>
          </a:custGeom>
          <a:solidFill>
            <a:schemeClr val="bg1">
              <a:lumMod val="65000"/>
            </a:schemeClr>
          </a:solidFill>
          <a:ln>
            <a:noFill/>
          </a:ln>
        </p:spPr>
        <p:txBody>
          <a:bodyPr/>
          <a:lstStyle/>
          <a:p>
            <a:endParaRPr lang="en-US"/>
          </a:p>
        </p:txBody>
      </p:sp>
      <p:sp>
        <p:nvSpPr>
          <p:cNvPr id="55" name="Freeform 139">
            <a:extLst>
              <a:ext uri="{FF2B5EF4-FFF2-40B4-BE49-F238E27FC236}">
                <a16:creationId xmlns:a16="http://schemas.microsoft.com/office/drawing/2014/main" id="{74752649-FB24-8C41-A862-C4DA882252CA}"/>
              </a:ext>
            </a:extLst>
          </p:cNvPr>
          <p:cNvSpPr>
            <a:spLocks/>
          </p:cNvSpPr>
          <p:nvPr/>
        </p:nvSpPr>
        <p:spPr bwMode="auto">
          <a:xfrm>
            <a:off x="3197176" y="6152310"/>
            <a:ext cx="248279" cy="185381"/>
          </a:xfrm>
          <a:custGeom>
            <a:avLst/>
            <a:gdLst>
              <a:gd name="T0" fmla="*/ 2147483646 w 25"/>
              <a:gd name="T1" fmla="*/ 2147483646 h 25"/>
              <a:gd name="T2" fmla="*/ 2147483646 w 25"/>
              <a:gd name="T3" fmla="*/ 2147483646 h 25"/>
              <a:gd name="T4" fmla="*/ 0 w 25"/>
              <a:gd name="T5" fmla="*/ 2147483646 h 25"/>
              <a:gd name="T6" fmla="*/ 2147483646 w 25"/>
              <a:gd name="T7" fmla="*/ 0 h 25"/>
              <a:gd name="T8" fmla="*/ 2147483646 w 25"/>
              <a:gd name="T9" fmla="*/ 2147483646 h 25"/>
              <a:gd name="T10" fmla="*/ 2147483646 w 25"/>
              <a:gd name="T11" fmla="*/ 2147483646 h 25"/>
              <a:gd name="T12" fmla="*/ 0 60000 65536"/>
              <a:gd name="T13" fmla="*/ 0 60000 65536"/>
              <a:gd name="T14" fmla="*/ 0 60000 65536"/>
              <a:gd name="T15" fmla="*/ 0 60000 65536"/>
              <a:gd name="T16" fmla="*/ 0 60000 65536"/>
              <a:gd name="T17" fmla="*/ 0 60000 65536"/>
              <a:gd name="T18" fmla="*/ 0 w 25"/>
              <a:gd name="T19" fmla="*/ 0 h 25"/>
              <a:gd name="T20" fmla="*/ 25 w 25"/>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5" h="25">
                <a:moveTo>
                  <a:pt x="13" y="25"/>
                </a:moveTo>
                <a:cubicBezTo>
                  <a:pt x="13" y="25"/>
                  <a:pt x="13" y="25"/>
                  <a:pt x="13" y="25"/>
                </a:cubicBezTo>
                <a:cubicBezTo>
                  <a:pt x="6" y="25"/>
                  <a:pt x="0" y="19"/>
                  <a:pt x="0" y="12"/>
                </a:cubicBezTo>
                <a:cubicBezTo>
                  <a:pt x="0" y="5"/>
                  <a:pt x="6" y="0"/>
                  <a:pt x="13" y="0"/>
                </a:cubicBezTo>
                <a:cubicBezTo>
                  <a:pt x="20" y="0"/>
                  <a:pt x="25" y="5"/>
                  <a:pt x="25" y="12"/>
                </a:cubicBezTo>
                <a:cubicBezTo>
                  <a:pt x="25" y="19"/>
                  <a:pt x="20" y="25"/>
                  <a:pt x="13" y="25"/>
                </a:cubicBezTo>
                <a:close/>
              </a:path>
            </a:pathLst>
          </a:custGeom>
          <a:solidFill>
            <a:schemeClr val="accent1">
              <a:lumMod val="60000"/>
              <a:lumOff val="40000"/>
            </a:schemeClr>
          </a:solidFill>
          <a:ln>
            <a:noFill/>
          </a:ln>
        </p:spPr>
        <p:txBody>
          <a:bodyPr/>
          <a:lstStyle/>
          <a:p>
            <a:endParaRPr lang="en-US"/>
          </a:p>
        </p:txBody>
      </p:sp>
      <p:sp>
        <p:nvSpPr>
          <p:cNvPr id="56" name="Freeform 139">
            <a:extLst>
              <a:ext uri="{FF2B5EF4-FFF2-40B4-BE49-F238E27FC236}">
                <a16:creationId xmlns:a16="http://schemas.microsoft.com/office/drawing/2014/main" id="{B5D5740D-F3A7-F715-6E5A-6A996925C688}"/>
              </a:ext>
            </a:extLst>
          </p:cNvPr>
          <p:cNvSpPr>
            <a:spLocks/>
          </p:cNvSpPr>
          <p:nvPr/>
        </p:nvSpPr>
        <p:spPr bwMode="auto">
          <a:xfrm>
            <a:off x="3169651" y="6947572"/>
            <a:ext cx="248279" cy="185381"/>
          </a:xfrm>
          <a:custGeom>
            <a:avLst/>
            <a:gdLst>
              <a:gd name="T0" fmla="*/ 2147483646 w 25"/>
              <a:gd name="T1" fmla="*/ 2147483646 h 25"/>
              <a:gd name="T2" fmla="*/ 2147483646 w 25"/>
              <a:gd name="T3" fmla="*/ 2147483646 h 25"/>
              <a:gd name="T4" fmla="*/ 0 w 25"/>
              <a:gd name="T5" fmla="*/ 2147483646 h 25"/>
              <a:gd name="T6" fmla="*/ 2147483646 w 25"/>
              <a:gd name="T7" fmla="*/ 0 h 25"/>
              <a:gd name="T8" fmla="*/ 2147483646 w 25"/>
              <a:gd name="T9" fmla="*/ 2147483646 h 25"/>
              <a:gd name="T10" fmla="*/ 2147483646 w 25"/>
              <a:gd name="T11" fmla="*/ 2147483646 h 25"/>
              <a:gd name="T12" fmla="*/ 0 60000 65536"/>
              <a:gd name="T13" fmla="*/ 0 60000 65536"/>
              <a:gd name="T14" fmla="*/ 0 60000 65536"/>
              <a:gd name="T15" fmla="*/ 0 60000 65536"/>
              <a:gd name="T16" fmla="*/ 0 60000 65536"/>
              <a:gd name="T17" fmla="*/ 0 60000 65536"/>
              <a:gd name="T18" fmla="*/ 0 w 25"/>
              <a:gd name="T19" fmla="*/ 0 h 25"/>
              <a:gd name="T20" fmla="*/ 25 w 25"/>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5" h="25">
                <a:moveTo>
                  <a:pt x="13" y="25"/>
                </a:moveTo>
                <a:cubicBezTo>
                  <a:pt x="13" y="25"/>
                  <a:pt x="13" y="25"/>
                  <a:pt x="13" y="25"/>
                </a:cubicBezTo>
                <a:cubicBezTo>
                  <a:pt x="6" y="25"/>
                  <a:pt x="0" y="19"/>
                  <a:pt x="0" y="12"/>
                </a:cubicBezTo>
                <a:cubicBezTo>
                  <a:pt x="0" y="5"/>
                  <a:pt x="6" y="0"/>
                  <a:pt x="13" y="0"/>
                </a:cubicBezTo>
                <a:cubicBezTo>
                  <a:pt x="20" y="0"/>
                  <a:pt x="25" y="5"/>
                  <a:pt x="25" y="12"/>
                </a:cubicBezTo>
                <a:cubicBezTo>
                  <a:pt x="25" y="19"/>
                  <a:pt x="20" y="25"/>
                  <a:pt x="13" y="25"/>
                </a:cubicBezTo>
                <a:close/>
              </a:path>
            </a:pathLst>
          </a:custGeom>
          <a:solidFill>
            <a:schemeClr val="accent4">
              <a:lumMod val="60000"/>
              <a:lumOff val="40000"/>
            </a:schemeClr>
          </a:solidFill>
          <a:ln>
            <a:noFill/>
          </a:ln>
        </p:spPr>
        <p:txBody>
          <a:bodyPr/>
          <a:lstStyle/>
          <a:p>
            <a:endParaRPr lang="en-US"/>
          </a:p>
        </p:txBody>
      </p:sp>
      <p:sp>
        <p:nvSpPr>
          <p:cNvPr id="57" name="Rectangle 56">
            <a:extLst>
              <a:ext uri="{FF2B5EF4-FFF2-40B4-BE49-F238E27FC236}">
                <a16:creationId xmlns:a16="http://schemas.microsoft.com/office/drawing/2014/main" id="{1B783400-E6D9-3DA5-2CD5-46C959EAEE63}"/>
              </a:ext>
            </a:extLst>
          </p:cNvPr>
          <p:cNvSpPr/>
          <p:nvPr/>
        </p:nvSpPr>
        <p:spPr>
          <a:xfrm>
            <a:off x="6083587" y="9566743"/>
            <a:ext cx="459940" cy="276999"/>
          </a:xfrm>
          <a:prstGeom prst="rect">
            <a:avLst/>
          </a:prstGeom>
        </p:spPr>
        <p:txBody>
          <a:bodyPr wrap="square">
            <a:spAutoFit/>
          </a:bodyPr>
          <a:lstStyle/>
          <a:p>
            <a:pPr algn="ctr" fontAlgn="ctr"/>
            <a:r>
              <a:rPr lang="mn-MN" sz="1200" b="1" dirty="0">
                <a:solidFill>
                  <a:schemeClr val="accent1">
                    <a:lumMod val="75000"/>
                  </a:schemeClr>
                </a:solidFill>
                <a:latin typeface="Times New Roman" panose="02020603050405020304" pitchFamily="18" charset="0"/>
                <a:cs typeface="Times New Roman" panose="02020603050405020304" pitchFamily="18" charset="0"/>
              </a:rPr>
              <a:t>31</a:t>
            </a:r>
          </a:p>
        </p:txBody>
      </p:sp>
    </p:spTree>
  </p:cSld>
  <p:clrMapOvr>
    <a:masterClrMapping/>
  </p:clrMapOvr>
  <p:transition spd="slow" advClick="0" advTm="23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withEffect">
                                  <p:stCondLst>
                                    <p:cond delay="1200"/>
                                  </p:stCondLst>
                                  <p:childTnLst>
                                    <p:set>
                                      <p:cBhvr>
                                        <p:cTn id="6" dur="1" fill="hold">
                                          <p:stCondLst>
                                            <p:cond delay="0"/>
                                          </p:stCondLst>
                                        </p:cTn>
                                        <p:tgtEl>
                                          <p:spTgt spid="18"/>
                                        </p:tgtEl>
                                        <p:attrNameLst>
                                          <p:attrName>style.visibility</p:attrName>
                                        </p:attrNameLst>
                                      </p:cBhvr>
                                      <p:to>
                                        <p:strVal val="visible"/>
                                      </p:to>
                                    </p:set>
                                    <p:anim calcmode="lin" valueType="num">
                                      <p:cBhvr>
                                        <p:cTn id="7" dur="750" fill="hold"/>
                                        <p:tgtEl>
                                          <p:spTgt spid="18"/>
                                        </p:tgtEl>
                                        <p:attrNameLst>
                                          <p:attrName>ppt_w</p:attrName>
                                        </p:attrNameLst>
                                      </p:cBhvr>
                                      <p:tavLst>
                                        <p:tav tm="0">
                                          <p:val>
                                            <p:fltVal val="0"/>
                                          </p:val>
                                        </p:tav>
                                        <p:tav tm="100000">
                                          <p:val>
                                            <p:strVal val="#ppt_w"/>
                                          </p:val>
                                        </p:tav>
                                      </p:tavLst>
                                    </p:anim>
                                    <p:anim calcmode="lin" valueType="num">
                                      <p:cBhvr>
                                        <p:cTn id="8" dur="750" fill="hold"/>
                                        <p:tgtEl>
                                          <p:spTgt spid="18"/>
                                        </p:tgtEl>
                                        <p:attrNameLst>
                                          <p:attrName>ppt_h</p:attrName>
                                        </p:attrNameLst>
                                      </p:cBhvr>
                                      <p:tavLst>
                                        <p:tav tm="0">
                                          <p:val>
                                            <p:fltVal val="0"/>
                                          </p:val>
                                        </p:tav>
                                        <p:tav tm="100000">
                                          <p:val>
                                            <p:strVal val="#ppt_h"/>
                                          </p:val>
                                        </p:tav>
                                      </p:tavLst>
                                    </p:anim>
                                    <p:animEffect transition="in" filter="fade">
                                      <p:cBhvr>
                                        <p:cTn id="9" dur="750"/>
                                        <p:tgtEl>
                                          <p:spTgt spid="18"/>
                                        </p:tgtEl>
                                      </p:cBhvr>
                                    </p:animEffect>
                                  </p:childTnLst>
                                </p:cTn>
                              </p:par>
                            </p:childTnLst>
                          </p:cTn>
                        </p:par>
                        <p:par>
                          <p:cTn id="10" fill="hold">
                            <p:stCondLst>
                              <p:cond delay="1950"/>
                            </p:stCondLst>
                            <p:childTnLst>
                              <p:par>
                                <p:cTn id="11" presetID="53" presetClass="entr" presetSubtype="16"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2450"/>
                            </p:stCondLst>
                            <p:childTnLst>
                              <p:par>
                                <p:cTn id="17" presetID="23" presetClass="entr" presetSubtype="16"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50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50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100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1000"/>
                                  </p:stCondLst>
                                  <p:childTnLst>
                                    <p:set>
                                      <p:cBhvr>
                                        <p:cTn id="38" dur="1" fill="hold">
                                          <p:stCondLst>
                                            <p:cond delay="0"/>
                                          </p:stCondLst>
                                        </p:cTn>
                                        <p:tgtEl>
                                          <p:spTgt spid="50"/>
                                        </p:tgtEl>
                                        <p:attrNameLst>
                                          <p:attrName>style.visibility</p:attrName>
                                        </p:attrNameLst>
                                      </p:cBhvr>
                                      <p:to>
                                        <p:strVal val="visible"/>
                                      </p:to>
                                    </p:set>
                                    <p:anim calcmode="lin" valueType="num">
                                      <p:cBhvr>
                                        <p:cTn id="39" dur="500" fill="hold"/>
                                        <p:tgtEl>
                                          <p:spTgt spid="50"/>
                                        </p:tgtEl>
                                        <p:attrNameLst>
                                          <p:attrName>ppt_w</p:attrName>
                                        </p:attrNameLst>
                                      </p:cBhvr>
                                      <p:tavLst>
                                        <p:tav tm="0">
                                          <p:val>
                                            <p:fltVal val="0"/>
                                          </p:val>
                                        </p:tav>
                                        <p:tav tm="100000">
                                          <p:val>
                                            <p:strVal val="#ppt_w"/>
                                          </p:val>
                                        </p:tav>
                                      </p:tavLst>
                                    </p:anim>
                                    <p:anim calcmode="lin" valueType="num">
                                      <p:cBhvr>
                                        <p:cTn id="40" dur="500" fill="hold"/>
                                        <p:tgtEl>
                                          <p:spTgt spid="50"/>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1500"/>
                                  </p:stCondLst>
                                  <p:childTnLst>
                                    <p:set>
                                      <p:cBhvr>
                                        <p:cTn id="42" dur="1" fill="hold">
                                          <p:stCondLst>
                                            <p:cond delay="0"/>
                                          </p:stCondLst>
                                        </p:cTn>
                                        <p:tgtEl>
                                          <p:spTgt spid="33"/>
                                        </p:tgtEl>
                                        <p:attrNameLst>
                                          <p:attrName>style.visibility</p:attrName>
                                        </p:attrNameLst>
                                      </p:cBhvr>
                                      <p:to>
                                        <p:strVal val="visible"/>
                                      </p:to>
                                    </p:set>
                                    <p:anim calcmode="lin" valueType="num">
                                      <p:cBhvr>
                                        <p:cTn id="43" dur="500" fill="hold"/>
                                        <p:tgtEl>
                                          <p:spTgt spid="33"/>
                                        </p:tgtEl>
                                        <p:attrNameLst>
                                          <p:attrName>ppt_w</p:attrName>
                                        </p:attrNameLst>
                                      </p:cBhvr>
                                      <p:tavLst>
                                        <p:tav tm="0">
                                          <p:val>
                                            <p:fltVal val="0"/>
                                          </p:val>
                                        </p:tav>
                                        <p:tav tm="100000">
                                          <p:val>
                                            <p:strVal val="#ppt_w"/>
                                          </p:val>
                                        </p:tav>
                                      </p:tavLst>
                                    </p:anim>
                                    <p:anim calcmode="lin" valueType="num">
                                      <p:cBhvr>
                                        <p:cTn id="44" dur="500" fill="hold"/>
                                        <p:tgtEl>
                                          <p:spTgt spid="33"/>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1500"/>
                                  </p:stCondLst>
                                  <p:childTnLst>
                                    <p:set>
                                      <p:cBhvr>
                                        <p:cTn id="46" dur="1" fill="hold">
                                          <p:stCondLst>
                                            <p:cond delay="0"/>
                                          </p:stCondLst>
                                        </p:cTn>
                                        <p:tgtEl>
                                          <p:spTgt spid="46"/>
                                        </p:tgtEl>
                                        <p:attrNameLst>
                                          <p:attrName>style.visibility</p:attrName>
                                        </p:attrNameLst>
                                      </p:cBhvr>
                                      <p:to>
                                        <p:strVal val="visible"/>
                                      </p:to>
                                    </p:set>
                                    <p:anim calcmode="lin" valueType="num">
                                      <p:cBhvr>
                                        <p:cTn id="47" dur="500" fill="hold"/>
                                        <p:tgtEl>
                                          <p:spTgt spid="46"/>
                                        </p:tgtEl>
                                        <p:attrNameLst>
                                          <p:attrName>ppt_w</p:attrName>
                                        </p:attrNameLst>
                                      </p:cBhvr>
                                      <p:tavLst>
                                        <p:tav tm="0">
                                          <p:val>
                                            <p:fltVal val="0"/>
                                          </p:val>
                                        </p:tav>
                                        <p:tav tm="100000">
                                          <p:val>
                                            <p:strVal val="#ppt_w"/>
                                          </p:val>
                                        </p:tav>
                                      </p:tavLst>
                                    </p:anim>
                                    <p:anim calcmode="lin" valueType="num">
                                      <p:cBhvr>
                                        <p:cTn id="48" dur="500" fill="hold"/>
                                        <p:tgtEl>
                                          <p:spTgt spid="46"/>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1000"/>
                                  </p:stCondLst>
                                  <p:childTnLst>
                                    <p:set>
                                      <p:cBhvr>
                                        <p:cTn id="50" dur="1" fill="hold">
                                          <p:stCondLst>
                                            <p:cond delay="0"/>
                                          </p:stCondLst>
                                        </p:cTn>
                                        <p:tgtEl>
                                          <p:spTgt spid="58"/>
                                        </p:tgtEl>
                                        <p:attrNameLst>
                                          <p:attrName>style.visibility</p:attrName>
                                        </p:attrNameLst>
                                      </p:cBhvr>
                                      <p:to>
                                        <p:strVal val="visible"/>
                                      </p:to>
                                    </p:set>
                                    <p:anim calcmode="lin" valueType="num">
                                      <p:cBhvr>
                                        <p:cTn id="51" dur="500" fill="hold"/>
                                        <p:tgtEl>
                                          <p:spTgt spid="58"/>
                                        </p:tgtEl>
                                        <p:attrNameLst>
                                          <p:attrName>ppt_w</p:attrName>
                                        </p:attrNameLst>
                                      </p:cBhvr>
                                      <p:tavLst>
                                        <p:tav tm="0">
                                          <p:val>
                                            <p:fltVal val="0"/>
                                          </p:val>
                                        </p:tav>
                                        <p:tav tm="100000">
                                          <p:val>
                                            <p:strVal val="#ppt_w"/>
                                          </p:val>
                                        </p:tav>
                                      </p:tavLst>
                                    </p:anim>
                                    <p:anim calcmode="lin" valueType="num">
                                      <p:cBhvr>
                                        <p:cTn id="52" dur="500" fill="hold"/>
                                        <p:tgtEl>
                                          <p:spTgt spid="58"/>
                                        </p:tgtEl>
                                        <p:attrNameLst>
                                          <p:attrName>ppt_h</p:attrName>
                                        </p:attrNameLst>
                                      </p:cBhvr>
                                      <p:tavLst>
                                        <p:tav tm="0">
                                          <p:val>
                                            <p:fltVal val="0"/>
                                          </p:val>
                                        </p:tav>
                                        <p:tav tm="100000">
                                          <p:val>
                                            <p:strVal val="#ppt_h"/>
                                          </p:val>
                                        </p:tav>
                                      </p:tavLst>
                                    </p:anim>
                                  </p:childTnLst>
                                </p:cTn>
                              </p:par>
                            </p:childTnLst>
                          </p:cTn>
                        </p:par>
                        <p:par>
                          <p:cTn id="53" fill="hold">
                            <p:stCondLst>
                              <p:cond delay="4450"/>
                            </p:stCondLst>
                            <p:childTnLst>
                              <p:par>
                                <p:cTn id="54" presetID="23" presetClass="entr" presetSubtype="16" fill="hold" nodeType="after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p:cTn id="56" dur="500" fill="hold"/>
                                        <p:tgtEl>
                                          <p:spTgt spid="2"/>
                                        </p:tgtEl>
                                        <p:attrNameLst>
                                          <p:attrName>ppt_w</p:attrName>
                                        </p:attrNameLst>
                                      </p:cBhvr>
                                      <p:tavLst>
                                        <p:tav tm="0">
                                          <p:val>
                                            <p:fltVal val="0"/>
                                          </p:val>
                                        </p:tav>
                                        <p:tav tm="100000">
                                          <p:val>
                                            <p:strVal val="#ppt_w"/>
                                          </p:val>
                                        </p:tav>
                                      </p:tavLst>
                                    </p:anim>
                                    <p:anim calcmode="lin" valueType="num">
                                      <p:cBhvr>
                                        <p:cTn id="57" dur="500" fill="hold"/>
                                        <p:tgtEl>
                                          <p:spTgt spid="2"/>
                                        </p:tgtEl>
                                        <p:attrNameLst>
                                          <p:attrName>ppt_h</p:attrName>
                                        </p:attrNameLst>
                                      </p:cBhvr>
                                      <p:tavLst>
                                        <p:tav tm="0">
                                          <p:val>
                                            <p:fltVal val="0"/>
                                          </p:val>
                                        </p:tav>
                                        <p:tav tm="100000">
                                          <p:val>
                                            <p:strVal val="#ppt_h"/>
                                          </p:val>
                                        </p:tav>
                                      </p:tavLst>
                                    </p:anim>
                                  </p:childTnLst>
                                </p:cTn>
                              </p:par>
                              <p:par>
                                <p:cTn id="58" presetID="23" presetClass="entr" presetSubtype="16" fill="hold" nodeType="withEffect">
                                  <p:stCondLst>
                                    <p:cond delay="1000"/>
                                  </p:stCondLst>
                                  <p:childTnLst>
                                    <p:set>
                                      <p:cBhvr>
                                        <p:cTn id="59" dur="1" fill="hold">
                                          <p:stCondLst>
                                            <p:cond delay="0"/>
                                          </p:stCondLst>
                                        </p:cTn>
                                        <p:tgtEl>
                                          <p:spTgt spid="54"/>
                                        </p:tgtEl>
                                        <p:attrNameLst>
                                          <p:attrName>style.visibility</p:attrName>
                                        </p:attrNameLst>
                                      </p:cBhvr>
                                      <p:to>
                                        <p:strVal val="visible"/>
                                      </p:to>
                                    </p:set>
                                    <p:anim calcmode="lin" valueType="num">
                                      <p:cBhvr>
                                        <p:cTn id="60" dur="500" fill="hold"/>
                                        <p:tgtEl>
                                          <p:spTgt spid="54"/>
                                        </p:tgtEl>
                                        <p:attrNameLst>
                                          <p:attrName>ppt_w</p:attrName>
                                        </p:attrNameLst>
                                      </p:cBhvr>
                                      <p:tavLst>
                                        <p:tav tm="0">
                                          <p:val>
                                            <p:fltVal val="0"/>
                                          </p:val>
                                        </p:tav>
                                        <p:tav tm="100000">
                                          <p:val>
                                            <p:strVal val="#ppt_w"/>
                                          </p:val>
                                        </p:tav>
                                      </p:tavLst>
                                    </p:anim>
                                    <p:anim calcmode="lin" valueType="num">
                                      <p:cBhvr>
                                        <p:cTn id="61" dur="500" fill="hold"/>
                                        <p:tgtEl>
                                          <p:spTgt spid="54"/>
                                        </p:tgtEl>
                                        <p:attrNameLst>
                                          <p:attrName>ppt_h</p:attrName>
                                        </p:attrNameLst>
                                      </p:cBhvr>
                                      <p:tavLst>
                                        <p:tav tm="0">
                                          <p:val>
                                            <p:fltVal val="0"/>
                                          </p:val>
                                        </p:tav>
                                        <p:tav tm="100000">
                                          <p:val>
                                            <p:strVal val="#ppt_h"/>
                                          </p:val>
                                        </p:tav>
                                      </p:tavLst>
                                    </p:anim>
                                  </p:childTnLst>
                                </p:cTn>
                              </p:par>
                              <p:par>
                                <p:cTn id="62" presetID="23" presetClass="entr" presetSubtype="16" fill="hold" nodeType="withEffect">
                                  <p:stCondLst>
                                    <p:cond delay="1000"/>
                                  </p:stCondLst>
                                  <p:childTnLst>
                                    <p:set>
                                      <p:cBhvr>
                                        <p:cTn id="63" dur="1" fill="hold">
                                          <p:stCondLst>
                                            <p:cond delay="0"/>
                                          </p:stCondLst>
                                        </p:cTn>
                                        <p:tgtEl>
                                          <p:spTgt spid="55"/>
                                        </p:tgtEl>
                                        <p:attrNameLst>
                                          <p:attrName>style.visibility</p:attrName>
                                        </p:attrNameLst>
                                      </p:cBhvr>
                                      <p:to>
                                        <p:strVal val="visible"/>
                                      </p:to>
                                    </p:set>
                                    <p:anim calcmode="lin" valueType="num">
                                      <p:cBhvr>
                                        <p:cTn id="64" dur="500" fill="hold"/>
                                        <p:tgtEl>
                                          <p:spTgt spid="55"/>
                                        </p:tgtEl>
                                        <p:attrNameLst>
                                          <p:attrName>ppt_w</p:attrName>
                                        </p:attrNameLst>
                                      </p:cBhvr>
                                      <p:tavLst>
                                        <p:tav tm="0">
                                          <p:val>
                                            <p:fltVal val="0"/>
                                          </p:val>
                                        </p:tav>
                                        <p:tav tm="100000">
                                          <p:val>
                                            <p:strVal val="#ppt_w"/>
                                          </p:val>
                                        </p:tav>
                                      </p:tavLst>
                                    </p:anim>
                                    <p:anim calcmode="lin" valueType="num">
                                      <p:cBhvr>
                                        <p:cTn id="65" dur="500" fill="hold"/>
                                        <p:tgtEl>
                                          <p:spTgt spid="55"/>
                                        </p:tgtEl>
                                        <p:attrNameLst>
                                          <p:attrName>ppt_h</p:attrName>
                                        </p:attrNameLst>
                                      </p:cBhvr>
                                      <p:tavLst>
                                        <p:tav tm="0">
                                          <p:val>
                                            <p:fltVal val="0"/>
                                          </p:val>
                                        </p:tav>
                                        <p:tav tm="100000">
                                          <p:val>
                                            <p:strVal val="#ppt_h"/>
                                          </p:val>
                                        </p:tav>
                                      </p:tavLst>
                                    </p:anim>
                                  </p:childTnLst>
                                </p:cTn>
                              </p:par>
                              <p:par>
                                <p:cTn id="66" presetID="23" presetClass="entr" presetSubtype="16" fill="hold" nodeType="withEffect">
                                  <p:stCondLst>
                                    <p:cond delay="100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6970706-344B-0F32-3D5F-D4A87977AB5A}"/>
              </a:ext>
            </a:extLst>
          </p:cNvPr>
          <p:cNvCxnSpPr>
            <a:cxnSpLocks/>
          </p:cNvCxnSpPr>
          <p:nvPr/>
        </p:nvCxnSpPr>
        <p:spPr>
          <a:xfrm flipV="1">
            <a:off x="1391350" y="649678"/>
            <a:ext cx="4931073" cy="7261"/>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3ED4AD8-D9BF-28A2-8B9D-A35F91640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893" y="231350"/>
            <a:ext cx="857457" cy="851177"/>
          </a:xfrm>
          <a:prstGeom prst="rect">
            <a:avLst/>
          </a:prstGeom>
        </p:spPr>
      </p:pic>
      <p:cxnSp>
        <p:nvCxnSpPr>
          <p:cNvPr id="4" name="Straight Connector 3">
            <a:extLst>
              <a:ext uri="{FF2B5EF4-FFF2-40B4-BE49-F238E27FC236}">
                <a16:creationId xmlns:a16="http://schemas.microsoft.com/office/drawing/2014/main" id="{12AB7B32-8659-87C6-75AA-55A796D3965B}"/>
              </a:ext>
            </a:extLst>
          </p:cNvPr>
          <p:cNvCxnSpPr>
            <a:cxnSpLocks/>
          </p:cNvCxnSpPr>
          <p:nvPr/>
        </p:nvCxnSpPr>
        <p:spPr>
          <a:xfrm flipH="1">
            <a:off x="558123" y="955788"/>
            <a:ext cx="576430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5" name="Straight Connector 4">
            <a:extLst>
              <a:ext uri="{FF2B5EF4-FFF2-40B4-BE49-F238E27FC236}">
                <a16:creationId xmlns:a16="http://schemas.microsoft.com/office/drawing/2014/main" id="{538D86E0-1E7E-8D01-17AC-4AB04B60D45C}"/>
              </a:ext>
            </a:extLst>
          </p:cNvPr>
          <p:cNvCxnSpPr>
            <a:cxnSpLocks/>
          </p:cNvCxnSpPr>
          <p:nvPr/>
        </p:nvCxnSpPr>
        <p:spPr>
          <a:xfrm flipH="1">
            <a:off x="533893" y="1606436"/>
            <a:ext cx="578853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6" name="Title 1">
            <a:extLst>
              <a:ext uri="{FF2B5EF4-FFF2-40B4-BE49-F238E27FC236}">
                <a16:creationId xmlns:a16="http://schemas.microsoft.com/office/drawing/2014/main" id="{BE3920E9-E12B-6560-CD77-D87C0FC8E905}"/>
              </a:ext>
            </a:extLst>
          </p:cNvPr>
          <p:cNvSpPr>
            <a:spLocks noGrp="1"/>
          </p:cNvSpPr>
          <p:nvPr>
            <p:ph type="title"/>
          </p:nvPr>
        </p:nvSpPr>
        <p:spPr>
          <a:xfrm>
            <a:off x="1398357" y="949667"/>
            <a:ext cx="4729231" cy="682744"/>
          </a:xfrm>
        </p:spPr>
        <p:txBody>
          <a:bodyPr>
            <a:noAutofit/>
          </a:bodyPr>
          <a:lstStyle/>
          <a:p>
            <a:pPr algn="ctr">
              <a:lnSpc>
                <a:spcPct val="100000"/>
              </a:lnSpc>
              <a:spcBef>
                <a:spcPts val="0"/>
              </a:spcBef>
              <a:spcAft>
                <a:spcPts val="600"/>
              </a:spcAft>
            </a:pPr>
            <a:r>
              <a:rPr lang="en-US" sz="1400" dirty="0">
                <a:solidFill>
                  <a:srgbClr val="002060"/>
                </a:solidFill>
                <a:latin typeface="Times New Roman" panose="02020603050405020304" pitchFamily="18" charset="0"/>
                <a:cs typeface="Times New Roman" panose="02020603050405020304" pitchFamily="18" charset="0"/>
              </a:rPr>
              <a:t>IV.</a:t>
            </a:r>
            <a:r>
              <a:rPr lang="mn-MN" sz="1400" dirty="0">
                <a:solidFill>
                  <a:srgbClr val="002060"/>
                </a:solidFill>
                <a:latin typeface="Times New Roman" panose="02020603050405020304" pitchFamily="18" charset="0"/>
                <a:cs typeface="Times New Roman" panose="02020603050405020304" pitchFamily="18" charset="0"/>
              </a:rPr>
              <a:t>1</a:t>
            </a:r>
            <a:r>
              <a:rPr lang="en-US" sz="1400" dirty="0">
                <a:solidFill>
                  <a:srgbClr val="002060"/>
                </a:solidFill>
                <a:latin typeface="Times New Roman" panose="02020603050405020304" pitchFamily="18" charset="0"/>
                <a:cs typeface="Times New Roman" panose="02020603050405020304" pitchFamily="18" charset="0"/>
              </a:rPr>
              <a:t> </a:t>
            </a:r>
            <a:r>
              <a:rPr lang="mn-MN" sz="1400" dirty="0">
                <a:solidFill>
                  <a:srgbClr val="002060"/>
                </a:solidFill>
                <a:latin typeface="Times New Roman" panose="02020603050405020304" pitchFamily="18" charset="0"/>
                <a:cs typeface="Times New Roman" panose="02020603050405020304" pitchFamily="18" charset="0"/>
              </a:rPr>
              <a:t> АЛБАН ДААЛГАВРЫН ХЭРЭГЖИЛТИЙГ ХАНГАХ АЖЛЫН ХЭСГИЙН АЖЛЫН ТОВЧ ТАЙЛАН</a:t>
            </a:r>
            <a:endParaRPr lang="en-US" sz="1400" dirty="0">
              <a:solidFill>
                <a:srgbClr val="002060"/>
              </a:solidFill>
              <a:latin typeface="Times New Roman" panose="02020603050405020304" pitchFamily="18" charset="0"/>
              <a:cs typeface="Times New Roman" panose="02020603050405020304" pitchFamily="18" charset="0"/>
            </a:endParaRPr>
          </a:p>
        </p:txBody>
      </p:sp>
      <p:sp>
        <p:nvSpPr>
          <p:cNvPr id="15" name="Right Triangle 14">
            <a:extLst>
              <a:ext uri="{FF2B5EF4-FFF2-40B4-BE49-F238E27FC236}">
                <a16:creationId xmlns:a16="http://schemas.microsoft.com/office/drawing/2014/main" id="{5CA9D78A-0E0D-204C-1F10-9612F4377C7A}"/>
              </a:ext>
            </a:extLst>
          </p:cNvPr>
          <p:cNvSpPr/>
          <p:nvPr/>
        </p:nvSpPr>
        <p:spPr>
          <a:xfrm rot="16200000">
            <a:off x="1325229" y="3027888"/>
            <a:ext cx="871044" cy="770494"/>
          </a:xfrm>
          <a:prstGeom prst="rtTriangle">
            <a:avLst/>
          </a:prstGeom>
          <a:noFill/>
          <a:ln w="28575">
            <a:solidFill>
              <a:schemeClr val="tx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30"/>
            <a:endParaRPr lang="en-US" sz="506">
              <a:solidFill>
                <a:prstClr val="white"/>
              </a:solidFill>
              <a:latin typeface="Roboto Light"/>
            </a:endParaRPr>
          </a:p>
        </p:txBody>
      </p:sp>
      <p:sp>
        <p:nvSpPr>
          <p:cNvPr id="16" name="Folded Corner 142">
            <a:extLst>
              <a:ext uri="{FF2B5EF4-FFF2-40B4-BE49-F238E27FC236}">
                <a16:creationId xmlns:a16="http://schemas.microsoft.com/office/drawing/2014/main" id="{8ACEFE20-2443-D316-74F1-7249768FE7A5}"/>
              </a:ext>
            </a:extLst>
          </p:cNvPr>
          <p:cNvSpPr/>
          <p:nvPr/>
        </p:nvSpPr>
        <p:spPr>
          <a:xfrm>
            <a:off x="557739" y="1729973"/>
            <a:ext cx="1588259" cy="2118685"/>
          </a:xfrm>
          <a:prstGeom prst="foldedCorner">
            <a:avLst>
              <a:gd name="adj" fmla="val 50000"/>
            </a:avLst>
          </a:prstGeom>
          <a:solidFill>
            <a:schemeClr val="accent1">
              <a:lumMod val="40000"/>
              <a:lumOff val="60000"/>
            </a:schemeClr>
          </a:solidFill>
          <a:ln/>
        </p:spPr>
        <p:style>
          <a:lnRef idx="1">
            <a:schemeClr val="accent5"/>
          </a:lnRef>
          <a:fillRef idx="2">
            <a:schemeClr val="accent5"/>
          </a:fillRef>
          <a:effectRef idx="1">
            <a:schemeClr val="accent5"/>
          </a:effectRef>
          <a:fontRef idx="minor">
            <a:schemeClr val="dk1"/>
          </a:fontRef>
        </p:style>
        <p:txBody>
          <a:bodyPr spcFirstLastPara="0" vert="horz" wrap="square" lIns="137158" tIns="480053" rIns="137158" bIns="137158" numCol="1" spcCol="1270" anchor="t" anchorCtr="0">
            <a:noAutofit/>
          </a:bodyPr>
          <a:lstStyle/>
          <a:p>
            <a:pPr defTabSz="500011">
              <a:lnSpc>
                <a:spcPct val="90000"/>
              </a:lnSpc>
              <a:spcBef>
                <a:spcPct val="0"/>
              </a:spcBef>
              <a:spcAft>
                <a:spcPts val="150"/>
              </a:spcAft>
            </a:pPr>
            <a:endParaRPr lang="en-US" sz="675" dirty="0">
              <a:solidFill>
                <a:srgbClr val="272E3A"/>
              </a:solidFill>
              <a:latin typeface="Montserrat Light"/>
            </a:endParaRPr>
          </a:p>
        </p:txBody>
      </p:sp>
      <p:sp>
        <p:nvSpPr>
          <p:cNvPr id="17" name="Right Triangle 16">
            <a:extLst>
              <a:ext uri="{FF2B5EF4-FFF2-40B4-BE49-F238E27FC236}">
                <a16:creationId xmlns:a16="http://schemas.microsoft.com/office/drawing/2014/main" id="{EF623423-A454-00B2-958D-01639F24BB89}"/>
              </a:ext>
            </a:extLst>
          </p:cNvPr>
          <p:cNvSpPr/>
          <p:nvPr/>
        </p:nvSpPr>
        <p:spPr>
          <a:xfrm rot="16200000">
            <a:off x="1365632" y="5603922"/>
            <a:ext cx="833553" cy="816837"/>
          </a:xfrm>
          <a:prstGeom prst="rtTriangle">
            <a:avLst/>
          </a:prstGeom>
          <a:noFill/>
          <a:ln w="28575">
            <a:solidFill>
              <a:schemeClr val="tx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30"/>
            <a:endParaRPr lang="en-US" sz="506">
              <a:solidFill>
                <a:prstClr val="white"/>
              </a:solidFill>
              <a:latin typeface="Roboto Light"/>
            </a:endParaRPr>
          </a:p>
        </p:txBody>
      </p:sp>
      <p:sp>
        <p:nvSpPr>
          <p:cNvPr id="18" name="Folded Corner 138">
            <a:extLst>
              <a:ext uri="{FF2B5EF4-FFF2-40B4-BE49-F238E27FC236}">
                <a16:creationId xmlns:a16="http://schemas.microsoft.com/office/drawing/2014/main" id="{1162588D-5EDF-DB71-5F50-3D024E027FA0}"/>
              </a:ext>
            </a:extLst>
          </p:cNvPr>
          <p:cNvSpPr/>
          <p:nvPr/>
        </p:nvSpPr>
        <p:spPr>
          <a:xfrm>
            <a:off x="573023" y="4310434"/>
            <a:ext cx="1608474" cy="2118685"/>
          </a:xfrm>
          <a:prstGeom prst="foldedCorner">
            <a:avLst>
              <a:gd name="adj" fmla="val 50000"/>
            </a:avLst>
          </a:prstGeom>
          <a:solidFill>
            <a:schemeClr val="accent1">
              <a:lumMod val="40000"/>
              <a:lumOff val="60000"/>
            </a:schemeClr>
          </a:solidFill>
          <a:ln/>
        </p:spPr>
        <p:style>
          <a:lnRef idx="1">
            <a:schemeClr val="accent5"/>
          </a:lnRef>
          <a:fillRef idx="2">
            <a:schemeClr val="accent5"/>
          </a:fillRef>
          <a:effectRef idx="1">
            <a:schemeClr val="accent5"/>
          </a:effectRef>
          <a:fontRef idx="minor">
            <a:schemeClr val="dk1"/>
          </a:fontRef>
        </p:style>
        <p:txBody>
          <a:bodyPr spcFirstLastPara="0" vert="horz" wrap="square" lIns="137158" tIns="480053" rIns="137158" bIns="137158" numCol="1" spcCol="1270" anchor="t" anchorCtr="0">
            <a:noAutofit/>
          </a:bodyPr>
          <a:lstStyle/>
          <a:p>
            <a:pPr algn="ctr"/>
            <a:endParaRPr lang="en-US" sz="1400" dirty="0"/>
          </a:p>
        </p:txBody>
      </p:sp>
      <p:sp>
        <p:nvSpPr>
          <p:cNvPr id="19" name="Right Triangle 18">
            <a:extLst>
              <a:ext uri="{FF2B5EF4-FFF2-40B4-BE49-F238E27FC236}">
                <a16:creationId xmlns:a16="http://schemas.microsoft.com/office/drawing/2014/main" id="{40D4463B-35F3-03E5-6896-F40E9CA4E78C}"/>
              </a:ext>
            </a:extLst>
          </p:cNvPr>
          <p:cNvSpPr/>
          <p:nvPr/>
        </p:nvSpPr>
        <p:spPr>
          <a:xfrm rot="16200000">
            <a:off x="1372563" y="8221612"/>
            <a:ext cx="768390" cy="765535"/>
          </a:xfrm>
          <a:prstGeom prst="rtTriangle">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defTabSz="685730"/>
            <a:endParaRPr lang="en-US" sz="506">
              <a:solidFill>
                <a:prstClr val="white"/>
              </a:solidFill>
              <a:latin typeface="Roboto Light"/>
            </a:endParaRPr>
          </a:p>
        </p:txBody>
      </p:sp>
      <p:sp>
        <p:nvSpPr>
          <p:cNvPr id="20" name="Folded Corner 134">
            <a:extLst>
              <a:ext uri="{FF2B5EF4-FFF2-40B4-BE49-F238E27FC236}">
                <a16:creationId xmlns:a16="http://schemas.microsoft.com/office/drawing/2014/main" id="{E7691B21-A22C-0E92-FA7E-F9367C4648B0}"/>
              </a:ext>
            </a:extLst>
          </p:cNvPr>
          <p:cNvSpPr/>
          <p:nvPr/>
        </p:nvSpPr>
        <p:spPr>
          <a:xfrm>
            <a:off x="573023" y="6869890"/>
            <a:ext cx="1572975" cy="2118685"/>
          </a:xfrm>
          <a:prstGeom prst="foldedCorner">
            <a:avLst>
              <a:gd name="adj" fmla="val 50000"/>
            </a:avLst>
          </a:prstGeom>
          <a:solidFill>
            <a:schemeClr val="accent1">
              <a:lumMod val="40000"/>
              <a:lumOff val="60000"/>
            </a:schemeClr>
          </a:solidFill>
          <a:ln/>
        </p:spPr>
        <p:style>
          <a:lnRef idx="1">
            <a:schemeClr val="accent5"/>
          </a:lnRef>
          <a:fillRef idx="2">
            <a:schemeClr val="accent5"/>
          </a:fillRef>
          <a:effectRef idx="1">
            <a:schemeClr val="accent5"/>
          </a:effectRef>
          <a:fontRef idx="minor">
            <a:schemeClr val="dk1"/>
          </a:fontRef>
        </p:style>
        <p:txBody>
          <a:bodyPr spcFirstLastPara="0" vert="horz" wrap="square" lIns="137158" tIns="480053" rIns="137158" bIns="137158" numCol="1" spcCol="1270" anchor="t" anchorCtr="0">
            <a:noAutofit/>
          </a:bodyPr>
          <a:lstStyle/>
          <a:p>
            <a:pPr defTabSz="500011">
              <a:lnSpc>
                <a:spcPct val="90000"/>
              </a:lnSpc>
              <a:spcBef>
                <a:spcPct val="0"/>
              </a:spcBef>
              <a:spcAft>
                <a:spcPts val="150"/>
              </a:spcAft>
            </a:pPr>
            <a:endParaRPr lang="en-US" sz="675" dirty="0">
              <a:solidFill>
                <a:srgbClr val="272E3A"/>
              </a:solidFill>
              <a:latin typeface="Montserrat Light"/>
            </a:endParaRPr>
          </a:p>
        </p:txBody>
      </p:sp>
      <p:sp>
        <p:nvSpPr>
          <p:cNvPr id="24" name="Rectangle 23">
            <a:extLst>
              <a:ext uri="{FF2B5EF4-FFF2-40B4-BE49-F238E27FC236}">
                <a16:creationId xmlns:a16="http://schemas.microsoft.com/office/drawing/2014/main" id="{518C1089-4B45-269B-453C-E6C00D037ABD}"/>
              </a:ext>
            </a:extLst>
          </p:cNvPr>
          <p:cNvSpPr/>
          <p:nvPr/>
        </p:nvSpPr>
        <p:spPr>
          <a:xfrm>
            <a:off x="1763881" y="3527497"/>
            <a:ext cx="426946" cy="276999"/>
          </a:xfrm>
          <a:prstGeom prst="rect">
            <a:avLst/>
          </a:prstGeom>
        </p:spPr>
        <p:txBody>
          <a:bodyPr wrap="square">
            <a:spAutoFit/>
          </a:bodyPr>
          <a:lstStyle/>
          <a:p>
            <a:pPr algn="ctr" fontAlgn="ctr"/>
            <a:r>
              <a:rPr lang="mn-MN" sz="1200" b="1" dirty="0">
                <a:solidFill>
                  <a:schemeClr val="accent1">
                    <a:lumMod val="75000"/>
                  </a:schemeClr>
                </a:solidFill>
                <a:latin typeface="Times New Roman" panose="02020603050405020304" pitchFamily="18" charset="0"/>
                <a:cs typeface="Times New Roman" panose="02020603050405020304" pitchFamily="18" charset="0"/>
              </a:rPr>
              <a:t>1</a:t>
            </a:r>
          </a:p>
        </p:txBody>
      </p:sp>
      <p:sp>
        <p:nvSpPr>
          <p:cNvPr id="25" name="Rectangle 24">
            <a:extLst>
              <a:ext uri="{FF2B5EF4-FFF2-40B4-BE49-F238E27FC236}">
                <a16:creationId xmlns:a16="http://schemas.microsoft.com/office/drawing/2014/main" id="{43EDDA0D-0D54-F3D9-D3EF-6A33DBA55732}"/>
              </a:ext>
            </a:extLst>
          </p:cNvPr>
          <p:cNvSpPr/>
          <p:nvPr/>
        </p:nvSpPr>
        <p:spPr>
          <a:xfrm>
            <a:off x="1727454" y="6124946"/>
            <a:ext cx="559932" cy="276999"/>
          </a:xfrm>
          <a:prstGeom prst="rect">
            <a:avLst/>
          </a:prstGeom>
        </p:spPr>
        <p:txBody>
          <a:bodyPr wrap="square">
            <a:spAutoFit/>
          </a:bodyPr>
          <a:lstStyle/>
          <a:p>
            <a:pPr algn="ctr" fontAlgn="ctr"/>
            <a:r>
              <a:rPr lang="mn-MN" sz="1200" b="1" dirty="0">
                <a:solidFill>
                  <a:schemeClr val="accent1">
                    <a:lumMod val="75000"/>
                  </a:schemeClr>
                </a:solidFill>
                <a:latin typeface="Times New Roman" panose="02020603050405020304" pitchFamily="18" charset="0"/>
                <a:cs typeface="Times New Roman" panose="02020603050405020304" pitchFamily="18" charset="0"/>
              </a:rPr>
              <a:t>2</a:t>
            </a:r>
          </a:p>
        </p:txBody>
      </p:sp>
      <p:sp>
        <p:nvSpPr>
          <p:cNvPr id="26" name="Rectangle 25">
            <a:extLst>
              <a:ext uri="{FF2B5EF4-FFF2-40B4-BE49-F238E27FC236}">
                <a16:creationId xmlns:a16="http://schemas.microsoft.com/office/drawing/2014/main" id="{56E85547-498C-9443-C10F-D3BE0949091A}"/>
              </a:ext>
            </a:extLst>
          </p:cNvPr>
          <p:cNvSpPr/>
          <p:nvPr/>
        </p:nvSpPr>
        <p:spPr>
          <a:xfrm>
            <a:off x="1701019" y="8686827"/>
            <a:ext cx="547574" cy="276999"/>
          </a:xfrm>
          <a:prstGeom prst="rect">
            <a:avLst/>
          </a:prstGeom>
        </p:spPr>
        <p:txBody>
          <a:bodyPr wrap="square">
            <a:spAutoFit/>
          </a:bodyPr>
          <a:lstStyle/>
          <a:p>
            <a:pPr algn="ctr" fontAlgn="ctr"/>
            <a:r>
              <a:rPr lang="mn-MN" sz="1200" b="1" dirty="0">
                <a:solidFill>
                  <a:schemeClr val="accent1">
                    <a:lumMod val="75000"/>
                  </a:schemeClr>
                </a:solidFill>
                <a:latin typeface="Times New Roman" panose="02020603050405020304" pitchFamily="18" charset="0"/>
                <a:cs typeface="Times New Roman" panose="02020603050405020304" pitchFamily="18" charset="0"/>
              </a:rPr>
              <a:t>3</a:t>
            </a:r>
          </a:p>
        </p:txBody>
      </p:sp>
      <p:sp>
        <p:nvSpPr>
          <p:cNvPr id="28" name="TextBox 27">
            <a:extLst>
              <a:ext uri="{FF2B5EF4-FFF2-40B4-BE49-F238E27FC236}">
                <a16:creationId xmlns:a16="http://schemas.microsoft.com/office/drawing/2014/main" id="{496887DB-C829-81A8-0886-FED700EE0028}"/>
              </a:ext>
            </a:extLst>
          </p:cNvPr>
          <p:cNvSpPr txBox="1"/>
          <p:nvPr/>
        </p:nvSpPr>
        <p:spPr>
          <a:xfrm>
            <a:off x="632724" y="1855676"/>
            <a:ext cx="1395900" cy="1384995"/>
          </a:xfrm>
          <a:prstGeom prst="rect">
            <a:avLst/>
          </a:prstGeom>
          <a:noFill/>
        </p:spPr>
        <p:txBody>
          <a:bodyPr wrap="square">
            <a:spAutoFit/>
          </a:bodyPr>
          <a:lstStyle/>
          <a:p>
            <a:pPr algn="ctr"/>
            <a:r>
              <a:rPr lang="mn-MN" sz="1400" dirty="0">
                <a:latin typeface="Times New Roman" panose="02020603050405020304" pitchFamily="18" charset="0"/>
                <a:cs typeface="Times New Roman" panose="02020603050405020304" pitchFamily="18" charset="0"/>
              </a:rPr>
              <a:t>ГБХНХ-ын сайдын 2024 оны 07 сарын 22-ны өдрийн 01 дугаар албан даалгавар </a:t>
            </a:r>
            <a:endParaRPr lang="en-US" sz="1400" dirty="0"/>
          </a:p>
        </p:txBody>
      </p:sp>
      <p:sp>
        <p:nvSpPr>
          <p:cNvPr id="29" name="TextBox 28">
            <a:extLst>
              <a:ext uri="{FF2B5EF4-FFF2-40B4-BE49-F238E27FC236}">
                <a16:creationId xmlns:a16="http://schemas.microsoft.com/office/drawing/2014/main" id="{2534673E-FC64-8F88-4097-922229EF98CB}"/>
              </a:ext>
            </a:extLst>
          </p:cNvPr>
          <p:cNvSpPr txBox="1"/>
          <p:nvPr/>
        </p:nvSpPr>
        <p:spPr>
          <a:xfrm>
            <a:off x="607480" y="4441788"/>
            <a:ext cx="1533019" cy="1384995"/>
          </a:xfrm>
          <a:prstGeom prst="rect">
            <a:avLst/>
          </a:prstGeom>
          <a:noFill/>
        </p:spPr>
        <p:txBody>
          <a:bodyPr wrap="square">
            <a:spAutoFit/>
          </a:bodyPr>
          <a:lstStyle/>
          <a:p>
            <a:pPr algn="ctr"/>
            <a:r>
              <a:rPr lang="mn-MN" sz="1400" dirty="0">
                <a:latin typeface="Times New Roman" panose="02020603050405020304" pitchFamily="18" charset="0"/>
                <a:cs typeface="Times New Roman" panose="02020603050405020304" pitchFamily="18" charset="0"/>
              </a:rPr>
              <a:t>ГБХНХ-ын сайдын 2024 оны 2024 оны 07 сарын 25-ны өдрийн А/02 дугаар тушаал</a:t>
            </a:r>
            <a:r>
              <a:rPr lang="mn-MN" sz="1400" dirty="0">
                <a:solidFill>
                  <a:srgbClr val="002060"/>
                </a:solidFill>
                <a:latin typeface="Times New Roman" panose="02020603050405020304" pitchFamily="18" charset="0"/>
                <a:cs typeface="Times New Roman" panose="02020603050405020304" pitchFamily="18" charset="0"/>
              </a:rPr>
              <a:t> </a:t>
            </a:r>
            <a:endParaRPr lang="en-US" sz="1400" dirty="0"/>
          </a:p>
        </p:txBody>
      </p:sp>
      <p:sp>
        <p:nvSpPr>
          <p:cNvPr id="30" name="TextBox 29">
            <a:extLst>
              <a:ext uri="{FF2B5EF4-FFF2-40B4-BE49-F238E27FC236}">
                <a16:creationId xmlns:a16="http://schemas.microsoft.com/office/drawing/2014/main" id="{2E721DA0-3823-576E-8732-6152B2AEED27}"/>
              </a:ext>
            </a:extLst>
          </p:cNvPr>
          <p:cNvSpPr txBox="1"/>
          <p:nvPr/>
        </p:nvSpPr>
        <p:spPr>
          <a:xfrm>
            <a:off x="563176" y="6867096"/>
            <a:ext cx="1566502" cy="1384995"/>
          </a:xfrm>
          <a:prstGeom prst="rect">
            <a:avLst/>
          </a:prstGeom>
          <a:noFill/>
        </p:spPr>
        <p:txBody>
          <a:bodyPr wrap="square">
            <a:spAutoFit/>
          </a:bodyPr>
          <a:lstStyle/>
          <a:p>
            <a:pPr algn="ctr"/>
            <a:r>
              <a:rPr lang="mn-MN" sz="1400" dirty="0">
                <a:latin typeface="Times New Roman" panose="02020603050405020304" pitchFamily="18" charset="0"/>
                <a:cs typeface="Times New Roman" panose="02020603050405020304" pitchFamily="18" charset="0"/>
              </a:rPr>
              <a:t>ГБХНХ-ын яамны ТНБДаргын 2024 оны 08 сарын 01-ний өдрийн А/01 дугаар тушаал  </a:t>
            </a:r>
            <a:endParaRPr lang="en-US" sz="1400" dirty="0"/>
          </a:p>
        </p:txBody>
      </p:sp>
      <p:sp>
        <p:nvSpPr>
          <p:cNvPr id="32" name="TextBox 31">
            <a:extLst>
              <a:ext uri="{FF2B5EF4-FFF2-40B4-BE49-F238E27FC236}">
                <a16:creationId xmlns:a16="http://schemas.microsoft.com/office/drawing/2014/main" id="{42DE00D8-D11F-19E6-FCDA-4F9284EF10D2}"/>
              </a:ext>
            </a:extLst>
          </p:cNvPr>
          <p:cNvSpPr txBox="1"/>
          <p:nvPr/>
        </p:nvSpPr>
        <p:spPr>
          <a:xfrm>
            <a:off x="2362863" y="1743686"/>
            <a:ext cx="4145974" cy="2031325"/>
          </a:xfrm>
          <a:prstGeom prst="rect">
            <a:avLst/>
          </a:prstGeom>
          <a:noFill/>
        </p:spPr>
        <p:txBody>
          <a:bodyPr wrap="square">
            <a:spAutoFit/>
          </a:bodyPr>
          <a:lstStyle/>
          <a:p>
            <a:pPr marL="0" indent="0" algn="just">
              <a:buNone/>
            </a:pPr>
            <a:r>
              <a:rPr lang="mn-MN" sz="1400" dirty="0">
                <a:solidFill>
                  <a:srgbClr val="002060"/>
                </a:solidFill>
                <a:latin typeface="Times New Roman" panose="02020603050405020304" pitchFamily="18" charset="0"/>
                <a:cs typeface="Times New Roman" panose="02020603050405020304" pitchFamily="18" charset="0"/>
              </a:rPr>
              <a:t>        </a:t>
            </a:r>
            <a:r>
              <a:rPr lang="mn-MN" sz="1400" dirty="0">
                <a:solidFill>
                  <a:srgbClr val="002060"/>
                </a:solidFill>
                <a:latin typeface="Arial" panose="020B0604020202020204" pitchFamily="34" charset="0"/>
                <a:cs typeface="Arial" panose="020B0604020202020204" pitchFamily="34" charset="0"/>
              </a:rPr>
              <a:t>Хөгжлийн бэрхшээлтэй хүний хөгжлийн ерөнхий газрын даргын 2024 оны 08 сарын 05-ны өдрийн А/140 дугаар тушаалаар уг ажлыг зохион байгуулах ажлын хэсгийг Газрын дэд даргаар ахлуулан 11 хүний бүрэлдэхүүнтэй байгуулж, ажлын хэсгийн төлөвлөгөөг 3 зорилт 16 арга хэмжээг хэрэгжүүлж ажиллахаар төлөвлөн, ажлын хэсгийн гишүүдийн ажил, үүргийн хуваарийг гаргаж танилцуулсан. </a:t>
            </a:r>
            <a:endParaRPr lang="en-US" sz="1400" dirty="0">
              <a:solidFill>
                <a:srgbClr val="002060"/>
              </a:solidFill>
              <a:latin typeface="Arial" panose="020B0604020202020204" pitchFamily="34" charset="0"/>
              <a:cs typeface="Arial" panose="020B0604020202020204" pitchFamily="34" charset="0"/>
            </a:endParaRPr>
          </a:p>
        </p:txBody>
      </p:sp>
      <p:cxnSp>
        <p:nvCxnSpPr>
          <p:cNvPr id="39" name="Straight Arrow Connector 38">
            <a:extLst>
              <a:ext uri="{FF2B5EF4-FFF2-40B4-BE49-F238E27FC236}">
                <a16:creationId xmlns:a16="http://schemas.microsoft.com/office/drawing/2014/main" id="{F64A082A-BAC3-F119-7096-B54A9034770E}"/>
              </a:ext>
            </a:extLst>
          </p:cNvPr>
          <p:cNvCxnSpPr>
            <a:cxnSpLocks/>
          </p:cNvCxnSpPr>
          <p:nvPr/>
        </p:nvCxnSpPr>
        <p:spPr>
          <a:xfrm>
            <a:off x="570237" y="4104302"/>
            <a:ext cx="1683529"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1" name="Straight Arrow Connector 40">
            <a:extLst>
              <a:ext uri="{FF2B5EF4-FFF2-40B4-BE49-F238E27FC236}">
                <a16:creationId xmlns:a16="http://schemas.microsoft.com/office/drawing/2014/main" id="{A1BB63D1-8BBC-58C9-7365-5F2890843D31}"/>
              </a:ext>
            </a:extLst>
          </p:cNvPr>
          <p:cNvCxnSpPr>
            <a:cxnSpLocks/>
          </p:cNvCxnSpPr>
          <p:nvPr/>
        </p:nvCxnSpPr>
        <p:spPr>
          <a:xfrm flipV="1">
            <a:off x="561703" y="6683675"/>
            <a:ext cx="1746865" cy="450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46" name="Picture 45">
            <a:extLst>
              <a:ext uri="{FF2B5EF4-FFF2-40B4-BE49-F238E27FC236}">
                <a16:creationId xmlns:a16="http://schemas.microsoft.com/office/drawing/2014/main" id="{DE2AABAA-D944-68B0-80CE-B34E0C4CD1A0}"/>
              </a:ext>
            </a:extLst>
          </p:cNvPr>
          <p:cNvPicPr>
            <a:picLocks noChangeAspect="1"/>
          </p:cNvPicPr>
          <p:nvPr/>
        </p:nvPicPr>
        <p:blipFill>
          <a:blip r:embed="rId3"/>
          <a:stretch>
            <a:fillRect/>
          </a:stretch>
        </p:blipFill>
        <p:spPr>
          <a:xfrm>
            <a:off x="839807" y="990127"/>
            <a:ext cx="630571" cy="528778"/>
          </a:xfrm>
          <a:prstGeom prst="rect">
            <a:avLst/>
          </a:prstGeom>
        </p:spPr>
      </p:pic>
      <p:sp>
        <p:nvSpPr>
          <p:cNvPr id="47" name="Rectangle 1">
            <a:extLst>
              <a:ext uri="{FF2B5EF4-FFF2-40B4-BE49-F238E27FC236}">
                <a16:creationId xmlns:a16="http://schemas.microsoft.com/office/drawing/2014/main" id="{23081164-5A7F-71BD-4E9A-6C87E75EA5B5}"/>
              </a:ext>
            </a:extLst>
          </p:cNvPr>
          <p:cNvSpPr>
            <a:spLocks/>
          </p:cNvSpPr>
          <p:nvPr/>
        </p:nvSpPr>
        <p:spPr bwMode="auto">
          <a:xfrm>
            <a:off x="0" y="9754882"/>
            <a:ext cx="4401602" cy="12182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0" tIns="0" rIns="0" bIns="0"/>
          <a:lstStyle/>
          <a:p>
            <a:pPr defTabSz="514338">
              <a:defRPr/>
            </a:pPr>
            <a:endParaRPr lang="en-US" sz="1013">
              <a:solidFill>
                <a:srgbClr val="445469"/>
              </a:solidFill>
              <a:latin typeface="Lato Light"/>
            </a:endParaRPr>
          </a:p>
        </p:txBody>
      </p:sp>
      <p:sp>
        <p:nvSpPr>
          <p:cNvPr id="48" name="Rectangle 4">
            <a:extLst>
              <a:ext uri="{FF2B5EF4-FFF2-40B4-BE49-F238E27FC236}">
                <a16:creationId xmlns:a16="http://schemas.microsoft.com/office/drawing/2014/main" id="{0026A1AB-3E63-046F-7A24-E1C389579AE4}"/>
              </a:ext>
            </a:extLst>
          </p:cNvPr>
          <p:cNvSpPr>
            <a:spLocks/>
          </p:cNvSpPr>
          <p:nvPr/>
        </p:nvSpPr>
        <p:spPr bwMode="auto">
          <a:xfrm>
            <a:off x="1329362" y="9627758"/>
            <a:ext cx="3816465" cy="11593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0" tIns="0" rIns="0" bIns="0"/>
          <a:lstStyle/>
          <a:p>
            <a:pPr defTabSz="514338">
              <a:defRPr/>
            </a:pPr>
            <a:endParaRPr lang="en-US" sz="1013">
              <a:solidFill>
                <a:srgbClr val="445469"/>
              </a:solidFill>
              <a:latin typeface="Lato Light"/>
            </a:endParaRPr>
          </a:p>
        </p:txBody>
      </p:sp>
      <p:sp>
        <p:nvSpPr>
          <p:cNvPr id="49" name="Rectangle 9">
            <a:extLst>
              <a:ext uri="{FF2B5EF4-FFF2-40B4-BE49-F238E27FC236}">
                <a16:creationId xmlns:a16="http://schemas.microsoft.com/office/drawing/2014/main" id="{BEAB5D1D-F81C-1907-ED66-3BC97C773A40}"/>
              </a:ext>
            </a:extLst>
          </p:cNvPr>
          <p:cNvSpPr>
            <a:spLocks/>
          </p:cNvSpPr>
          <p:nvPr/>
        </p:nvSpPr>
        <p:spPr bwMode="auto">
          <a:xfrm>
            <a:off x="2181497" y="9555659"/>
            <a:ext cx="3816465" cy="11593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0" tIns="0" rIns="0" bIns="0"/>
          <a:lstStyle/>
          <a:p>
            <a:pPr defTabSz="342978">
              <a:defRPr/>
            </a:pPr>
            <a:endParaRPr lang="en-US" sz="1013">
              <a:solidFill>
                <a:srgbClr val="445469"/>
              </a:solidFill>
              <a:latin typeface="Lato Light"/>
            </a:endParaRPr>
          </a:p>
        </p:txBody>
      </p:sp>
      <p:sp>
        <p:nvSpPr>
          <p:cNvPr id="50" name="Rectangle 11">
            <a:extLst>
              <a:ext uri="{FF2B5EF4-FFF2-40B4-BE49-F238E27FC236}">
                <a16:creationId xmlns:a16="http://schemas.microsoft.com/office/drawing/2014/main" id="{752C2E42-91D8-23B3-C8FE-0BF54D113661}"/>
              </a:ext>
            </a:extLst>
          </p:cNvPr>
          <p:cNvSpPr>
            <a:spLocks/>
          </p:cNvSpPr>
          <p:nvPr/>
        </p:nvSpPr>
        <p:spPr bwMode="auto">
          <a:xfrm>
            <a:off x="3033632" y="9448670"/>
            <a:ext cx="3816465" cy="11593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0" tIns="0" rIns="0" bIns="0"/>
          <a:lstStyle/>
          <a:p>
            <a:pPr defTabSz="342978">
              <a:defRPr/>
            </a:pPr>
            <a:endParaRPr lang="en-US" sz="1013">
              <a:solidFill>
                <a:srgbClr val="445469"/>
              </a:solidFill>
              <a:latin typeface="Lato Light"/>
            </a:endParaRPr>
          </a:p>
        </p:txBody>
      </p:sp>
      <p:cxnSp>
        <p:nvCxnSpPr>
          <p:cNvPr id="52" name="Straight Connector 51">
            <a:extLst>
              <a:ext uri="{FF2B5EF4-FFF2-40B4-BE49-F238E27FC236}">
                <a16:creationId xmlns:a16="http://schemas.microsoft.com/office/drawing/2014/main" id="{A63749A1-B8B9-951A-6811-A1B947FB83A5}"/>
              </a:ext>
            </a:extLst>
          </p:cNvPr>
          <p:cNvCxnSpPr>
            <a:cxnSpLocks/>
          </p:cNvCxnSpPr>
          <p:nvPr/>
        </p:nvCxnSpPr>
        <p:spPr>
          <a:xfrm flipH="1">
            <a:off x="2586423" y="3838160"/>
            <a:ext cx="3630357"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60" name="Picture 59">
            <a:extLst>
              <a:ext uri="{FF2B5EF4-FFF2-40B4-BE49-F238E27FC236}">
                <a16:creationId xmlns:a16="http://schemas.microsoft.com/office/drawing/2014/main" id="{A97186A3-6A75-02D2-5933-283BE1C5B0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0054" y="4115536"/>
            <a:ext cx="4003306" cy="2455643"/>
          </a:xfrm>
          <a:prstGeom prst="rect">
            <a:avLst/>
          </a:prstGeom>
          <a:ln>
            <a:noFill/>
          </a:ln>
          <a:effectLst>
            <a:outerShdw blurRad="292100" dist="139700" dir="2700000" algn="tl" rotWithShape="0">
              <a:srgbClr val="333333">
                <a:alpha val="65000"/>
              </a:srgbClr>
            </a:outerShdw>
          </a:effectLst>
        </p:spPr>
      </p:pic>
      <p:cxnSp>
        <p:nvCxnSpPr>
          <p:cNvPr id="61" name="Straight Connector 60">
            <a:extLst>
              <a:ext uri="{FF2B5EF4-FFF2-40B4-BE49-F238E27FC236}">
                <a16:creationId xmlns:a16="http://schemas.microsoft.com/office/drawing/2014/main" id="{34352092-FB95-DFC7-F2B9-A56AC6C59EA9}"/>
              </a:ext>
            </a:extLst>
          </p:cNvPr>
          <p:cNvCxnSpPr>
            <a:cxnSpLocks/>
          </p:cNvCxnSpPr>
          <p:nvPr/>
        </p:nvCxnSpPr>
        <p:spPr>
          <a:xfrm flipH="1">
            <a:off x="2586423" y="6867096"/>
            <a:ext cx="3630357"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3" name="TextBox 62">
            <a:extLst>
              <a:ext uri="{FF2B5EF4-FFF2-40B4-BE49-F238E27FC236}">
                <a16:creationId xmlns:a16="http://schemas.microsoft.com/office/drawing/2014/main" id="{5B67174F-AE79-B235-98B1-74166C1006C7}"/>
              </a:ext>
            </a:extLst>
          </p:cNvPr>
          <p:cNvSpPr txBox="1"/>
          <p:nvPr/>
        </p:nvSpPr>
        <p:spPr>
          <a:xfrm>
            <a:off x="2430054" y="7125846"/>
            <a:ext cx="4003306" cy="1815882"/>
          </a:xfrm>
          <a:prstGeom prst="rect">
            <a:avLst/>
          </a:prstGeom>
          <a:noFill/>
        </p:spPr>
        <p:txBody>
          <a:bodyPr wrap="square">
            <a:spAutoFit/>
          </a:bodyPr>
          <a:lstStyle/>
          <a:p>
            <a:pPr marL="0" indent="0" algn="just">
              <a:buNone/>
            </a:pPr>
            <a:r>
              <a:rPr lang="mn-MN" sz="1400" dirty="0">
                <a:solidFill>
                  <a:srgbClr val="002060"/>
                </a:solidFill>
                <a:latin typeface="Arial" panose="020B0604020202020204" pitchFamily="34" charset="0"/>
                <a:cs typeface="Arial" panose="020B0604020202020204" pitchFamily="34" charset="0"/>
              </a:rPr>
              <a:t>    Байгууллагын болон харьяа байгууллагын  үйл ажиллагаа болон иргэдэд үзүүлж буй үйлчилгээнд цахим бодлогын хэрэгжилт ямар түвшинд хэрэгжиж байгаа талаар мэдээлэл бэлтгэж Гэр бүл, хөдөлмөр, нийгмийн хамгааллын яамны “Цахимжилтын бодлогын хэрэгжилт”  хариуцсан ажлын хэсэгт танилцуулсан.</a:t>
            </a:r>
            <a:endParaRPr lang="en-US" sz="1400" dirty="0">
              <a:solidFill>
                <a:srgbClr val="002060"/>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2741474-7B28-A703-7B6A-E6748C9B0333}"/>
              </a:ext>
            </a:extLst>
          </p:cNvPr>
          <p:cNvSpPr/>
          <p:nvPr/>
        </p:nvSpPr>
        <p:spPr>
          <a:xfrm>
            <a:off x="6048897" y="9555659"/>
            <a:ext cx="459940" cy="276999"/>
          </a:xfrm>
          <a:prstGeom prst="rect">
            <a:avLst/>
          </a:prstGeom>
        </p:spPr>
        <p:txBody>
          <a:bodyPr wrap="square">
            <a:spAutoFit/>
          </a:bodyPr>
          <a:lstStyle/>
          <a:p>
            <a:pPr algn="ctr" fontAlgn="ctr"/>
            <a:r>
              <a:rPr lang="mn-MN" sz="1200" b="1" dirty="0">
                <a:solidFill>
                  <a:schemeClr val="accent1">
                    <a:lumMod val="75000"/>
                  </a:schemeClr>
                </a:solidFill>
                <a:latin typeface="Times New Roman" panose="02020603050405020304" pitchFamily="18" charset="0"/>
                <a:cs typeface="Times New Roman" panose="02020603050405020304" pitchFamily="18" charset="0"/>
              </a:rPr>
              <a:t>32</a:t>
            </a:r>
          </a:p>
        </p:txBody>
      </p:sp>
      <p:sp>
        <p:nvSpPr>
          <p:cNvPr id="8" name="Rectangle 7">
            <a:extLst>
              <a:ext uri="{FF2B5EF4-FFF2-40B4-BE49-F238E27FC236}">
                <a16:creationId xmlns:a16="http://schemas.microsoft.com/office/drawing/2014/main" id="{F658B314-9E8E-19D3-E2A3-A849D444CDD2}"/>
              </a:ext>
            </a:extLst>
          </p:cNvPr>
          <p:cNvSpPr/>
          <p:nvPr/>
        </p:nvSpPr>
        <p:spPr>
          <a:xfrm>
            <a:off x="4924910" y="8903622"/>
            <a:ext cx="1572975" cy="276999"/>
          </a:xfrm>
          <a:prstGeom prst="rect">
            <a:avLst/>
          </a:prstGeom>
        </p:spPr>
        <p:txBody>
          <a:bodyPr wrap="square">
            <a:spAutoFit/>
          </a:bodyPr>
          <a:lstStyle/>
          <a:p>
            <a:pPr algn="ctr" fontAlgn="ctr"/>
            <a:r>
              <a:rPr lang="en-US" sz="1200" dirty="0">
                <a:solidFill>
                  <a:srgbClr val="002060"/>
                </a:solidFill>
                <a:latin typeface="Arial" panose="020B0604020202020204" pitchFamily="34" charset="0"/>
                <a:cs typeface="Arial" panose="020B0604020202020204" pitchFamily="34" charset="0"/>
              </a:rPr>
              <a:t>(</a:t>
            </a:r>
            <a:r>
              <a:rPr lang="mn-MN" sz="1200" dirty="0">
                <a:solidFill>
                  <a:srgbClr val="002060"/>
                </a:solidFill>
                <a:latin typeface="Arial" panose="020B0604020202020204" pitchFamily="34" charset="0"/>
                <a:cs typeface="Arial" panose="020B0604020202020204" pitchFamily="34" charset="0"/>
              </a:rPr>
              <a:t>Хавсралт 3 үзэх </a:t>
            </a:r>
            <a:r>
              <a:rPr lang="en-US" sz="1200" dirty="0">
                <a:solidFill>
                  <a:srgbClr val="002060"/>
                </a:solidFill>
                <a:latin typeface="Arial" panose="020B0604020202020204" pitchFamily="34" charset="0"/>
                <a:cs typeface="Arial" panose="020B0604020202020204" pitchFamily="34" charset="0"/>
              </a:rPr>
              <a:t>)</a:t>
            </a:r>
            <a:r>
              <a:rPr lang="mn-MN" sz="1200" dirty="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4102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5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5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5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25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B712FD7-249D-9CDA-FDCC-4B6EE882520A}"/>
              </a:ext>
            </a:extLst>
          </p:cNvPr>
          <p:cNvCxnSpPr>
            <a:cxnSpLocks/>
          </p:cNvCxnSpPr>
          <p:nvPr/>
        </p:nvCxnSpPr>
        <p:spPr>
          <a:xfrm>
            <a:off x="1391350" y="656939"/>
            <a:ext cx="4931073"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5D5064C-6FF7-68E8-F965-9A5EB5496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893" y="231350"/>
            <a:ext cx="857457" cy="851177"/>
          </a:xfrm>
          <a:prstGeom prst="rect">
            <a:avLst/>
          </a:prstGeom>
        </p:spPr>
      </p:pic>
      <p:cxnSp>
        <p:nvCxnSpPr>
          <p:cNvPr id="6" name="Straight Connector 5">
            <a:extLst>
              <a:ext uri="{FF2B5EF4-FFF2-40B4-BE49-F238E27FC236}">
                <a16:creationId xmlns:a16="http://schemas.microsoft.com/office/drawing/2014/main" id="{60AD97C1-E936-354B-9B96-0A33B98A91F6}"/>
              </a:ext>
            </a:extLst>
          </p:cNvPr>
          <p:cNvCxnSpPr>
            <a:cxnSpLocks/>
          </p:cNvCxnSpPr>
          <p:nvPr/>
        </p:nvCxnSpPr>
        <p:spPr>
          <a:xfrm flipH="1">
            <a:off x="558123" y="955788"/>
            <a:ext cx="576430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7B20405-57A9-0423-805E-60848B8F9D98}"/>
              </a:ext>
            </a:extLst>
          </p:cNvPr>
          <p:cNvCxnSpPr>
            <a:cxnSpLocks/>
          </p:cNvCxnSpPr>
          <p:nvPr/>
        </p:nvCxnSpPr>
        <p:spPr>
          <a:xfrm flipH="1">
            <a:off x="1175657" y="1359743"/>
            <a:ext cx="5146766"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EA32790B-3CD3-FCB4-7953-013106D44014}"/>
              </a:ext>
            </a:extLst>
          </p:cNvPr>
          <p:cNvSpPr txBox="1"/>
          <p:nvPr/>
        </p:nvSpPr>
        <p:spPr>
          <a:xfrm>
            <a:off x="606585" y="1508116"/>
            <a:ext cx="5764300" cy="2677656"/>
          </a:xfrm>
          <a:prstGeom prst="rect">
            <a:avLst/>
          </a:prstGeom>
          <a:noFill/>
        </p:spPr>
        <p:txBody>
          <a:bodyPr wrap="square">
            <a:spAutoFit/>
          </a:bodyPr>
          <a:lstStyle/>
          <a:p>
            <a:pPr algn="just"/>
            <a:r>
              <a:rPr lang="mn-MN"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201</a:t>
            </a:r>
            <a:r>
              <a:rPr lang="mn-MN"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6</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оноос</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өмнө</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хөгжлийн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бэрхшээлтэй</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иргэдийн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салбарын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бодлого</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эрүүл</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мэндийн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загвар</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дээр</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тулгуурладаг</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эсвэл</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халамж</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хүртэгч</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гэдэг</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байр</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суурин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дээр</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яв</a:t>
            </a:r>
            <a:r>
              <a:rPr lang="mn-MN"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агдаж ирсэн </a:t>
            </a:r>
            <a:r>
              <a:rPr lang="mn-MN" sz="14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ба </a:t>
            </a:r>
            <a:r>
              <a:rPr lang="mn-MN" sz="1400" dirty="0">
                <a:solidFill>
                  <a:schemeClr val="accent1">
                    <a:lumMod val="50000"/>
                  </a:schemeClr>
                </a:solidFill>
                <a:latin typeface="Arial" panose="020B0604020202020204" pitchFamily="34" charset="0"/>
                <a:cs typeface="Arial" panose="020B0604020202020204" pitchFamily="34" charset="0"/>
              </a:rPr>
              <a:t>Монгол Улс Хөгжлийн бэрхшээлтэй хүмүүсийн эрхийн тухай конвенцид 2009 онд нэгдэн орсон НҮБ-ын гишүүн орны хувьд тус конвенцийн үзэл баримтлалд тулгуурлан үндэсний хууль тогтоомжоо боловсронгуй болгож, хөгжлийн бэрхшээлтэй хүний эрхийг дээдэлсэн</a:t>
            </a:r>
            <a:r>
              <a:rPr lang="mn-MN" sz="14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mn-MN"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Хөгжлийн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бэрхшээлтэй</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хүний</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эрхийн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тухай</a:t>
            </a:r>
            <a:r>
              <a:rPr lang="mn-MN"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хуул</a:t>
            </a:r>
            <a:r>
              <a:rPr lang="mn-MN"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ийг 2016 онд Улсын Их хурлаар</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бат</a:t>
            </a:r>
            <a:r>
              <a:rPr lang="mn-MN"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а</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л</a:t>
            </a:r>
            <a:r>
              <a:rPr lang="mn-MN"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са</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наар</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хөгжлийн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бэрхшээлтэй</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иргэн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тусгай</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эрхтэй</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хүн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биш</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бусад</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хүнтэй</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адилхан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эрхтэй</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хэмээн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тусга</a:t>
            </a:r>
            <a:r>
              <a:rPr lang="mn-MN"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ж өгсөн нь бүх</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салбарт</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хөгжлийн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бэрхшээлийн</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асуудлыг</a:t>
            </a:r>
            <a:r>
              <a:rPr lang="en-US"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ярих</a:t>
            </a:r>
            <a:r>
              <a:rPr lang="mn-MN"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шаардлагатай болохыг харуулсан.</a:t>
            </a:r>
            <a:endPar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Title 1">
            <a:extLst>
              <a:ext uri="{FF2B5EF4-FFF2-40B4-BE49-F238E27FC236}">
                <a16:creationId xmlns:a16="http://schemas.microsoft.com/office/drawing/2014/main" id="{4AD9000F-F576-756C-CC20-D3E5FA2D2347}"/>
              </a:ext>
            </a:extLst>
          </p:cNvPr>
          <p:cNvSpPr>
            <a:spLocks noGrp="1"/>
          </p:cNvSpPr>
          <p:nvPr>
            <p:ph type="title"/>
          </p:nvPr>
        </p:nvSpPr>
        <p:spPr>
          <a:xfrm>
            <a:off x="1726611" y="979066"/>
            <a:ext cx="3891726" cy="380677"/>
          </a:xfrm>
        </p:spPr>
        <p:txBody>
          <a:bodyPr>
            <a:normAutofit/>
          </a:bodyPr>
          <a:lstStyle/>
          <a:p>
            <a:pPr algn="ctr"/>
            <a:r>
              <a:rPr lang="en-US" sz="1600" dirty="0">
                <a:solidFill>
                  <a:srgbClr val="002060"/>
                </a:solidFill>
                <a:latin typeface="Times New Roman" panose="02020603050405020304" pitchFamily="18" charset="0"/>
                <a:cs typeface="Times New Roman" panose="02020603050405020304" pitchFamily="18" charset="0"/>
              </a:rPr>
              <a:t>IV.</a:t>
            </a:r>
            <a:r>
              <a:rPr lang="mn-MN" sz="1600" dirty="0">
                <a:solidFill>
                  <a:srgbClr val="002060"/>
                </a:solidFill>
                <a:latin typeface="Times New Roman" panose="02020603050405020304" pitchFamily="18" charset="0"/>
                <a:cs typeface="Times New Roman" panose="02020603050405020304" pitchFamily="18" charset="0"/>
              </a:rPr>
              <a:t>2</a:t>
            </a:r>
            <a:r>
              <a:rPr lang="en-US" sz="1600" dirty="0">
                <a:solidFill>
                  <a:srgbClr val="002060"/>
                </a:solidFill>
                <a:latin typeface="Times New Roman" panose="02020603050405020304" pitchFamily="18" charset="0"/>
                <a:cs typeface="Times New Roman" panose="02020603050405020304" pitchFamily="18" charset="0"/>
              </a:rPr>
              <a:t> </a:t>
            </a:r>
            <a:r>
              <a:rPr lang="mn-MN" sz="1600" dirty="0">
                <a:solidFill>
                  <a:srgbClr val="002060"/>
                </a:solidFill>
                <a:latin typeface="Times New Roman" panose="02020603050405020304" pitchFamily="18" charset="0"/>
                <a:cs typeface="Times New Roman" panose="02020603050405020304" pitchFamily="18" charset="0"/>
              </a:rPr>
              <a:t>НЭГДСЭН ДҮГНЭЛТ</a:t>
            </a:r>
            <a:endParaRPr lang="en-US" sz="1600" dirty="0">
              <a:solidFill>
                <a:srgbClr val="00206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FC1A945-5BD4-4476-97CF-1E4A21EB266D}"/>
              </a:ext>
            </a:extLst>
          </p:cNvPr>
          <p:cNvSpPr txBox="1"/>
          <p:nvPr/>
        </p:nvSpPr>
        <p:spPr>
          <a:xfrm>
            <a:off x="618699" y="4176262"/>
            <a:ext cx="5752186" cy="2893100"/>
          </a:xfrm>
          <a:prstGeom prst="rect">
            <a:avLst/>
          </a:prstGeom>
          <a:noFill/>
        </p:spPr>
        <p:txBody>
          <a:bodyPr wrap="square">
            <a:spAutoFit/>
          </a:bodyPr>
          <a:lstStyle/>
          <a:p>
            <a:pPr algn="just"/>
            <a:r>
              <a:rPr lang="mn-MN" sz="1400" b="0" i="0" dirty="0">
                <a:solidFill>
                  <a:schemeClr val="accent1">
                    <a:lumMod val="50000"/>
                  </a:schemeClr>
                </a:solidFill>
                <a:effectLst/>
                <a:latin typeface="Arial" panose="020B0604020202020204" pitchFamily="34" charset="0"/>
                <a:cs typeface="Arial" panose="020B0604020202020204" pitchFamily="34" charset="0"/>
              </a:rPr>
              <a:t>	Монгол улсын хууль тогтоомж болон Олон улсын гэрээ, конвенцын харилцан хамаарлын ойлголтыг дагаж мөрдүүлэхийн </a:t>
            </a:r>
            <a:r>
              <a:rPr lang="mn-MN" sz="1400" dirty="0">
                <a:solidFill>
                  <a:schemeClr val="accent1">
                    <a:lumMod val="50000"/>
                  </a:schemeClr>
                </a:solidFill>
                <a:latin typeface="Arial" panose="020B0604020202020204" pitchFamily="34" charset="0"/>
                <a:cs typeface="Arial" panose="020B0604020202020204" pitchFamily="34" charset="0"/>
              </a:rPr>
              <a:t>учир</a:t>
            </a:r>
            <a:r>
              <a:rPr lang="mn-MN" sz="1400" b="0" i="0" dirty="0">
                <a:solidFill>
                  <a:schemeClr val="accent1">
                    <a:lumMod val="50000"/>
                  </a:schemeClr>
                </a:solidFill>
                <a:effectLst/>
                <a:latin typeface="Arial" panose="020B0604020202020204" pitchFamily="34" charset="0"/>
                <a:cs typeface="Arial" panose="020B0604020202020204" pitchFamily="34" charset="0"/>
              </a:rPr>
              <a:t> хөгжлийн бэрхшээлтэй хүний талаар баримталж буй бодлогыг салбарын бодлого, хөтөлбөрүүдтэй уялдуулан зохицуулах, хэрэгжилтийг хангах, салбар дундын хамтын ажиллагааг бэхжүүлэхийг тэргүүлэх чиглэлээ болгож байна. 	</a:t>
            </a:r>
          </a:p>
          <a:p>
            <a:pPr algn="just"/>
            <a:r>
              <a:rPr lang="mn-MN" sz="1400" dirty="0">
                <a:solidFill>
                  <a:schemeClr val="accent1">
                    <a:lumMod val="50000"/>
                  </a:schemeClr>
                </a:solidFill>
                <a:latin typeface="Arial" panose="020B0604020202020204" pitchFamily="34" charset="0"/>
                <a:cs typeface="Arial" panose="020B0604020202020204" pitchFamily="34" charset="0"/>
              </a:rPr>
              <a:t>	</a:t>
            </a:r>
            <a:r>
              <a:rPr lang="mn-MN" sz="1400" b="0" i="0" dirty="0">
                <a:solidFill>
                  <a:schemeClr val="accent1">
                    <a:lumMod val="50000"/>
                  </a:schemeClr>
                </a:solidFill>
                <a:effectLst/>
                <a:latin typeface="Arial" panose="020B0604020202020204" pitchFamily="34" charset="0"/>
                <a:cs typeface="Arial" panose="020B0604020202020204" pitchFamily="34" charset="0"/>
              </a:rPr>
              <a:t>Иймээс хөгжлийн бэрхшээлтэй хүмүүсийн эрх оролцоонд тулгуурласан, тэдний амьдралын чанарыг дээшлүүлэхийг дэмжсэн төсөл, хөтөлбөр боловсруулан хэрэгжүүлэхэд гадаад дотоодын байгууллагуудтай хамтран ажиллаж,  </a:t>
            </a:r>
            <a:r>
              <a:rPr lang="mn-MN" sz="1400" dirty="0">
                <a:solidFill>
                  <a:schemeClr val="accent1">
                    <a:lumMod val="50000"/>
                  </a:schemeClr>
                </a:solidFill>
                <a:latin typeface="Arial" panose="020B0604020202020204" pitchFamily="34" charset="0"/>
                <a:cs typeface="Arial" panose="020B0604020202020204" pitchFamily="34" charset="0"/>
              </a:rPr>
              <a:t>хөгжлийн бэрхшээлтэй иргэдийнхээ эрх ашгийг хамгаалж, тэднийг боловсрол, эрүүл мэнд, хөдөлмөр эрхлэлт зэрэг төрийн бүх үйлчилгээнд хамруулахыг зорин ажиллаж байна.</a:t>
            </a:r>
            <a:endParaRPr lang="en-US" sz="1400" dirty="0">
              <a:solidFill>
                <a:schemeClr val="accent1">
                  <a:lumMod val="50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A7B2616-824C-97B4-5BFF-300BBCD37C4D}"/>
              </a:ext>
            </a:extLst>
          </p:cNvPr>
          <p:cNvSpPr txBox="1"/>
          <p:nvPr/>
        </p:nvSpPr>
        <p:spPr>
          <a:xfrm>
            <a:off x="630815" y="7002292"/>
            <a:ext cx="5740070" cy="2246769"/>
          </a:xfrm>
          <a:prstGeom prst="rect">
            <a:avLst/>
          </a:prstGeom>
          <a:noFill/>
        </p:spPr>
        <p:txBody>
          <a:bodyPr wrap="square">
            <a:spAutoFit/>
          </a:bodyPr>
          <a:lstStyle/>
          <a:p>
            <a:pPr algn="just"/>
            <a:r>
              <a:rPr lang="mn-MN" sz="1400" dirty="0">
                <a:latin typeface="Arial" panose="020B0604020202020204" pitchFamily="34" charset="0"/>
                <a:cs typeface="Arial" panose="020B0604020202020204" pitchFamily="34" charset="0"/>
              </a:rPr>
              <a:t>	</a:t>
            </a:r>
            <a:r>
              <a:rPr lang="mn-MN" sz="1400" dirty="0">
                <a:solidFill>
                  <a:schemeClr val="accent1">
                    <a:lumMod val="50000"/>
                  </a:schemeClr>
                </a:solidFill>
                <a:latin typeface="Arial" panose="020B0604020202020204" pitchFamily="34" charset="0"/>
                <a:cs typeface="Arial" panose="020B0604020202020204" pitchFamily="34" charset="0"/>
              </a:rPr>
              <a:t>Монгол Улсад Үндэсний статистикийн хорооны 2023 оны жилийн эцсийн байдлаар 111,228 мянган хөгжлийн бэрхшээлтэй иргэн амьдарч байна гэсэн тоон мэдээлэл гарсан бөгөөд төрөөс хөгжлийн бэрхшээлтэй иргэн бүрийг хөгжүүлэх, тэдний нийгмийн идэвхит оролцоог бий болгохын тулд бүтэц, тогтолцоогоо боловсронгуй болгох, олон нийтийн ойлголт, хандлагыг дээшлүүлэх, гадаад улс орон, олон улсын байгууллагын хамтын ажиллагааг өргөжүүлэх, төр, төрийн бус байгууллага, хувийн хэвшлийн түншлэлийг бэхжүүлэх зэрэг чиглэлээр олон арга хэмжээг авч хэрэгжүүлж ирсэн. </a:t>
            </a:r>
            <a:endParaRPr lang="en-US" sz="1400" dirty="0">
              <a:solidFill>
                <a:schemeClr val="accent1">
                  <a:lumMod val="50000"/>
                </a:schemeClr>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BABA9B84-2BFC-3CA3-6648-929139F7D249}"/>
              </a:ext>
            </a:extLst>
          </p:cNvPr>
          <p:cNvCxnSpPr>
            <a:cxnSpLocks/>
          </p:cNvCxnSpPr>
          <p:nvPr/>
        </p:nvCxnSpPr>
        <p:spPr>
          <a:xfrm flipH="1">
            <a:off x="849086" y="4185772"/>
            <a:ext cx="5329645"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F011ED42-D44B-914B-0A3F-DD2400560103}"/>
              </a:ext>
            </a:extLst>
          </p:cNvPr>
          <p:cNvCxnSpPr>
            <a:cxnSpLocks/>
          </p:cNvCxnSpPr>
          <p:nvPr/>
        </p:nvCxnSpPr>
        <p:spPr>
          <a:xfrm flipH="1">
            <a:off x="764177" y="7002292"/>
            <a:ext cx="5414554" cy="1303"/>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Rectangle 7">
            <a:extLst>
              <a:ext uri="{FF2B5EF4-FFF2-40B4-BE49-F238E27FC236}">
                <a16:creationId xmlns:a16="http://schemas.microsoft.com/office/drawing/2014/main" id="{EF182A6B-4A23-2061-21FF-0528762668ED}"/>
              </a:ext>
            </a:extLst>
          </p:cNvPr>
          <p:cNvSpPr/>
          <p:nvPr/>
        </p:nvSpPr>
        <p:spPr>
          <a:xfrm>
            <a:off x="6083587" y="9553680"/>
            <a:ext cx="459940" cy="276999"/>
          </a:xfrm>
          <a:prstGeom prst="rect">
            <a:avLst/>
          </a:prstGeom>
        </p:spPr>
        <p:txBody>
          <a:bodyPr wrap="square">
            <a:spAutoFit/>
          </a:bodyPr>
          <a:lstStyle/>
          <a:p>
            <a:pPr algn="ctr" fontAlgn="ctr"/>
            <a:r>
              <a:rPr lang="en-US" sz="1200" b="1" dirty="0">
                <a:solidFill>
                  <a:schemeClr val="accent1">
                    <a:lumMod val="75000"/>
                  </a:schemeClr>
                </a:solidFill>
                <a:latin typeface="Times New Roman" panose="02020603050405020304" pitchFamily="18" charset="0"/>
                <a:cs typeface="Times New Roman" panose="02020603050405020304" pitchFamily="18" charset="0"/>
              </a:rPr>
              <a:t>3</a:t>
            </a:r>
            <a:r>
              <a:rPr lang="mn-MN" sz="1200" b="1" dirty="0">
                <a:solidFill>
                  <a:schemeClr val="accent1">
                    <a:lumMod val="75000"/>
                  </a:schemeClr>
                </a:solidFill>
                <a:latin typeface="Times New Roman" panose="02020603050405020304" pitchFamily="18" charset="0"/>
                <a:cs typeface="Times New Roman" panose="02020603050405020304" pitchFamily="18" charset="0"/>
              </a:rPr>
              <a:t>3</a:t>
            </a:r>
          </a:p>
        </p:txBody>
      </p:sp>
      <p:grpSp>
        <p:nvGrpSpPr>
          <p:cNvPr id="9" name="Группа 3">
            <a:extLst>
              <a:ext uri="{FF2B5EF4-FFF2-40B4-BE49-F238E27FC236}">
                <a16:creationId xmlns:a16="http://schemas.microsoft.com/office/drawing/2014/main" id="{374E4960-A5D0-FCB5-2349-CB290E662858}"/>
              </a:ext>
            </a:extLst>
          </p:cNvPr>
          <p:cNvGrpSpPr>
            <a:grpSpLocks/>
          </p:cNvGrpSpPr>
          <p:nvPr/>
        </p:nvGrpSpPr>
        <p:grpSpPr bwMode="auto">
          <a:xfrm>
            <a:off x="671746" y="9444445"/>
            <a:ext cx="5715989" cy="163257"/>
            <a:chOff x="1398588" y="2222500"/>
            <a:chExt cx="6459537" cy="900113"/>
          </a:xfrm>
        </p:grpSpPr>
        <p:sp>
          <p:nvSpPr>
            <p:cNvPr id="10" name="Freeform 54">
              <a:extLst>
                <a:ext uri="{FF2B5EF4-FFF2-40B4-BE49-F238E27FC236}">
                  <a16:creationId xmlns:a16="http://schemas.microsoft.com/office/drawing/2014/main" id="{ADC06998-0296-BC70-3BDD-4FC9B1459962}"/>
                </a:ext>
              </a:extLst>
            </p:cNvPr>
            <p:cNvSpPr>
              <a:spLocks noEditPoints="1"/>
            </p:cNvSpPr>
            <p:nvPr/>
          </p:nvSpPr>
          <p:spPr bwMode="auto">
            <a:xfrm>
              <a:off x="1398588" y="2222500"/>
              <a:ext cx="6459537" cy="900113"/>
            </a:xfrm>
            <a:custGeom>
              <a:avLst/>
              <a:gdLst>
                <a:gd name="T0" fmla="*/ 3600450 w 4069"/>
                <a:gd name="T1" fmla="*/ 708025 h 567"/>
                <a:gd name="T2" fmla="*/ 3600450 w 4069"/>
                <a:gd name="T3" fmla="*/ 192088 h 567"/>
                <a:gd name="T4" fmla="*/ 4110038 w 4069"/>
                <a:gd name="T5" fmla="*/ 192088 h 567"/>
                <a:gd name="T6" fmla="*/ 4110038 w 4069"/>
                <a:gd name="T7" fmla="*/ 708025 h 567"/>
                <a:gd name="T8" fmla="*/ 3600450 w 4069"/>
                <a:gd name="T9" fmla="*/ 708025 h 567"/>
                <a:gd name="T10" fmla="*/ 4276725 w 4069"/>
                <a:gd name="T11" fmla="*/ 708025 h 567"/>
                <a:gd name="T12" fmla="*/ 4276725 w 4069"/>
                <a:gd name="T13" fmla="*/ 192088 h 567"/>
                <a:gd name="T14" fmla="*/ 4800600 w 4069"/>
                <a:gd name="T15" fmla="*/ 192088 h 567"/>
                <a:gd name="T16" fmla="*/ 4800600 w 4069"/>
                <a:gd name="T17" fmla="*/ 708025 h 567"/>
                <a:gd name="T18" fmla="*/ 4276725 w 4069"/>
                <a:gd name="T19" fmla="*/ 708025 h 567"/>
                <a:gd name="T20" fmla="*/ 4965700 w 4069"/>
                <a:gd name="T21" fmla="*/ 708025 h 567"/>
                <a:gd name="T22" fmla="*/ 4965700 w 4069"/>
                <a:gd name="T23" fmla="*/ 192088 h 567"/>
                <a:gd name="T24" fmla="*/ 5476875 w 4069"/>
                <a:gd name="T25" fmla="*/ 192088 h 567"/>
                <a:gd name="T26" fmla="*/ 5476875 w 4069"/>
                <a:gd name="T27" fmla="*/ 708025 h 567"/>
                <a:gd name="T28" fmla="*/ 4965700 w 4069"/>
                <a:gd name="T29" fmla="*/ 708025 h 567"/>
                <a:gd name="T30" fmla="*/ 5654675 w 4069"/>
                <a:gd name="T31" fmla="*/ 708025 h 567"/>
                <a:gd name="T32" fmla="*/ 5654675 w 4069"/>
                <a:gd name="T33" fmla="*/ 192088 h 567"/>
                <a:gd name="T34" fmla="*/ 6165850 w 4069"/>
                <a:gd name="T35" fmla="*/ 192088 h 567"/>
                <a:gd name="T36" fmla="*/ 6165850 w 4069"/>
                <a:gd name="T37" fmla="*/ 708025 h 567"/>
                <a:gd name="T38" fmla="*/ 5654675 w 4069"/>
                <a:gd name="T39" fmla="*/ 708025 h 567"/>
                <a:gd name="T40" fmla="*/ 6459538 w 4069"/>
                <a:gd name="T41" fmla="*/ 0 h 567"/>
                <a:gd name="T42" fmla="*/ 0 w 4069"/>
                <a:gd name="T43" fmla="*/ 0 h 567"/>
                <a:gd name="T44" fmla="*/ 0 w 4069"/>
                <a:gd name="T45" fmla="*/ 900113 h 567"/>
                <a:gd name="T46" fmla="*/ 6459538 w 4069"/>
                <a:gd name="T47" fmla="*/ 900113 h 567"/>
                <a:gd name="T48" fmla="*/ 6459538 w 4069"/>
                <a:gd name="T49" fmla="*/ 0 h 5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69" h="567">
                  <a:moveTo>
                    <a:pt x="2268" y="446"/>
                  </a:moveTo>
                  <a:lnTo>
                    <a:pt x="2268" y="121"/>
                  </a:lnTo>
                  <a:lnTo>
                    <a:pt x="2589" y="121"/>
                  </a:lnTo>
                  <a:lnTo>
                    <a:pt x="2589" y="446"/>
                  </a:lnTo>
                  <a:lnTo>
                    <a:pt x="2268" y="446"/>
                  </a:lnTo>
                  <a:moveTo>
                    <a:pt x="2694" y="446"/>
                  </a:moveTo>
                  <a:lnTo>
                    <a:pt x="2694" y="121"/>
                  </a:lnTo>
                  <a:lnTo>
                    <a:pt x="3024" y="121"/>
                  </a:lnTo>
                  <a:lnTo>
                    <a:pt x="3024" y="446"/>
                  </a:lnTo>
                  <a:lnTo>
                    <a:pt x="2694" y="446"/>
                  </a:lnTo>
                  <a:moveTo>
                    <a:pt x="3128" y="446"/>
                  </a:moveTo>
                  <a:lnTo>
                    <a:pt x="3128" y="121"/>
                  </a:lnTo>
                  <a:lnTo>
                    <a:pt x="3450" y="121"/>
                  </a:lnTo>
                  <a:lnTo>
                    <a:pt x="3450" y="446"/>
                  </a:lnTo>
                  <a:lnTo>
                    <a:pt x="3128" y="446"/>
                  </a:lnTo>
                  <a:moveTo>
                    <a:pt x="3562" y="446"/>
                  </a:moveTo>
                  <a:lnTo>
                    <a:pt x="3562" y="121"/>
                  </a:lnTo>
                  <a:lnTo>
                    <a:pt x="3884" y="121"/>
                  </a:lnTo>
                  <a:lnTo>
                    <a:pt x="3884" y="446"/>
                  </a:lnTo>
                  <a:lnTo>
                    <a:pt x="3562" y="446"/>
                  </a:lnTo>
                  <a:moveTo>
                    <a:pt x="4069" y="0"/>
                  </a:moveTo>
                  <a:lnTo>
                    <a:pt x="0" y="0"/>
                  </a:lnTo>
                  <a:lnTo>
                    <a:pt x="0" y="567"/>
                  </a:lnTo>
                  <a:lnTo>
                    <a:pt x="4069" y="567"/>
                  </a:lnTo>
                  <a:lnTo>
                    <a:pt x="4069" y="0"/>
                  </a:lnTo>
                </a:path>
              </a:pathLst>
            </a:custGeom>
            <a:solidFill>
              <a:schemeClr val="accent3">
                <a:lumMod val="20000"/>
                <a:lumOff val="80000"/>
              </a:schemeClr>
            </a:solidFill>
            <a:ln>
              <a:noFill/>
            </a:ln>
          </p:spPr>
          <p:txBody>
            <a:bodyPr/>
            <a:lstStyle/>
            <a:p>
              <a:pPr>
                <a:defRPr/>
              </a:pPr>
              <a:endParaRPr lang="ru-RU">
                <a:cs typeface="+mn-cs"/>
              </a:endParaRPr>
            </a:p>
          </p:txBody>
        </p:sp>
        <p:sp>
          <p:nvSpPr>
            <p:cNvPr id="11" name="Rectangle 59">
              <a:extLst>
                <a:ext uri="{FF2B5EF4-FFF2-40B4-BE49-F238E27FC236}">
                  <a16:creationId xmlns:a16="http://schemas.microsoft.com/office/drawing/2014/main" id="{0DB88EDF-F4FD-A515-E12B-668022CA0B06}"/>
                </a:ext>
              </a:extLst>
            </p:cNvPr>
            <p:cNvSpPr>
              <a:spLocks noChangeArrowheads="1"/>
            </p:cNvSpPr>
            <p:nvPr/>
          </p:nvSpPr>
          <p:spPr bwMode="auto">
            <a:xfrm>
              <a:off x="1590675" y="2414588"/>
              <a:ext cx="509588" cy="515937"/>
            </a:xfrm>
            <a:prstGeom prst="rect">
              <a:avLst/>
            </a:prstGeom>
            <a:solidFill>
              <a:schemeClr val="accent1">
                <a:lumMod val="40000"/>
                <a:lumOff val="6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13" name="Rectangle 60">
              <a:extLst>
                <a:ext uri="{FF2B5EF4-FFF2-40B4-BE49-F238E27FC236}">
                  <a16:creationId xmlns:a16="http://schemas.microsoft.com/office/drawing/2014/main" id="{30637995-B15F-473F-8721-43EB909A4B6E}"/>
                </a:ext>
              </a:extLst>
            </p:cNvPr>
            <p:cNvSpPr>
              <a:spLocks noChangeArrowheads="1"/>
            </p:cNvSpPr>
            <p:nvPr/>
          </p:nvSpPr>
          <p:spPr bwMode="auto">
            <a:xfrm>
              <a:off x="2279650" y="2414588"/>
              <a:ext cx="511175" cy="515937"/>
            </a:xfrm>
            <a:prstGeom prst="rect">
              <a:avLst/>
            </a:prstGeom>
            <a:solidFill>
              <a:schemeClr val="accent1">
                <a:lumMod val="40000"/>
                <a:lumOff val="6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14" name="Rectangle 61">
              <a:extLst>
                <a:ext uri="{FF2B5EF4-FFF2-40B4-BE49-F238E27FC236}">
                  <a16:creationId xmlns:a16="http://schemas.microsoft.com/office/drawing/2014/main" id="{005F4CBD-1FAC-78D3-9CC7-F629870B6CF7}"/>
                </a:ext>
              </a:extLst>
            </p:cNvPr>
            <p:cNvSpPr>
              <a:spLocks noChangeArrowheads="1"/>
            </p:cNvSpPr>
            <p:nvPr/>
          </p:nvSpPr>
          <p:spPr bwMode="auto">
            <a:xfrm>
              <a:off x="2955925" y="2414588"/>
              <a:ext cx="511175" cy="515937"/>
            </a:xfrm>
            <a:prstGeom prst="rect">
              <a:avLst/>
            </a:prstGeom>
            <a:solidFill>
              <a:schemeClr val="accent1">
                <a:lumMod val="40000"/>
                <a:lumOff val="6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15" name="Rectangle 62">
              <a:extLst>
                <a:ext uri="{FF2B5EF4-FFF2-40B4-BE49-F238E27FC236}">
                  <a16:creationId xmlns:a16="http://schemas.microsoft.com/office/drawing/2014/main" id="{6CECF6F3-1C19-7040-A763-76FAD8F583D2}"/>
                </a:ext>
              </a:extLst>
            </p:cNvPr>
            <p:cNvSpPr>
              <a:spLocks noChangeArrowheads="1"/>
            </p:cNvSpPr>
            <p:nvPr/>
          </p:nvSpPr>
          <p:spPr bwMode="auto">
            <a:xfrm>
              <a:off x="3632200" y="2414588"/>
              <a:ext cx="511175" cy="515937"/>
            </a:xfrm>
            <a:prstGeom prst="rect">
              <a:avLst/>
            </a:prstGeom>
            <a:solidFill>
              <a:schemeClr val="accent1">
                <a:lumMod val="40000"/>
                <a:lumOff val="6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17" name="Rectangle 63">
              <a:extLst>
                <a:ext uri="{FF2B5EF4-FFF2-40B4-BE49-F238E27FC236}">
                  <a16:creationId xmlns:a16="http://schemas.microsoft.com/office/drawing/2014/main" id="{FD5F0BE8-3344-0779-6D76-5E9261E1669B}"/>
                </a:ext>
              </a:extLst>
            </p:cNvPr>
            <p:cNvSpPr>
              <a:spLocks noChangeArrowheads="1"/>
            </p:cNvSpPr>
            <p:nvPr/>
          </p:nvSpPr>
          <p:spPr bwMode="auto">
            <a:xfrm>
              <a:off x="4322763" y="2414588"/>
              <a:ext cx="509587" cy="515937"/>
            </a:xfrm>
            <a:prstGeom prst="rect">
              <a:avLst/>
            </a:prstGeom>
            <a:solidFill>
              <a:schemeClr val="accent1">
                <a:lumMod val="40000"/>
                <a:lumOff val="6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19" name="Rectangle 64">
              <a:extLst>
                <a:ext uri="{FF2B5EF4-FFF2-40B4-BE49-F238E27FC236}">
                  <a16:creationId xmlns:a16="http://schemas.microsoft.com/office/drawing/2014/main" id="{15EE1B83-E921-D1E2-3E94-1ED2A9198118}"/>
                </a:ext>
              </a:extLst>
            </p:cNvPr>
            <p:cNvSpPr>
              <a:spLocks noChangeArrowheads="1"/>
            </p:cNvSpPr>
            <p:nvPr/>
          </p:nvSpPr>
          <p:spPr bwMode="auto">
            <a:xfrm>
              <a:off x="4999038" y="2414588"/>
              <a:ext cx="509587" cy="515937"/>
            </a:xfrm>
            <a:prstGeom prst="rect">
              <a:avLst/>
            </a:prstGeom>
            <a:solidFill>
              <a:schemeClr val="accent2">
                <a:lumMod val="40000"/>
                <a:lumOff val="6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20" name="Rectangle 65">
              <a:extLst>
                <a:ext uri="{FF2B5EF4-FFF2-40B4-BE49-F238E27FC236}">
                  <a16:creationId xmlns:a16="http://schemas.microsoft.com/office/drawing/2014/main" id="{AF16AE56-0773-B7B4-7348-1D1A789CA8E5}"/>
                </a:ext>
              </a:extLst>
            </p:cNvPr>
            <p:cNvSpPr>
              <a:spLocks noChangeArrowheads="1"/>
            </p:cNvSpPr>
            <p:nvPr/>
          </p:nvSpPr>
          <p:spPr bwMode="auto">
            <a:xfrm>
              <a:off x="4999038" y="2414588"/>
              <a:ext cx="509587"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p>
          </p:txBody>
        </p:sp>
        <p:sp>
          <p:nvSpPr>
            <p:cNvPr id="22" name="Rectangle 78">
              <a:extLst>
                <a:ext uri="{FF2B5EF4-FFF2-40B4-BE49-F238E27FC236}">
                  <a16:creationId xmlns:a16="http://schemas.microsoft.com/office/drawing/2014/main" id="{F5AAEE63-3AD6-0E25-5353-F9618BB46FEC}"/>
                </a:ext>
              </a:extLst>
            </p:cNvPr>
            <p:cNvSpPr>
              <a:spLocks noChangeArrowheads="1"/>
            </p:cNvSpPr>
            <p:nvPr/>
          </p:nvSpPr>
          <p:spPr bwMode="auto">
            <a:xfrm>
              <a:off x="5675313" y="2414588"/>
              <a:ext cx="523875" cy="515937"/>
            </a:xfrm>
            <a:prstGeom prst="rect">
              <a:avLst/>
            </a:prstGeom>
            <a:solidFill>
              <a:schemeClr val="accent4">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23" name="Rectangle 79">
              <a:extLst>
                <a:ext uri="{FF2B5EF4-FFF2-40B4-BE49-F238E27FC236}">
                  <a16:creationId xmlns:a16="http://schemas.microsoft.com/office/drawing/2014/main" id="{796B93A9-D950-99F3-0157-14691309CD8C}"/>
                </a:ext>
              </a:extLst>
            </p:cNvPr>
            <p:cNvSpPr>
              <a:spLocks noChangeArrowheads="1"/>
            </p:cNvSpPr>
            <p:nvPr/>
          </p:nvSpPr>
          <p:spPr bwMode="auto">
            <a:xfrm>
              <a:off x="5675313" y="2414588"/>
              <a:ext cx="523875" cy="515937"/>
            </a:xfrm>
            <a:prstGeom prst="rect">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p>
          </p:txBody>
        </p:sp>
        <p:sp>
          <p:nvSpPr>
            <p:cNvPr id="24" name="Rectangle 83">
              <a:extLst>
                <a:ext uri="{FF2B5EF4-FFF2-40B4-BE49-F238E27FC236}">
                  <a16:creationId xmlns:a16="http://schemas.microsoft.com/office/drawing/2014/main" id="{DBCF846B-3F05-195E-C437-C0D75BDC4F7C}"/>
                </a:ext>
              </a:extLst>
            </p:cNvPr>
            <p:cNvSpPr>
              <a:spLocks noChangeArrowheads="1"/>
            </p:cNvSpPr>
            <p:nvPr/>
          </p:nvSpPr>
          <p:spPr bwMode="auto">
            <a:xfrm>
              <a:off x="6364288" y="2414588"/>
              <a:ext cx="511175" cy="515937"/>
            </a:xfrm>
            <a:prstGeom prst="rect">
              <a:avLst/>
            </a:prstGeom>
            <a:solidFill>
              <a:schemeClr val="accent4">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25" name="Rectangle 84">
              <a:extLst>
                <a:ext uri="{FF2B5EF4-FFF2-40B4-BE49-F238E27FC236}">
                  <a16:creationId xmlns:a16="http://schemas.microsoft.com/office/drawing/2014/main" id="{B3CEA7F5-331A-E80B-D646-189B9C83F7B4}"/>
                </a:ext>
              </a:extLst>
            </p:cNvPr>
            <p:cNvSpPr>
              <a:spLocks noChangeArrowheads="1"/>
            </p:cNvSpPr>
            <p:nvPr/>
          </p:nvSpPr>
          <p:spPr bwMode="auto">
            <a:xfrm>
              <a:off x="6364288" y="2414588"/>
              <a:ext cx="511175" cy="515937"/>
            </a:xfrm>
            <a:prstGeom prst="rect">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p>
          </p:txBody>
        </p:sp>
        <p:sp>
          <p:nvSpPr>
            <p:cNvPr id="26" name="Rectangle 88">
              <a:extLst>
                <a:ext uri="{FF2B5EF4-FFF2-40B4-BE49-F238E27FC236}">
                  <a16:creationId xmlns:a16="http://schemas.microsoft.com/office/drawing/2014/main" id="{E72B8AF1-1A9D-A615-1DC5-2FB8679115BB}"/>
                </a:ext>
              </a:extLst>
            </p:cNvPr>
            <p:cNvSpPr>
              <a:spLocks noChangeArrowheads="1"/>
            </p:cNvSpPr>
            <p:nvPr/>
          </p:nvSpPr>
          <p:spPr bwMode="auto">
            <a:xfrm>
              <a:off x="7053263" y="2414588"/>
              <a:ext cx="511175" cy="515937"/>
            </a:xfrm>
            <a:prstGeom prst="rect">
              <a:avLst/>
            </a:prstGeom>
            <a:solidFill>
              <a:schemeClr val="accent4">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27" name="Rectangle 89">
              <a:extLst>
                <a:ext uri="{FF2B5EF4-FFF2-40B4-BE49-F238E27FC236}">
                  <a16:creationId xmlns:a16="http://schemas.microsoft.com/office/drawing/2014/main" id="{A3D9EBD5-665B-48C8-6851-96726DACC850}"/>
                </a:ext>
              </a:extLst>
            </p:cNvPr>
            <p:cNvSpPr>
              <a:spLocks noChangeArrowheads="1"/>
            </p:cNvSpPr>
            <p:nvPr/>
          </p:nvSpPr>
          <p:spPr bwMode="auto">
            <a:xfrm>
              <a:off x="7053263" y="2414588"/>
              <a:ext cx="511175" cy="515937"/>
            </a:xfrm>
            <a:prstGeom prst="rect">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p>
          </p:txBody>
        </p:sp>
      </p:grpSp>
    </p:spTree>
    <p:extLst>
      <p:ext uri="{BB962C8B-B14F-4D97-AF65-F5344CB8AC3E}">
        <p14:creationId xmlns:p14="http://schemas.microsoft.com/office/powerpoint/2010/main" val="235241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0B7B839C-3645-20B0-14EF-FBD3F6DB6C66}"/>
              </a:ext>
            </a:extLst>
          </p:cNvPr>
          <p:cNvCxnSpPr>
            <a:cxnSpLocks/>
          </p:cNvCxnSpPr>
          <p:nvPr/>
        </p:nvCxnSpPr>
        <p:spPr>
          <a:xfrm>
            <a:off x="1391350" y="656939"/>
            <a:ext cx="49310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A85BA08-90B6-8FFC-B402-A5F4A7F9BBA7}"/>
              </a:ext>
            </a:extLst>
          </p:cNvPr>
          <p:cNvCxnSpPr>
            <a:cxnSpLocks/>
          </p:cNvCxnSpPr>
          <p:nvPr/>
        </p:nvCxnSpPr>
        <p:spPr>
          <a:xfrm flipH="1">
            <a:off x="705394" y="825159"/>
            <a:ext cx="5617028"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8" name="Freeform 21">
            <a:extLst>
              <a:ext uri="{FF2B5EF4-FFF2-40B4-BE49-F238E27FC236}">
                <a16:creationId xmlns:a16="http://schemas.microsoft.com/office/drawing/2014/main" id="{5511B669-3B7D-C375-21C1-9A6F482E2825}"/>
              </a:ext>
            </a:extLst>
          </p:cNvPr>
          <p:cNvSpPr>
            <a:spLocks/>
          </p:cNvSpPr>
          <p:nvPr/>
        </p:nvSpPr>
        <p:spPr bwMode="auto">
          <a:xfrm>
            <a:off x="764177" y="976224"/>
            <a:ext cx="300792" cy="487300"/>
          </a:xfrm>
          <a:custGeom>
            <a:avLst/>
            <a:gdLst>
              <a:gd name="T0" fmla="*/ 835 w 1636"/>
              <a:gd name="T1" fmla="*/ 4 h 2554"/>
              <a:gd name="T2" fmla="*/ 922 w 1636"/>
              <a:gd name="T3" fmla="*/ 28 h 2554"/>
              <a:gd name="T4" fmla="*/ 986 w 1636"/>
              <a:gd name="T5" fmla="*/ 62 h 2554"/>
              <a:gd name="T6" fmla="*/ 1024 w 1636"/>
              <a:gd name="T7" fmla="*/ 93 h 2554"/>
              <a:gd name="T8" fmla="*/ 1036 w 1636"/>
              <a:gd name="T9" fmla="*/ 105 h 2554"/>
              <a:gd name="T10" fmla="*/ 1165 w 1636"/>
              <a:gd name="T11" fmla="*/ 115 h 2554"/>
              <a:gd name="T12" fmla="*/ 1269 w 1636"/>
              <a:gd name="T13" fmla="*/ 164 h 2554"/>
              <a:gd name="T14" fmla="*/ 1347 w 1636"/>
              <a:gd name="T15" fmla="*/ 249 h 2554"/>
              <a:gd name="T16" fmla="*/ 1402 w 1636"/>
              <a:gd name="T17" fmla="*/ 364 h 2554"/>
              <a:gd name="T18" fmla="*/ 1434 w 1636"/>
              <a:gd name="T19" fmla="*/ 503 h 2554"/>
              <a:gd name="T20" fmla="*/ 1449 w 1636"/>
              <a:gd name="T21" fmla="*/ 661 h 2554"/>
              <a:gd name="T22" fmla="*/ 1444 w 1636"/>
              <a:gd name="T23" fmla="*/ 832 h 2554"/>
              <a:gd name="T24" fmla="*/ 1434 w 1636"/>
              <a:gd name="T25" fmla="*/ 1000 h 2554"/>
              <a:gd name="T26" fmla="*/ 1448 w 1636"/>
              <a:gd name="T27" fmla="*/ 1133 h 2554"/>
              <a:gd name="T28" fmla="*/ 1480 w 1636"/>
              <a:gd name="T29" fmla="*/ 1235 h 2554"/>
              <a:gd name="T30" fmla="*/ 1522 w 1636"/>
              <a:gd name="T31" fmla="*/ 1306 h 2554"/>
              <a:gd name="T32" fmla="*/ 1566 w 1636"/>
              <a:gd name="T33" fmla="*/ 1353 h 2554"/>
              <a:gd name="T34" fmla="*/ 1605 w 1636"/>
              <a:gd name="T35" fmla="*/ 1380 h 2554"/>
              <a:gd name="T36" fmla="*/ 1631 w 1636"/>
              <a:gd name="T37" fmla="*/ 1392 h 2554"/>
              <a:gd name="T38" fmla="*/ 1605 w 1636"/>
              <a:gd name="T39" fmla="*/ 1422 h 2554"/>
              <a:gd name="T40" fmla="*/ 1497 w 1636"/>
              <a:gd name="T41" fmla="*/ 1485 h 2554"/>
              <a:gd name="T42" fmla="*/ 1377 w 1636"/>
              <a:gd name="T43" fmla="*/ 1524 h 2554"/>
              <a:gd name="T44" fmla="*/ 1264 w 1636"/>
              <a:gd name="T45" fmla="*/ 1543 h 2554"/>
              <a:gd name="T46" fmla="*/ 1176 w 1636"/>
              <a:gd name="T47" fmla="*/ 1550 h 2554"/>
              <a:gd name="T48" fmla="*/ 1129 w 1636"/>
              <a:gd name="T49" fmla="*/ 1551 h 2554"/>
              <a:gd name="T50" fmla="*/ 1126 w 1636"/>
              <a:gd name="T51" fmla="*/ 1669 h 2554"/>
              <a:gd name="T52" fmla="*/ 518 w 1636"/>
              <a:gd name="T53" fmla="*/ 1555 h 2554"/>
              <a:gd name="T54" fmla="*/ 349 w 1636"/>
              <a:gd name="T55" fmla="*/ 1544 h 2554"/>
              <a:gd name="T56" fmla="*/ 218 w 1636"/>
              <a:gd name="T57" fmla="*/ 1516 h 2554"/>
              <a:gd name="T58" fmla="*/ 122 w 1636"/>
              <a:gd name="T59" fmla="*/ 1479 h 2554"/>
              <a:gd name="T60" fmla="*/ 57 w 1636"/>
              <a:gd name="T61" fmla="*/ 1439 h 2554"/>
              <a:gd name="T62" fmla="*/ 18 w 1636"/>
              <a:gd name="T63" fmla="*/ 1406 h 2554"/>
              <a:gd name="T64" fmla="*/ 1 w 1636"/>
              <a:gd name="T65" fmla="*/ 1388 h 2554"/>
              <a:gd name="T66" fmla="*/ 4 w 1636"/>
              <a:gd name="T67" fmla="*/ 1386 h 2554"/>
              <a:gd name="T68" fmla="*/ 24 w 1636"/>
              <a:gd name="T69" fmla="*/ 1382 h 2554"/>
              <a:gd name="T70" fmla="*/ 55 w 1636"/>
              <a:gd name="T71" fmla="*/ 1366 h 2554"/>
              <a:gd name="T72" fmla="*/ 93 w 1636"/>
              <a:gd name="T73" fmla="*/ 1334 h 2554"/>
              <a:gd name="T74" fmla="*/ 133 w 1636"/>
              <a:gd name="T75" fmla="*/ 1278 h 2554"/>
              <a:gd name="T76" fmla="*/ 170 w 1636"/>
              <a:gd name="T77" fmla="*/ 1194 h 2554"/>
              <a:gd name="T78" fmla="*/ 198 w 1636"/>
              <a:gd name="T79" fmla="*/ 1074 h 2554"/>
              <a:gd name="T80" fmla="*/ 214 w 1636"/>
              <a:gd name="T81" fmla="*/ 914 h 2554"/>
              <a:gd name="T82" fmla="*/ 215 w 1636"/>
              <a:gd name="T83" fmla="*/ 707 h 2554"/>
              <a:gd name="T84" fmla="*/ 230 w 1636"/>
              <a:gd name="T85" fmla="*/ 518 h 2554"/>
              <a:gd name="T86" fmla="*/ 266 w 1636"/>
              <a:gd name="T87" fmla="*/ 370 h 2554"/>
              <a:gd name="T88" fmla="*/ 315 w 1636"/>
              <a:gd name="T89" fmla="*/ 256 h 2554"/>
              <a:gd name="T90" fmla="*/ 374 w 1636"/>
              <a:gd name="T91" fmla="*/ 173 h 2554"/>
              <a:gd name="T92" fmla="*/ 438 w 1636"/>
              <a:gd name="T93" fmla="*/ 114 h 2554"/>
              <a:gd name="T94" fmla="*/ 499 w 1636"/>
              <a:gd name="T95" fmla="*/ 74 h 2554"/>
              <a:gd name="T96" fmla="*/ 553 w 1636"/>
              <a:gd name="T97" fmla="*/ 49 h 2554"/>
              <a:gd name="T98" fmla="*/ 631 w 1636"/>
              <a:gd name="T99" fmla="*/ 21 h 2554"/>
              <a:gd name="T100" fmla="*/ 762 w 1636"/>
              <a:gd name="T101" fmla="*/ 0 h 2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36" h="2554">
                <a:moveTo>
                  <a:pt x="762" y="0"/>
                </a:moveTo>
                <a:lnTo>
                  <a:pt x="799" y="1"/>
                </a:lnTo>
                <a:lnTo>
                  <a:pt x="835" y="4"/>
                </a:lnTo>
                <a:lnTo>
                  <a:pt x="866" y="10"/>
                </a:lnTo>
                <a:lnTo>
                  <a:pt x="896" y="19"/>
                </a:lnTo>
                <a:lnTo>
                  <a:pt x="922" y="28"/>
                </a:lnTo>
                <a:lnTo>
                  <a:pt x="947" y="39"/>
                </a:lnTo>
                <a:lnTo>
                  <a:pt x="968" y="50"/>
                </a:lnTo>
                <a:lnTo>
                  <a:pt x="986" y="62"/>
                </a:lnTo>
                <a:lnTo>
                  <a:pt x="1001" y="74"/>
                </a:lnTo>
                <a:lnTo>
                  <a:pt x="1013" y="83"/>
                </a:lnTo>
                <a:lnTo>
                  <a:pt x="1024" y="93"/>
                </a:lnTo>
                <a:lnTo>
                  <a:pt x="1030" y="99"/>
                </a:lnTo>
                <a:lnTo>
                  <a:pt x="1034" y="103"/>
                </a:lnTo>
                <a:lnTo>
                  <a:pt x="1036" y="105"/>
                </a:lnTo>
                <a:lnTo>
                  <a:pt x="1082" y="103"/>
                </a:lnTo>
                <a:lnTo>
                  <a:pt x="1125" y="106"/>
                </a:lnTo>
                <a:lnTo>
                  <a:pt x="1165" y="115"/>
                </a:lnTo>
                <a:lnTo>
                  <a:pt x="1202" y="126"/>
                </a:lnTo>
                <a:lnTo>
                  <a:pt x="1237" y="143"/>
                </a:lnTo>
                <a:lnTo>
                  <a:pt x="1269" y="164"/>
                </a:lnTo>
                <a:lnTo>
                  <a:pt x="1297" y="189"/>
                </a:lnTo>
                <a:lnTo>
                  <a:pt x="1323" y="217"/>
                </a:lnTo>
                <a:lnTo>
                  <a:pt x="1347" y="249"/>
                </a:lnTo>
                <a:lnTo>
                  <a:pt x="1367" y="285"/>
                </a:lnTo>
                <a:lnTo>
                  <a:pt x="1386" y="323"/>
                </a:lnTo>
                <a:lnTo>
                  <a:pt x="1402" y="364"/>
                </a:lnTo>
                <a:lnTo>
                  <a:pt x="1414" y="408"/>
                </a:lnTo>
                <a:lnTo>
                  <a:pt x="1426" y="455"/>
                </a:lnTo>
                <a:lnTo>
                  <a:pt x="1434" y="503"/>
                </a:lnTo>
                <a:lnTo>
                  <a:pt x="1442" y="554"/>
                </a:lnTo>
                <a:lnTo>
                  <a:pt x="1446" y="607"/>
                </a:lnTo>
                <a:lnTo>
                  <a:pt x="1449" y="661"/>
                </a:lnTo>
                <a:lnTo>
                  <a:pt x="1449" y="716"/>
                </a:lnTo>
                <a:lnTo>
                  <a:pt x="1448" y="773"/>
                </a:lnTo>
                <a:lnTo>
                  <a:pt x="1444" y="832"/>
                </a:lnTo>
                <a:lnTo>
                  <a:pt x="1440" y="891"/>
                </a:lnTo>
                <a:lnTo>
                  <a:pt x="1435" y="948"/>
                </a:lnTo>
                <a:lnTo>
                  <a:pt x="1434" y="1000"/>
                </a:lnTo>
                <a:lnTo>
                  <a:pt x="1437" y="1049"/>
                </a:lnTo>
                <a:lnTo>
                  <a:pt x="1442" y="1093"/>
                </a:lnTo>
                <a:lnTo>
                  <a:pt x="1448" y="1133"/>
                </a:lnTo>
                <a:lnTo>
                  <a:pt x="1458" y="1171"/>
                </a:lnTo>
                <a:lnTo>
                  <a:pt x="1468" y="1204"/>
                </a:lnTo>
                <a:lnTo>
                  <a:pt x="1480" y="1235"/>
                </a:lnTo>
                <a:lnTo>
                  <a:pt x="1494" y="1261"/>
                </a:lnTo>
                <a:lnTo>
                  <a:pt x="1507" y="1285"/>
                </a:lnTo>
                <a:lnTo>
                  <a:pt x="1522" y="1306"/>
                </a:lnTo>
                <a:lnTo>
                  <a:pt x="1537" y="1325"/>
                </a:lnTo>
                <a:lnTo>
                  <a:pt x="1552" y="1339"/>
                </a:lnTo>
                <a:lnTo>
                  <a:pt x="1566" y="1353"/>
                </a:lnTo>
                <a:lnTo>
                  <a:pt x="1580" y="1364"/>
                </a:lnTo>
                <a:lnTo>
                  <a:pt x="1594" y="1373"/>
                </a:lnTo>
                <a:lnTo>
                  <a:pt x="1605" y="1380"/>
                </a:lnTo>
                <a:lnTo>
                  <a:pt x="1616" y="1386"/>
                </a:lnTo>
                <a:lnTo>
                  <a:pt x="1624" y="1390"/>
                </a:lnTo>
                <a:lnTo>
                  <a:pt x="1631" y="1392"/>
                </a:lnTo>
                <a:lnTo>
                  <a:pt x="1635" y="1394"/>
                </a:lnTo>
                <a:lnTo>
                  <a:pt x="1636" y="1394"/>
                </a:lnTo>
                <a:lnTo>
                  <a:pt x="1605" y="1422"/>
                </a:lnTo>
                <a:lnTo>
                  <a:pt x="1572" y="1446"/>
                </a:lnTo>
                <a:lnTo>
                  <a:pt x="1535" y="1467"/>
                </a:lnTo>
                <a:lnTo>
                  <a:pt x="1497" y="1485"/>
                </a:lnTo>
                <a:lnTo>
                  <a:pt x="1458" y="1501"/>
                </a:lnTo>
                <a:lnTo>
                  <a:pt x="1418" y="1513"/>
                </a:lnTo>
                <a:lnTo>
                  <a:pt x="1377" y="1524"/>
                </a:lnTo>
                <a:lnTo>
                  <a:pt x="1338" y="1532"/>
                </a:lnTo>
                <a:lnTo>
                  <a:pt x="1300" y="1539"/>
                </a:lnTo>
                <a:lnTo>
                  <a:pt x="1264" y="1543"/>
                </a:lnTo>
                <a:lnTo>
                  <a:pt x="1232" y="1547"/>
                </a:lnTo>
                <a:lnTo>
                  <a:pt x="1202" y="1549"/>
                </a:lnTo>
                <a:lnTo>
                  <a:pt x="1176" y="1550"/>
                </a:lnTo>
                <a:lnTo>
                  <a:pt x="1155" y="1551"/>
                </a:lnTo>
                <a:lnTo>
                  <a:pt x="1139" y="1551"/>
                </a:lnTo>
                <a:lnTo>
                  <a:pt x="1129" y="1551"/>
                </a:lnTo>
                <a:lnTo>
                  <a:pt x="1125" y="1551"/>
                </a:lnTo>
                <a:lnTo>
                  <a:pt x="1125" y="1661"/>
                </a:lnTo>
                <a:lnTo>
                  <a:pt x="1126" y="1669"/>
                </a:lnTo>
                <a:lnTo>
                  <a:pt x="823" y="2554"/>
                </a:lnTo>
                <a:lnTo>
                  <a:pt x="518" y="1667"/>
                </a:lnTo>
                <a:lnTo>
                  <a:pt x="518" y="1555"/>
                </a:lnTo>
                <a:lnTo>
                  <a:pt x="457" y="1554"/>
                </a:lnTo>
                <a:lnTo>
                  <a:pt x="401" y="1549"/>
                </a:lnTo>
                <a:lnTo>
                  <a:pt x="349" y="1544"/>
                </a:lnTo>
                <a:lnTo>
                  <a:pt x="302" y="1537"/>
                </a:lnTo>
                <a:lnTo>
                  <a:pt x="257" y="1527"/>
                </a:lnTo>
                <a:lnTo>
                  <a:pt x="218" y="1516"/>
                </a:lnTo>
                <a:lnTo>
                  <a:pt x="182" y="1504"/>
                </a:lnTo>
                <a:lnTo>
                  <a:pt x="151" y="1491"/>
                </a:lnTo>
                <a:lnTo>
                  <a:pt x="122" y="1479"/>
                </a:lnTo>
                <a:lnTo>
                  <a:pt x="97" y="1465"/>
                </a:lnTo>
                <a:lnTo>
                  <a:pt x="75" y="1451"/>
                </a:lnTo>
                <a:lnTo>
                  <a:pt x="57" y="1439"/>
                </a:lnTo>
                <a:lnTo>
                  <a:pt x="41" y="1427"/>
                </a:lnTo>
                <a:lnTo>
                  <a:pt x="27" y="1415"/>
                </a:lnTo>
                <a:lnTo>
                  <a:pt x="18" y="1406"/>
                </a:lnTo>
                <a:lnTo>
                  <a:pt x="9" y="1397"/>
                </a:lnTo>
                <a:lnTo>
                  <a:pt x="4" y="1392"/>
                </a:lnTo>
                <a:lnTo>
                  <a:pt x="1" y="1388"/>
                </a:lnTo>
                <a:lnTo>
                  <a:pt x="0" y="1387"/>
                </a:lnTo>
                <a:lnTo>
                  <a:pt x="1" y="1387"/>
                </a:lnTo>
                <a:lnTo>
                  <a:pt x="4" y="1386"/>
                </a:lnTo>
                <a:lnTo>
                  <a:pt x="9" y="1385"/>
                </a:lnTo>
                <a:lnTo>
                  <a:pt x="16" y="1384"/>
                </a:lnTo>
                <a:lnTo>
                  <a:pt x="24" y="1382"/>
                </a:lnTo>
                <a:lnTo>
                  <a:pt x="33" y="1377"/>
                </a:lnTo>
                <a:lnTo>
                  <a:pt x="44" y="1372"/>
                </a:lnTo>
                <a:lnTo>
                  <a:pt x="55" y="1366"/>
                </a:lnTo>
                <a:lnTo>
                  <a:pt x="67" y="1357"/>
                </a:lnTo>
                <a:lnTo>
                  <a:pt x="80" y="1347"/>
                </a:lnTo>
                <a:lnTo>
                  <a:pt x="93" y="1334"/>
                </a:lnTo>
                <a:lnTo>
                  <a:pt x="106" y="1318"/>
                </a:lnTo>
                <a:lnTo>
                  <a:pt x="119" y="1299"/>
                </a:lnTo>
                <a:lnTo>
                  <a:pt x="133" y="1278"/>
                </a:lnTo>
                <a:lnTo>
                  <a:pt x="145" y="1254"/>
                </a:lnTo>
                <a:lnTo>
                  <a:pt x="158" y="1225"/>
                </a:lnTo>
                <a:lnTo>
                  <a:pt x="170" y="1194"/>
                </a:lnTo>
                <a:lnTo>
                  <a:pt x="180" y="1159"/>
                </a:lnTo>
                <a:lnTo>
                  <a:pt x="190" y="1119"/>
                </a:lnTo>
                <a:lnTo>
                  <a:pt x="198" y="1074"/>
                </a:lnTo>
                <a:lnTo>
                  <a:pt x="204" y="1026"/>
                </a:lnTo>
                <a:lnTo>
                  <a:pt x="210" y="972"/>
                </a:lnTo>
                <a:lnTo>
                  <a:pt x="214" y="914"/>
                </a:lnTo>
                <a:lnTo>
                  <a:pt x="215" y="849"/>
                </a:lnTo>
                <a:lnTo>
                  <a:pt x="215" y="780"/>
                </a:lnTo>
                <a:lnTo>
                  <a:pt x="215" y="707"/>
                </a:lnTo>
                <a:lnTo>
                  <a:pt x="217" y="639"/>
                </a:lnTo>
                <a:lnTo>
                  <a:pt x="222" y="576"/>
                </a:lnTo>
                <a:lnTo>
                  <a:pt x="230" y="518"/>
                </a:lnTo>
                <a:lnTo>
                  <a:pt x="239" y="464"/>
                </a:lnTo>
                <a:lnTo>
                  <a:pt x="252" y="416"/>
                </a:lnTo>
                <a:lnTo>
                  <a:pt x="266" y="370"/>
                </a:lnTo>
                <a:lnTo>
                  <a:pt x="280" y="328"/>
                </a:lnTo>
                <a:lnTo>
                  <a:pt x="297" y="290"/>
                </a:lnTo>
                <a:lnTo>
                  <a:pt x="315" y="256"/>
                </a:lnTo>
                <a:lnTo>
                  <a:pt x="334" y="226"/>
                </a:lnTo>
                <a:lnTo>
                  <a:pt x="354" y="197"/>
                </a:lnTo>
                <a:lnTo>
                  <a:pt x="374" y="173"/>
                </a:lnTo>
                <a:lnTo>
                  <a:pt x="396" y="151"/>
                </a:lnTo>
                <a:lnTo>
                  <a:pt x="417" y="131"/>
                </a:lnTo>
                <a:lnTo>
                  <a:pt x="438" y="114"/>
                </a:lnTo>
                <a:lnTo>
                  <a:pt x="459" y="99"/>
                </a:lnTo>
                <a:lnTo>
                  <a:pt x="479" y="85"/>
                </a:lnTo>
                <a:lnTo>
                  <a:pt x="499" y="74"/>
                </a:lnTo>
                <a:lnTo>
                  <a:pt x="518" y="64"/>
                </a:lnTo>
                <a:lnTo>
                  <a:pt x="536" y="56"/>
                </a:lnTo>
                <a:lnTo>
                  <a:pt x="553" y="49"/>
                </a:lnTo>
                <a:lnTo>
                  <a:pt x="569" y="43"/>
                </a:lnTo>
                <a:lnTo>
                  <a:pt x="582" y="38"/>
                </a:lnTo>
                <a:lnTo>
                  <a:pt x="631" y="21"/>
                </a:lnTo>
                <a:lnTo>
                  <a:pt x="677" y="9"/>
                </a:lnTo>
                <a:lnTo>
                  <a:pt x="721" y="3"/>
                </a:lnTo>
                <a:lnTo>
                  <a:pt x="762" y="0"/>
                </a:lnTo>
                <a:close/>
              </a:path>
            </a:pathLst>
          </a:custGeom>
          <a:solidFill>
            <a:schemeClr val="accent1">
              <a:lumMod val="40000"/>
              <a:lumOff val="60000"/>
            </a:schemeClr>
          </a:solidFill>
          <a:ln w="0">
            <a:noFill/>
            <a:prstDash val="solid"/>
            <a:round/>
            <a:headEnd/>
            <a:tailEnd/>
          </a:ln>
        </p:spPr>
        <p:txBody>
          <a:bodyPr/>
          <a:lstStyle/>
          <a:p>
            <a:pPr eaLnBrk="1" fontAlgn="auto" hangingPunct="1">
              <a:spcBef>
                <a:spcPts val="0"/>
              </a:spcBef>
              <a:spcAft>
                <a:spcPts val="0"/>
              </a:spcAft>
              <a:defRPr/>
            </a:pPr>
            <a:endParaRPr lang="en-US">
              <a:latin typeface="+mn-lt"/>
            </a:endParaRPr>
          </a:p>
        </p:txBody>
      </p:sp>
      <p:sp>
        <p:nvSpPr>
          <p:cNvPr id="9" name="Freeform 22">
            <a:extLst>
              <a:ext uri="{FF2B5EF4-FFF2-40B4-BE49-F238E27FC236}">
                <a16:creationId xmlns:a16="http://schemas.microsoft.com/office/drawing/2014/main" id="{7209F239-364D-C46D-0FA2-4914FA8EEF9F}"/>
              </a:ext>
            </a:extLst>
          </p:cNvPr>
          <p:cNvSpPr>
            <a:spLocks/>
          </p:cNvSpPr>
          <p:nvPr/>
        </p:nvSpPr>
        <p:spPr bwMode="auto">
          <a:xfrm>
            <a:off x="671747" y="1319743"/>
            <a:ext cx="490848" cy="163258"/>
          </a:xfrm>
          <a:custGeom>
            <a:avLst/>
            <a:gdLst>
              <a:gd name="T0" fmla="*/ 701 w 2238"/>
              <a:gd name="T1" fmla="*/ 0 h 862"/>
              <a:gd name="T2" fmla="*/ 579 w 2238"/>
              <a:gd name="T3" fmla="*/ 356 h 862"/>
              <a:gd name="T4" fmla="*/ 746 w 2238"/>
              <a:gd name="T5" fmla="*/ 343 h 862"/>
              <a:gd name="T6" fmla="*/ 1119 w 2238"/>
              <a:gd name="T7" fmla="*/ 801 h 862"/>
              <a:gd name="T8" fmla="*/ 1491 w 2238"/>
              <a:gd name="T9" fmla="*/ 343 h 862"/>
              <a:gd name="T10" fmla="*/ 1660 w 2238"/>
              <a:gd name="T11" fmla="*/ 356 h 862"/>
              <a:gd name="T12" fmla="*/ 1539 w 2238"/>
              <a:gd name="T13" fmla="*/ 0 h 862"/>
              <a:gd name="T14" fmla="*/ 1571 w 2238"/>
              <a:gd name="T15" fmla="*/ 18 h 862"/>
              <a:gd name="T16" fmla="*/ 1604 w 2238"/>
              <a:gd name="T17" fmla="*/ 35 h 862"/>
              <a:gd name="T18" fmla="*/ 1986 w 2238"/>
              <a:gd name="T19" fmla="*/ 224 h 862"/>
              <a:gd name="T20" fmla="*/ 2022 w 2238"/>
              <a:gd name="T21" fmla="*/ 245 h 862"/>
              <a:gd name="T22" fmla="*/ 2056 w 2238"/>
              <a:gd name="T23" fmla="*/ 269 h 862"/>
              <a:gd name="T24" fmla="*/ 2085 w 2238"/>
              <a:gd name="T25" fmla="*/ 297 h 862"/>
              <a:gd name="T26" fmla="*/ 2112 w 2238"/>
              <a:gd name="T27" fmla="*/ 327 h 862"/>
              <a:gd name="T28" fmla="*/ 2134 w 2238"/>
              <a:gd name="T29" fmla="*/ 361 h 862"/>
              <a:gd name="T30" fmla="*/ 2153 w 2238"/>
              <a:gd name="T31" fmla="*/ 398 h 862"/>
              <a:gd name="T32" fmla="*/ 2166 w 2238"/>
              <a:gd name="T33" fmla="*/ 436 h 862"/>
              <a:gd name="T34" fmla="*/ 2177 w 2238"/>
              <a:gd name="T35" fmla="*/ 476 h 862"/>
              <a:gd name="T36" fmla="*/ 2238 w 2238"/>
              <a:gd name="T37" fmla="*/ 814 h 862"/>
              <a:gd name="T38" fmla="*/ 2238 w 2238"/>
              <a:gd name="T39" fmla="*/ 828 h 862"/>
              <a:gd name="T40" fmla="*/ 2233 w 2238"/>
              <a:gd name="T41" fmla="*/ 841 h 862"/>
              <a:gd name="T42" fmla="*/ 2225 w 2238"/>
              <a:gd name="T43" fmla="*/ 852 h 862"/>
              <a:gd name="T44" fmla="*/ 2213 w 2238"/>
              <a:gd name="T45" fmla="*/ 858 h 862"/>
              <a:gd name="T46" fmla="*/ 2198 w 2238"/>
              <a:gd name="T47" fmla="*/ 862 h 862"/>
              <a:gd name="T48" fmla="*/ 39 w 2238"/>
              <a:gd name="T49" fmla="*/ 862 h 862"/>
              <a:gd name="T50" fmla="*/ 25 w 2238"/>
              <a:gd name="T51" fmla="*/ 858 h 862"/>
              <a:gd name="T52" fmla="*/ 14 w 2238"/>
              <a:gd name="T53" fmla="*/ 852 h 862"/>
              <a:gd name="T54" fmla="*/ 4 w 2238"/>
              <a:gd name="T55" fmla="*/ 841 h 862"/>
              <a:gd name="T56" fmla="*/ 0 w 2238"/>
              <a:gd name="T57" fmla="*/ 828 h 862"/>
              <a:gd name="T58" fmla="*/ 0 w 2238"/>
              <a:gd name="T59" fmla="*/ 814 h 862"/>
              <a:gd name="T60" fmla="*/ 60 w 2238"/>
              <a:gd name="T61" fmla="*/ 476 h 862"/>
              <a:gd name="T62" fmla="*/ 71 w 2238"/>
              <a:gd name="T63" fmla="*/ 435 h 862"/>
              <a:gd name="T64" fmla="*/ 85 w 2238"/>
              <a:gd name="T65" fmla="*/ 397 h 862"/>
              <a:gd name="T66" fmla="*/ 104 w 2238"/>
              <a:gd name="T67" fmla="*/ 361 h 862"/>
              <a:gd name="T68" fmla="*/ 126 w 2238"/>
              <a:gd name="T69" fmla="*/ 327 h 862"/>
              <a:gd name="T70" fmla="*/ 152 w 2238"/>
              <a:gd name="T71" fmla="*/ 296 h 862"/>
              <a:gd name="T72" fmla="*/ 183 w 2238"/>
              <a:gd name="T73" fmla="*/ 268 h 862"/>
              <a:gd name="T74" fmla="*/ 215 w 2238"/>
              <a:gd name="T75" fmla="*/ 244 h 862"/>
              <a:gd name="T76" fmla="*/ 251 w 2238"/>
              <a:gd name="T77" fmla="*/ 224 h 862"/>
              <a:gd name="T78" fmla="*/ 625 w 2238"/>
              <a:gd name="T79" fmla="*/ 39 h 862"/>
              <a:gd name="T80" fmla="*/ 701 w 2238"/>
              <a:gd name="T81"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38" h="862">
                <a:moveTo>
                  <a:pt x="701" y="0"/>
                </a:moveTo>
                <a:lnTo>
                  <a:pt x="579" y="356"/>
                </a:lnTo>
                <a:lnTo>
                  <a:pt x="746" y="343"/>
                </a:lnTo>
                <a:lnTo>
                  <a:pt x="1119" y="801"/>
                </a:lnTo>
                <a:lnTo>
                  <a:pt x="1491" y="343"/>
                </a:lnTo>
                <a:lnTo>
                  <a:pt x="1660" y="356"/>
                </a:lnTo>
                <a:lnTo>
                  <a:pt x="1539" y="0"/>
                </a:lnTo>
                <a:lnTo>
                  <a:pt x="1571" y="18"/>
                </a:lnTo>
                <a:lnTo>
                  <a:pt x="1604" y="35"/>
                </a:lnTo>
                <a:lnTo>
                  <a:pt x="1986" y="224"/>
                </a:lnTo>
                <a:lnTo>
                  <a:pt x="2022" y="245"/>
                </a:lnTo>
                <a:lnTo>
                  <a:pt x="2056" y="269"/>
                </a:lnTo>
                <a:lnTo>
                  <a:pt x="2085" y="297"/>
                </a:lnTo>
                <a:lnTo>
                  <a:pt x="2112" y="327"/>
                </a:lnTo>
                <a:lnTo>
                  <a:pt x="2134" y="361"/>
                </a:lnTo>
                <a:lnTo>
                  <a:pt x="2153" y="398"/>
                </a:lnTo>
                <a:lnTo>
                  <a:pt x="2166" y="436"/>
                </a:lnTo>
                <a:lnTo>
                  <a:pt x="2177" y="476"/>
                </a:lnTo>
                <a:lnTo>
                  <a:pt x="2238" y="814"/>
                </a:lnTo>
                <a:lnTo>
                  <a:pt x="2238" y="828"/>
                </a:lnTo>
                <a:lnTo>
                  <a:pt x="2233" y="841"/>
                </a:lnTo>
                <a:lnTo>
                  <a:pt x="2225" y="852"/>
                </a:lnTo>
                <a:lnTo>
                  <a:pt x="2213" y="858"/>
                </a:lnTo>
                <a:lnTo>
                  <a:pt x="2198" y="862"/>
                </a:lnTo>
                <a:lnTo>
                  <a:pt x="39" y="862"/>
                </a:lnTo>
                <a:lnTo>
                  <a:pt x="25" y="858"/>
                </a:lnTo>
                <a:lnTo>
                  <a:pt x="14" y="852"/>
                </a:lnTo>
                <a:lnTo>
                  <a:pt x="4" y="841"/>
                </a:lnTo>
                <a:lnTo>
                  <a:pt x="0" y="828"/>
                </a:lnTo>
                <a:lnTo>
                  <a:pt x="0" y="814"/>
                </a:lnTo>
                <a:lnTo>
                  <a:pt x="60" y="476"/>
                </a:lnTo>
                <a:lnTo>
                  <a:pt x="71" y="435"/>
                </a:lnTo>
                <a:lnTo>
                  <a:pt x="85" y="397"/>
                </a:lnTo>
                <a:lnTo>
                  <a:pt x="104" y="361"/>
                </a:lnTo>
                <a:lnTo>
                  <a:pt x="126" y="327"/>
                </a:lnTo>
                <a:lnTo>
                  <a:pt x="152" y="296"/>
                </a:lnTo>
                <a:lnTo>
                  <a:pt x="183" y="268"/>
                </a:lnTo>
                <a:lnTo>
                  <a:pt x="215" y="244"/>
                </a:lnTo>
                <a:lnTo>
                  <a:pt x="251" y="224"/>
                </a:lnTo>
                <a:lnTo>
                  <a:pt x="625" y="39"/>
                </a:lnTo>
                <a:lnTo>
                  <a:pt x="701" y="0"/>
                </a:lnTo>
                <a:close/>
              </a:path>
            </a:pathLst>
          </a:custGeom>
          <a:solidFill>
            <a:schemeClr val="accent1">
              <a:lumMod val="40000"/>
              <a:lumOff val="60000"/>
            </a:schemeClr>
          </a:solidFill>
          <a:ln w="0">
            <a:noFill/>
            <a:prstDash val="solid"/>
            <a:round/>
            <a:headEnd/>
            <a:tailEnd/>
          </a:ln>
        </p:spPr>
        <p:txBody>
          <a:bodyPr/>
          <a:lstStyle/>
          <a:p>
            <a:pPr eaLnBrk="1" fontAlgn="auto" hangingPunct="1">
              <a:spcBef>
                <a:spcPts val="0"/>
              </a:spcBef>
              <a:spcAft>
                <a:spcPts val="0"/>
              </a:spcAft>
              <a:defRPr/>
            </a:pPr>
            <a:endParaRPr lang="en-US">
              <a:latin typeface="+mn-lt"/>
            </a:endParaRPr>
          </a:p>
        </p:txBody>
      </p:sp>
      <p:sp>
        <p:nvSpPr>
          <p:cNvPr id="10" name="Freeform 23">
            <a:extLst>
              <a:ext uri="{FF2B5EF4-FFF2-40B4-BE49-F238E27FC236}">
                <a16:creationId xmlns:a16="http://schemas.microsoft.com/office/drawing/2014/main" id="{4D887B01-04F7-2493-2716-16DD5EC33173}"/>
              </a:ext>
            </a:extLst>
          </p:cNvPr>
          <p:cNvSpPr>
            <a:spLocks noEditPoints="1"/>
          </p:cNvSpPr>
          <p:nvPr/>
        </p:nvSpPr>
        <p:spPr bwMode="auto">
          <a:xfrm>
            <a:off x="1098617" y="935353"/>
            <a:ext cx="367254" cy="316179"/>
          </a:xfrm>
          <a:custGeom>
            <a:avLst/>
            <a:gdLst>
              <a:gd name="T0" fmla="*/ 564 w 1509"/>
              <a:gd name="T1" fmla="*/ 597 h 1510"/>
              <a:gd name="T2" fmla="*/ 548 w 1509"/>
              <a:gd name="T3" fmla="*/ 628 h 1510"/>
              <a:gd name="T4" fmla="*/ 582 w 1509"/>
              <a:gd name="T5" fmla="*/ 653 h 1510"/>
              <a:gd name="T6" fmla="*/ 638 w 1509"/>
              <a:gd name="T7" fmla="*/ 666 h 1510"/>
              <a:gd name="T8" fmla="*/ 651 w 1509"/>
              <a:gd name="T9" fmla="*/ 712 h 1510"/>
              <a:gd name="T10" fmla="*/ 589 w 1509"/>
              <a:gd name="T11" fmla="*/ 1083 h 1510"/>
              <a:gd name="T12" fmla="*/ 619 w 1509"/>
              <a:gd name="T13" fmla="*/ 1172 h 1510"/>
              <a:gd name="T14" fmla="*/ 692 w 1509"/>
              <a:gd name="T15" fmla="*/ 1216 h 1510"/>
              <a:gd name="T16" fmla="*/ 843 w 1509"/>
              <a:gd name="T17" fmla="*/ 1212 h 1510"/>
              <a:gd name="T18" fmla="*/ 944 w 1509"/>
              <a:gd name="T19" fmla="*/ 1149 h 1510"/>
              <a:gd name="T20" fmla="*/ 959 w 1509"/>
              <a:gd name="T21" fmla="*/ 1100 h 1510"/>
              <a:gd name="T22" fmla="*/ 922 w 1509"/>
              <a:gd name="T23" fmla="*/ 1101 h 1510"/>
              <a:gd name="T24" fmla="*/ 853 w 1509"/>
              <a:gd name="T25" fmla="*/ 1126 h 1510"/>
              <a:gd name="T26" fmla="*/ 816 w 1509"/>
              <a:gd name="T27" fmla="*/ 1099 h 1510"/>
              <a:gd name="T28" fmla="*/ 827 w 1509"/>
              <a:gd name="T29" fmla="*/ 969 h 1510"/>
              <a:gd name="T30" fmla="*/ 884 w 1509"/>
              <a:gd name="T31" fmla="*/ 634 h 1510"/>
              <a:gd name="T32" fmla="*/ 852 w 1509"/>
              <a:gd name="T33" fmla="*/ 592 h 1510"/>
              <a:gd name="T34" fmla="*/ 758 w 1509"/>
              <a:gd name="T35" fmla="*/ 292 h 1510"/>
              <a:gd name="T36" fmla="*/ 675 w 1509"/>
              <a:gd name="T37" fmla="*/ 357 h 1510"/>
              <a:gd name="T38" fmla="*/ 672 w 1509"/>
              <a:gd name="T39" fmla="*/ 459 h 1510"/>
              <a:gd name="T40" fmla="*/ 737 w 1509"/>
              <a:gd name="T41" fmla="*/ 526 h 1510"/>
              <a:gd name="T42" fmla="*/ 839 w 1509"/>
              <a:gd name="T43" fmla="*/ 524 h 1510"/>
              <a:gd name="T44" fmla="*/ 905 w 1509"/>
              <a:gd name="T45" fmla="*/ 441 h 1510"/>
              <a:gd name="T46" fmla="*/ 882 w 1509"/>
              <a:gd name="T47" fmla="*/ 336 h 1510"/>
              <a:gd name="T48" fmla="*/ 787 w 1509"/>
              <a:gd name="T49" fmla="*/ 288 h 1510"/>
              <a:gd name="T50" fmla="*/ 966 w 1509"/>
              <a:gd name="T51" fmla="*/ 30 h 1510"/>
              <a:gd name="T52" fmla="*/ 1190 w 1509"/>
              <a:gd name="T53" fmla="*/ 137 h 1510"/>
              <a:gd name="T54" fmla="*/ 1371 w 1509"/>
              <a:gd name="T55" fmla="*/ 320 h 1510"/>
              <a:gd name="T56" fmla="*/ 1480 w 1509"/>
              <a:gd name="T57" fmla="*/ 544 h 1510"/>
              <a:gd name="T58" fmla="*/ 1509 w 1509"/>
              <a:gd name="T59" fmla="*/ 786 h 1510"/>
              <a:gd name="T60" fmla="*/ 1460 w 1509"/>
              <a:gd name="T61" fmla="*/ 1025 h 1510"/>
              <a:gd name="T62" fmla="*/ 1332 w 1509"/>
              <a:gd name="T63" fmla="*/ 1242 h 1510"/>
              <a:gd name="T64" fmla="*/ 1137 w 1509"/>
              <a:gd name="T65" fmla="*/ 1407 h 1510"/>
              <a:gd name="T66" fmla="*/ 906 w 1509"/>
              <a:gd name="T67" fmla="*/ 1495 h 1510"/>
              <a:gd name="T68" fmla="*/ 663 w 1509"/>
              <a:gd name="T69" fmla="*/ 1506 h 1510"/>
              <a:gd name="T70" fmla="*/ 428 w 1509"/>
              <a:gd name="T71" fmla="*/ 1437 h 1510"/>
              <a:gd name="T72" fmla="*/ 284 w 1509"/>
              <a:gd name="T73" fmla="*/ 1458 h 1510"/>
              <a:gd name="T74" fmla="*/ 119 w 1509"/>
              <a:gd name="T75" fmla="*/ 1497 h 1510"/>
              <a:gd name="T76" fmla="*/ 31 w 1509"/>
              <a:gd name="T77" fmla="*/ 1482 h 1510"/>
              <a:gd name="T78" fmla="*/ 32 w 1509"/>
              <a:gd name="T79" fmla="*/ 1444 h 1510"/>
              <a:gd name="T80" fmla="*/ 126 w 1509"/>
              <a:gd name="T81" fmla="*/ 1373 h 1510"/>
              <a:gd name="T82" fmla="*/ 196 w 1509"/>
              <a:gd name="T83" fmla="*/ 1262 h 1510"/>
              <a:gd name="T84" fmla="*/ 80 w 1509"/>
              <a:gd name="T85" fmla="*/ 1096 h 1510"/>
              <a:gd name="T86" fmla="*/ 6 w 1509"/>
              <a:gd name="T87" fmla="*/ 857 h 1510"/>
              <a:gd name="T88" fmla="*/ 14 w 1509"/>
              <a:gd name="T89" fmla="*/ 610 h 1510"/>
              <a:gd name="T90" fmla="*/ 101 w 1509"/>
              <a:gd name="T91" fmla="*/ 376 h 1510"/>
              <a:gd name="T92" fmla="*/ 268 w 1509"/>
              <a:gd name="T93" fmla="*/ 178 h 1510"/>
              <a:gd name="T94" fmla="*/ 485 w 1509"/>
              <a:gd name="T95" fmla="*/ 50 h 1510"/>
              <a:gd name="T96" fmla="*/ 724 w 1509"/>
              <a:gd name="T9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09" h="1510">
                <a:moveTo>
                  <a:pt x="603" y="591"/>
                </a:moveTo>
                <a:lnTo>
                  <a:pt x="589" y="591"/>
                </a:lnTo>
                <a:lnTo>
                  <a:pt x="575" y="594"/>
                </a:lnTo>
                <a:lnTo>
                  <a:pt x="564" y="597"/>
                </a:lnTo>
                <a:lnTo>
                  <a:pt x="555" y="602"/>
                </a:lnTo>
                <a:lnTo>
                  <a:pt x="550" y="609"/>
                </a:lnTo>
                <a:lnTo>
                  <a:pt x="548" y="619"/>
                </a:lnTo>
                <a:lnTo>
                  <a:pt x="548" y="628"/>
                </a:lnTo>
                <a:lnTo>
                  <a:pt x="552" y="637"/>
                </a:lnTo>
                <a:lnTo>
                  <a:pt x="559" y="644"/>
                </a:lnTo>
                <a:lnTo>
                  <a:pt x="569" y="649"/>
                </a:lnTo>
                <a:lnTo>
                  <a:pt x="582" y="653"/>
                </a:lnTo>
                <a:lnTo>
                  <a:pt x="595" y="655"/>
                </a:lnTo>
                <a:lnTo>
                  <a:pt x="609" y="657"/>
                </a:lnTo>
                <a:lnTo>
                  <a:pt x="626" y="661"/>
                </a:lnTo>
                <a:lnTo>
                  <a:pt x="638" y="666"/>
                </a:lnTo>
                <a:lnTo>
                  <a:pt x="646" y="676"/>
                </a:lnTo>
                <a:lnTo>
                  <a:pt x="650" y="687"/>
                </a:lnTo>
                <a:lnTo>
                  <a:pt x="651" y="704"/>
                </a:lnTo>
                <a:lnTo>
                  <a:pt x="651" y="712"/>
                </a:lnTo>
                <a:lnTo>
                  <a:pt x="650" y="720"/>
                </a:lnTo>
                <a:lnTo>
                  <a:pt x="609" y="950"/>
                </a:lnTo>
                <a:lnTo>
                  <a:pt x="599" y="1017"/>
                </a:lnTo>
                <a:lnTo>
                  <a:pt x="589" y="1083"/>
                </a:lnTo>
                <a:lnTo>
                  <a:pt x="589" y="1108"/>
                </a:lnTo>
                <a:lnTo>
                  <a:pt x="594" y="1131"/>
                </a:lnTo>
                <a:lnTo>
                  <a:pt x="605" y="1152"/>
                </a:lnTo>
                <a:lnTo>
                  <a:pt x="619" y="1172"/>
                </a:lnTo>
                <a:lnTo>
                  <a:pt x="636" y="1189"/>
                </a:lnTo>
                <a:lnTo>
                  <a:pt x="654" y="1202"/>
                </a:lnTo>
                <a:lnTo>
                  <a:pt x="673" y="1211"/>
                </a:lnTo>
                <a:lnTo>
                  <a:pt x="692" y="1216"/>
                </a:lnTo>
                <a:lnTo>
                  <a:pt x="737" y="1221"/>
                </a:lnTo>
                <a:lnTo>
                  <a:pt x="781" y="1222"/>
                </a:lnTo>
                <a:lnTo>
                  <a:pt x="813" y="1220"/>
                </a:lnTo>
                <a:lnTo>
                  <a:pt x="843" y="1212"/>
                </a:lnTo>
                <a:lnTo>
                  <a:pt x="870" y="1202"/>
                </a:lnTo>
                <a:lnTo>
                  <a:pt x="896" y="1188"/>
                </a:lnTo>
                <a:lnTo>
                  <a:pt x="922" y="1170"/>
                </a:lnTo>
                <a:lnTo>
                  <a:pt x="944" y="1149"/>
                </a:lnTo>
                <a:lnTo>
                  <a:pt x="954" y="1135"/>
                </a:lnTo>
                <a:lnTo>
                  <a:pt x="962" y="1119"/>
                </a:lnTo>
                <a:lnTo>
                  <a:pt x="962" y="1109"/>
                </a:lnTo>
                <a:lnTo>
                  <a:pt x="959" y="1100"/>
                </a:lnTo>
                <a:lnTo>
                  <a:pt x="952" y="1095"/>
                </a:lnTo>
                <a:lnTo>
                  <a:pt x="944" y="1093"/>
                </a:lnTo>
                <a:lnTo>
                  <a:pt x="933" y="1095"/>
                </a:lnTo>
                <a:lnTo>
                  <a:pt x="922" y="1101"/>
                </a:lnTo>
                <a:lnTo>
                  <a:pt x="910" y="1108"/>
                </a:lnTo>
                <a:lnTo>
                  <a:pt x="898" y="1113"/>
                </a:lnTo>
                <a:lnTo>
                  <a:pt x="876" y="1121"/>
                </a:lnTo>
                <a:lnTo>
                  <a:pt x="853" y="1126"/>
                </a:lnTo>
                <a:lnTo>
                  <a:pt x="839" y="1125"/>
                </a:lnTo>
                <a:lnTo>
                  <a:pt x="829" y="1120"/>
                </a:lnTo>
                <a:lnTo>
                  <a:pt x="821" y="1112"/>
                </a:lnTo>
                <a:lnTo>
                  <a:pt x="816" y="1099"/>
                </a:lnTo>
                <a:lnTo>
                  <a:pt x="812" y="1078"/>
                </a:lnTo>
                <a:lnTo>
                  <a:pt x="812" y="1057"/>
                </a:lnTo>
                <a:lnTo>
                  <a:pt x="819" y="1013"/>
                </a:lnTo>
                <a:lnTo>
                  <a:pt x="827" y="969"/>
                </a:lnTo>
                <a:lnTo>
                  <a:pt x="851" y="837"/>
                </a:lnTo>
                <a:lnTo>
                  <a:pt x="875" y="705"/>
                </a:lnTo>
                <a:lnTo>
                  <a:pt x="882" y="670"/>
                </a:lnTo>
                <a:lnTo>
                  <a:pt x="884" y="634"/>
                </a:lnTo>
                <a:lnTo>
                  <a:pt x="881" y="618"/>
                </a:lnTo>
                <a:lnTo>
                  <a:pt x="874" y="606"/>
                </a:lnTo>
                <a:lnTo>
                  <a:pt x="865" y="598"/>
                </a:lnTo>
                <a:lnTo>
                  <a:pt x="852" y="592"/>
                </a:lnTo>
                <a:lnTo>
                  <a:pt x="836" y="591"/>
                </a:lnTo>
                <a:lnTo>
                  <a:pt x="603" y="591"/>
                </a:lnTo>
                <a:close/>
                <a:moveTo>
                  <a:pt x="787" y="288"/>
                </a:moveTo>
                <a:lnTo>
                  <a:pt x="758" y="292"/>
                </a:lnTo>
                <a:lnTo>
                  <a:pt x="732" y="301"/>
                </a:lnTo>
                <a:lnTo>
                  <a:pt x="710" y="316"/>
                </a:lnTo>
                <a:lnTo>
                  <a:pt x="689" y="335"/>
                </a:lnTo>
                <a:lnTo>
                  <a:pt x="675" y="357"/>
                </a:lnTo>
                <a:lnTo>
                  <a:pt x="665" y="383"/>
                </a:lnTo>
                <a:lnTo>
                  <a:pt x="662" y="411"/>
                </a:lnTo>
                <a:lnTo>
                  <a:pt x="664" y="436"/>
                </a:lnTo>
                <a:lnTo>
                  <a:pt x="672" y="459"/>
                </a:lnTo>
                <a:lnTo>
                  <a:pt x="683" y="481"/>
                </a:lnTo>
                <a:lnTo>
                  <a:pt x="698" y="499"/>
                </a:lnTo>
                <a:lnTo>
                  <a:pt x="716" y="514"/>
                </a:lnTo>
                <a:lnTo>
                  <a:pt x="737" y="526"/>
                </a:lnTo>
                <a:lnTo>
                  <a:pt x="760" y="533"/>
                </a:lnTo>
                <a:lnTo>
                  <a:pt x="786" y="537"/>
                </a:lnTo>
                <a:lnTo>
                  <a:pt x="814" y="533"/>
                </a:lnTo>
                <a:lnTo>
                  <a:pt x="839" y="524"/>
                </a:lnTo>
                <a:lnTo>
                  <a:pt x="862" y="510"/>
                </a:lnTo>
                <a:lnTo>
                  <a:pt x="881" y="490"/>
                </a:lnTo>
                <a:lnTo>
                  <a:pt x="895" y="468"/>
                </a:lnTo>
                <a:lnTo>
                  <a:pt x="905" y="441"/>
                </a:lnTo>
                <a:lnTo>
                  <a:pt x="908" y="413"/>
                </a:lnTo>
                <a:lnTo>
                  <a:pt x="905" y="384"/>
                </a:lnTo>
                <a:lnTo>
                  <a:pt x="896" y="359"/>
                </a:lnTo>
                <a:lnTo>
                  <a:pt x="882" y="336"/>
                </a:lnTo>
                <a:lnTo>
                  <a:pt x="863" y="316"/>
                </a:lnTo>
                <a:lnTo>
                  <a:pt x="840" y="301"/>
                </a:lnTo>
                <a:lnTo>
                  <a:pt x="814" y="293"/>
                </a:lnTo>
                <a:lnTo>
                  <a:pt x="787" y="288"/>
                </a:lnTo>
                <a:close/>
                <a:moveTo>
                  <a:pt x="786" y="0"/>
                </a:moveTo>
                <a:lnTo>
                  <a:pt x="846" y="6"/>
                </a:lnTo>
                <a:lnTo>
                  <a:pt x="906" y="15"/>
                </a:lnTo>
                <a:lnTo>
                  <a:pt x="966" y="30"/>
                </a:lnTo>
                <a:lnTo>
                  <a:pt x="1024" y="50"/>
                </a:lnTo>
                <a:lnTo>
                  <a:pt x="1081" y="74"/>
                </a:lnTo>
                <a:lnTo>
                  <a:pt x="1136" y="104"/>
                </a:lnTo>
                <a:lnTo>
                  <a:pt x="1190" y="137"/>
                </a:lnTo>
                <a:lnTo>
                  <a:pt x="1241" y="178"/>
                </a:lnTo>
                <a:lnTo>
                  <a:pt x="1288" y="221"/>
                </a:lnTo>
                <a:lnTo>
                  <a:pt x="1332" y="269"/>
                </a:lnTo>
                <a:lnTo>
                  <a:pt x="1371" y="320"/>
                </a:lnTo>
                <a:lnTo>
                  <a:pt x="1406" y="373"/>
                </a:lnTo>
                <a:lnTo>
                  <a:pt x="1436" y="429"/>
                </a:lnTo>
                <a:lnTo>
                  <a:pt x="1460" y="486"/>
                </a:lnTo>
                <a:lnTo>
                  <a:pt x="1480" y="544"/>
                </a:lnTo>
                <a:lnTo>
                  <a:pt x="1495" y="604"/>
                </a:lnTo>
                <a:lnTo>
                  <a:pt x="1504" y="664"/>
                </a:lnTo>
                <a:lnTo>
                  <a:pt x="1509" y="725"/>
                </a:lnTo>
                <a:lnTo>
                  <a:pt x="1509" y="786"/>
                </a:lnTo>
                <a:lnTo>
                  <a:pt x="1504" y="847"/>
                </a:lnTo>
                <a:lnTo>
                  <a:pt x="1495" y="907"/>
                </a:lnTo>
                <a:lnTo>
                  <a:pt x="1480" y="967"/>
                </a:lnTo>
                <a:lnTo>
                  <a:pt x="1460" y="1025"/>
                </a:lnTo>
                <a:lnTo>
                  <a:pt x="1436" y="1082"/>
                </a:lnTo>
                <a:lnTo>
                  <a:pt x="1406" y="1138"/>
                </a:lnTo>
                <a:lnTo>
                  <a:pt x="1371" y="1191"/>
                </a:lnTo>
                <a:lnTo>
                  <a:pt x="1332" y="1242"/>
                </a:lnTo>
                <a:lnTo>
                  <a:pt x="1288" y="1290"/>
                </a:lnTo>
                <a:lnTo>
                  <a:pt x="1241" y="1334"/>
                </a:lnTo>
                <a:lnTo>
                  <a:pt x="1190" y="1374"/>
                </a:lnTo>
                <a:lnTo>
                  <a:pt x="1137" y="1407"/>
                </a:lnTo>
                <a:lnTo>
                  <a:pt x="1081" y="1437"/>
                </a:lnTo>
                <a:lnTo>
                  <a:pt x="1024" y="1461"/>
                </a:lnTo>
                <a:lnTo>
                  <a:pt x="966" y="1481"/>
                </a:lnTo>
                <a:lnTo>
                  <a:pt x="906" y="1495"/>
                </a:lnTo>
                <a:lnTo>
                  <a:pt x="846" y="1506"/>
                </a:lnTo>
                <a:lnTo>
                  <a:pt x="784" y="1510"/>
                </a:lnTo>
                <a:lnTo>
                  <a:pt x="723" y="1510"/>
                </a:lnTo>
                <a:lnTo>
                  <a:pt x="663" y="1506"/>
                </a:lnTo>
                <a:lnTo>
                  <a:pt x="603" y="1495"/>
                </a:lnTo>
                <a:lnTo>
                  <a:pt x="543" y="1480"/>
                </a:lnTo>
                <a:lnTo>
                  <a:pt x="485" y="1461"/>
                </a:lnTo>
                <a:lnTo>
                  <a:pt x="428" y="1437"/>
                </a:lnTo>
                <a:lnTo>
                  <a:pt x="372" y="1407"/>
                </a:lnTo>
                <a:lnTo>
                  <a:pt x="371" y="1405"/>
                </a:lnTo>
                <a:lnTo>
                  <a:pt x="327" y="1435"/>
                </a:lnTo>
                <a:lnTo>
                  <a:pt x="284" y="1458"/>
                </a:lnTo>
                <a:lnTo>
                  <a:pt x="242" y="1475"/>
                </a:lnTo>
                <a:lnTo>
                  <a:pt x="200" y="1487"/>
                </a:lnTo>
                <a:lnTo>
                  <a:pt x="158" y="1494"/>
                </a:lnTo>
                <a:lnTo>
                  <a:pt x="119" y="1497"/>
                </a:lnTo>
                <a:lnTo>
                  <a:pt x="82" y="1497"/>
                </a:lnTo>
                <a:lnTo>
                  <a:pt x="50" y="1493"/>
                </a:lnTo>
                <a:lnTo>
                  <a:pt x="38" y="1490"/>
                </a:lnTo>
                <a:lnTo>
                  <a:pt x="31" y="1482"/>
                </a:lnTo>
                <a:lnTo>
                  <a:pt x="25" y="1474"/>
                </a:lnTo>
                <a:lnTo>
                  <a:pt x="24" y="1463"/>
                </a:lnTo>
                <a:lnTo>
                  <a:pt x="26" y="1454"/>
                </a:lnTo>
                <a:lnTo>
                  <a:pt x="32" y="1444"/>
                </a:lnTo>
                <a:lnTo>
                  <a:pt x="40" y="1438"/>
                </a:lnTo>
                <a:lnTo>
                  <a:pt x="73" y="1419"/>
                </a:lnTo>
                <a:lnTo>
                  <a:pt x="100" y="1397"/>
                </a:lnTo>
                <a:lnTo>
                  <a:pt x="126" y="1373"/>
                </a:lnTo>
                <a:lnTo>
                  <a:pt x="148" y="1345"/>
                </a:lnTo>
                <a:lnTo>
                  <a:pt x="167" y="1318"/>
                </a:lnTo>
                <a:lnTo>
                  <a:pt x="183" y="1289"/>
                </a:lnTo>
                <a:lnTo>
                  <a:pt x="196" y="1262"/>
                </a:lnTo>
                <a:lnTo>
                  <a:pt x="189" y="1255"/>
                </a:lnTo>
                <a:lnTo>
                  <a:pt x="148" y="1205"/>
                </a:lnTo>
                <a:lnTo>
                  <a:pt x="111" y="1152"/>
                </a:lnTo>
                <a:lnTo>
                  <a:pt x="80" y="1096"/>
                </a:lnTo>
                <a:lnTo>
                  <a:pt x="54" y="1038"/>
                </a:lnTo>
                <a:lnTo>
                  <a:pt x="33" y="979"/>
                </a:lnTo>
                <a:lnTo>
                  <a:pt x="17" y="919"/>
                </a:lnTo>
                <a:lnTo>
                  <a:pt x="6" y="857"/>
                </a:lnTo>
                <a:lnTo>
                  <a:pt x="0" y="796"/>
                </a:lnTo>
                <a:lnTo>
                  <a:pt x="0" y="734"/>
                </a:lnTo>
                <a:lnTo>
                  <a:pt x="4" y="672"/>
                </a:lnTo>
                <a:lnTo>
                  <a:pt x="14" y="610"/>
                </a:lnTo>
                <a:lnTo>
                  <a:pt x="27" y="549"/>
                </a:lnTo>
                <a:lnTo>
                  <a:pt x="48" y="490"/>
                </a:lnTo>
                <a:lnTo>
                  <a:pt x="72" y="432"/>
                </a:lnTo>
                <a:lnTo>
                  <a:pt x="101" y="376"/>
                </a:lnTo>
                <a:lnTo>
                  <a:pt x="136" y="322"/>
                </a:lnTo>
                <a:lnTo>
                  <a:pt x="175" y="270"/>
                </a:lnTo>
                <a:lnTo>
                  <a:pt x="221" y="221"/>
                </a:lnTo>
                <a:lnTo>
                  <a:pt x="268" y="178"/>
                </a:lnTo>
                <a:lnTo>
                  <a:pt x="319" y="137"/>
                </a:lnTo>
                <a:lnTo>
                  <a:pt x="373" y="104"/>
                </a:lnTo>
                <a:lnTo>
                  <a:pt x="428" y="74"/>
                </a:lnTo>
                <a:lnTo>
                  <a:pt x="485" y="50"/>
                </a:lnTo>
                <a:lnTo>
                  <a:pt x="544" y="30"/>
                </a:lnTo>
                <a:lnTo>
                  <a:pt x="603" y="15"/>
                </a:lnTo>
                <a:lnTo>
                  <a:pt x="663" y="6"/>
                </a:lnTo>
                <a:lnTo>
                  <a:pt x="724" y="0"/>
                </a:lnTo>
                <a:lnTo>
                  <a:pt x="786" y="0"/>
                </a:lnTo>
                <a:close/>
              </a:path>
            </a:pathLst>
          </a:custGeom>
          <a:solidFill>
            <a:schemeClr val="accent1">
              <a:lumMod val="40000"/>
              <a:lumOff val="60000"/>
            </a:schemeClr>
          </a:solidFill>
          <a:ln w="0">
            <a:noFill/>
            <a:prstDash val="solid"/>
            <a:round/>
            <a:headEnd/>
            <a:tailEnd/>
          </a:ln>
        </p:spPr>
        <p:txBody>
          <a:bodyPr/>
          <a:lstStyle/>
          <a:p>
            <a:pPr eaLnBrk="1" fontAlgn="auto" hangingPunct="1">
              <a:spcBef>
                <a:spcPts val="0"/>
              </a:spcBef>
              <a:spcAft>
                <a:spcPts val="0"/>
              </a:spcAft>
              <a:defRPr/>
            </a:pPr>
            <a:endParaRPr lang="en-US">
              <a:latin typeface="+mn-lt"/>
            </a:endParaRPr>
          </a:p>
        </p:txBody>
      </p:sp>
      <p:sp>
        <p:nvSpPr>
          <p:cNvPr id="12" name="TextBox 11">
            <a:extLst>
              <a:ext uri="{FF2B5EF4-FFF2-40B4-BE49-F238E27FC236}">
                <a16:creationId xmlns:a16="http://schemas.microsoft.com/office/drawing/2014/main" id="{0F6CF6C1-B94D-434A-0524-339B6E341107}"/>
              </a:ext>
            </a:extLst>
          </p:cNvPr>
          <p:cNvSpPr txBox="1"/>
          <p:nvPr/>
        </p:nvSpPr>
        <p:spPr>
          <a:xfrm>
            <a:off x="671748" y="1208594"/>
            <a:ext cx="5760720" cy="2092881"/>
          </a:xfrm>
          <a:prstGeom prst="rect">
            <a:avLst/>
          </a:prstGeom>
          <a:noFill/>
        </p:spPr>
        <p:txBody>
          <a:bodyPr wrap="square">
            <a:spAutoFit/>
          </a:bodyPr>
          <a:lstStyle/>
          <a:p>
            <a:pPr algn="just">
              <a:spcBef>
                <a:spcPts val="600"/>
              </a:spcBef>
              <a:spcAft>
                <a:spcPts val="600"/>
              </a:spcAft>
            </a:pPr>
            <a:r>
              <a:rPr lang="mn-MN" dirty="0"/>
              <a:t>          </a:t>
            </a:r>
            <a:r>
              <a:rPr lang="mn-MN" sz="1400" dirty="0">
                <a:solidFill>
                  <a:schemeClr val="accent1">
                    <a:lumMod val="50000"/>
                  </a:schemeClr>
                </a:solidFill>
                <a:latin typeface="Arial" panose="020B0604020202020204" pitchFamily="34" charset="0"/>
                <a:cs typeface="Arial" panose="020B0604020202020204" pitchFamily="34" charset="0"/>
              </a:rPr>
              <a:t>Хөгжлийн бэрхшээлтэй хүний асуудлыг тусгасан 10 гаруй  Олон улсын баримт бичиг, Монгол Улсын хууль, тогтоомж өнөөдрийн байдлаар салбарын хүрээнд хэрэгжиж байгаа ч хууль хоорондын нийцлийг хангах, хуулийг хэрэгжүүлэх тогтолцоог тодорхой болгох, Хөгжлийн бэрхшээлтэй хүний эрхийн тухай хуулийг дагалдан гарах зарим зайлшгүй харилцааг зохицуулах журмыг батлах, үүрэг, хариуцлагын тогтолцоог хууль, дүрэмд тусгах зэрэг зайлшгүй шийдвэрлэх шаардлагатай асуудлууд байсаар байна. </a:t>
            </a:r>
          </a:p>
        </p:txBody>
      </p:sp>
      <p:sp>
        <p:nvSpPr>
          <p:cNvPr id="16" name="TextBox 15">
            <a:extLst>
              <a:ext uri="{FF2B5EF4-FFF2-40B4-BE49-F238E27FC236}">
                <a16:creationId xmlns:a16="http://schemas.microsoft.com/office/drawing/2014/main" id="{A1B7E395-31D3-3B49-F0A3-6779EA6D3AC3}"/>
              </a:ext>
            </a:extLst>
          </p:cNvPr>
          <p:cNvSpPr txBox="1"/>
          <p:nvPr/>
        </p:nvSpPr>
        <p:spPr>
          <a:xfrm>
            <a:off x="671747" y="3363029"/>
            <a:ext cx="5760720" cy="3108543"/>
          </a:xfrm>
          <a:prstGeom prst="rect">
            <a:avLst/>
          </a:prstGeom>
          <a:noFill/>
        </p:spPr>
        <p:txBody>
          <a:bodyPr wrap="square">
            <a:spAutoFit/>
          </a:bodyPr>
          <a:lstStyle/>
          <a:p>
            <a:pPr algn="just"/>
            <a:r>
              <a:rPr lang="mn-MN" sz="1400" dirty="0">
                <a:solidFill>
                  <a:schemeClr val="accent1">
                    <a:lumMod val="50000"/>
                  </a:schemeClr>
                </a:solidFill>
                <a:latin typeface="Arial" panose="020B0604020202020204" pitchFamily="34" charset="0"/>
                <a:cs typeface="Arial" panose="020B0604020202020204" pitchFamily="34" charset="0"/>
              </a:rPr>
              <a:t>	Хөгжлийн бэрхшээлтэй хүний эрхийн асуудлаарх хууль тогтоомжийн хэрэгжилтийг хангах, хөгжлийн бэрхшээлтэй иргэд бусдын адил эрхээ эдэлж, сурч боловсрох, хөгжих, хөдөлмөрлөх, тэгш боломж олгох талаар Засгийн газраас урт болон дунд, богино хугацааны бодлогын баримт бичгүүдэд тодорхойлж, хэрэгжүүлж байгаа нь Монгол улсын нийгэм, эдийн засагт нааштай үр дүнг харуулж байгаа хэдий ч бидний өмнө хөгжлийн бэрхшээлтэй иргэдээ ажил, орлоготой байлгах, сурч боловсрох нөхцөлөөр бүрэн хангах, нийгмийн хамгааллын тусламж, үйлчилгээний хүртээмж, хэмжээг нэмэгдүүлэх, хөгжлийн бэрхшээлтэй иргэдэд хандах нийгмийн хандлагыг эерэгээр өөрчлөх, тэдэнд тулгарч байгаа нийгмийн болон орчны саад бэрхшээл, ялгаварлан гадуурхалтыг арилгах чиглэлээр цаашид хэрэгжүүлэх ёстой олон зорилт, шийдвэрлэх асуудлууд байна.</a:t>
            </a:r>
            <a:endParaRPr lang="en-US" sz="1400" dirty="0">
              <a:solidFill>
                <a:schemeClr val="accent1">
                  <a:lumMod val="50000"/>
                </a:schemeClr>
              </a:solidFill>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18A89EBB-50FC-B13B-9D5A-0DF85FDDF0DC}"/>
              </a:ext>
            </a:extLst>
          </p:cNvPr>
          <p:cNvCxnSpPr>
            <a:cxnSpLocks/>
          </p:cNvCxnSpPr>
          <p:nvPr/>
        </p:nvCxnSpPr>
        <p:spPr>
          <a:xfrm flipH="1">
            <a:off x="772984" y="3301475"/>
            <a:ext cx="5558245" cy="20435"/>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331DFDB1-0621-B57C-6A42-97B90C1C6DEE}"/>
              </a:ext>
            </a:extLst>
          </p:cNvPr>
          <p:cNvCxnSpPr>
            <a:cxnSpLocks/>
          </p:cNvCxnSpPr>
          <p:nvPr/>
        </p:nvCxnSpPr>
        <p:spPr>
          <a:xfrm flipH="1">
            <a:off x="841565" y="6534400"/>
            <a:ext cx="5558245" cy="20435"/>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TextBox 19">
            <a:extLst>
              <a:ext uri="{FF2B5EF4-FFF2-40B4-BE49-F238E27FC236}">
                <a16:creationId xmlns:a16="http://schemas.microsoft.com/office/drawing/2014/main" id="{B89A2359-441D-661B-7743-6927E688E9D6}"/>
              </a:ext>
            </a:extLst>
          </p:cNvPr>
          <p:cNvSpPr txBox="1"/>
          <p:nvPr/>
        </p:nvSpPr>
        <p:spPr>
          <a:xfrm>
            <a:off x="671746" y="6617663"/>
            <a:ext cx="5760720" cy="2862322"/>
          </a:xfrm>
          <a:prstGeom prst="rect">
            <a:avLst/>
          </a:prstGeom>
          <a:noFill/>
        </p:spPr>
        <p:txBody>
          <a:bodyPr wrap="square">
            <a:spAutoFit/>
          </a:bodyPr>
          <a:lstStyle/>
          <a:p>
            <a:pPr algn="just"/>
            <a:r>
              <a:rPr lang="mn-MN" sz="1400" dirty="0">
                <a:solidFill>
                  <a:schemeClr val="accent1">
                    <a:lumMod val="50000"/>
                  </a:schemeClr>
                </a:solidFill>
                <a:latin typeface="Arial" panose="020B0604020202020204" pitchFamily="34" charset="0"/>
                <a:cs typeface="Arial" panose="020B0604020202020204" pitchFamily="34" charset="0"/>
              </a:rPr>
              <a:t>	Энэ утгаараа хөгжлийн бэрхшээлийн статистик нь бүхий л салбарын бодлого боловсруулах, хэрэгжүүлэх, хянах болон үр үр дүнг үнэлэхэд маш чухал бөгөөд хөгжлийн бэрхшээлтэй иргэдийн талаарх үндэсний статистик, мэдээллийн нэгдсэн сангийн</a:t>
            </a:r>
            <a:r>
              <a:rPr lang="mn-MN" sz="1400" dirty="0">
                <a:latin typeface="Arial" panose="020B0604020202020204" pitchFamily="34" charset="0"/>
                <a:cs typeface="Arial" panose="020B0604020202020204" pitchFamily="34" charset="0"/>
              </a:rPr>
              <a:t> </a:t>
            </a:r>
            <a:r>
              <a:rPr lang="mn-MN" sz="1400" dirty="0">
                <a:solidFill>
                  <a:schemeClr val="accent1">
                    <a:lumMod val="50000"/>
                  </a:schemeClr>
                </a:solidFill>
                <a:latin typeface="Arial" panose="020B0604020202020204" pitchFamily="34" charset="0"/>
                <a:cs typeface="Arial" panose="020B0604020202020204" pitchFamily="34" charset="0"/>
              </a:rPr>
              <a:t>үнэн бодитой мэдээлэлд үндэслэн бодлого, хөтөлбөр боловсруулах нь нэн чухал ач холбогдолтой.</a:t>
            </a:r>
            <a:r>
              <a:rPr lang="mn-MN" sz="1800" dirty="0">
                <a:solidFill>
                  <a:schemeClr val="accent1">
                    <a:lumMod val="50000"/>
                  </a:schemeClr>
                </a:solidFill>
                <a:latin typeface="Arial" panose="020B0604020202020204" pitchFamily="34" charset="0"/>
                <a:cs typeface="Arial" panose="020B0604020202020204" pitchFamily="34" charset="0"/>
              </a:rPr>
              <a:t> </a:t>
            </a:r>
          </a:p>
          <a:p>
            <a:pPr algn="just"/>
            <a:r>
              <a:rPr lang="mn-MN" dirty="0">
                <a:solidFill>
                  <a:schemeClr val="accent1">
                    <a:lumMod val="50000"/>
                  </a:schemeClr>
                </a:solidFill>
                <a:latin typeface="Arial" panose="020B0604020202020204" pitchFamily="34" charset="0"/>
                <a:cs typeface="Arial" panose="020B0604020202020204" pitchFamily="34" charset="0"/>
              </a:rPr>
              <a:t>	</a:t>
            </a:r>
            <a:r>
              <a:rPr lang="mn-MN" sz="1400" dirty="0">
                <a:solidFill>
                  <a:schemeClr val="accent1">
                    <a:lumMod val="50000"/>
                  </a:schemeClr>
                </a:solidFill>
                <a:latin typeface="Arial" panose="020B0604020202020204" pitchFamily="34" charset="0"/>
                <a:cs typeface="Arial" panose="020B0604020202020204" pitchFamily="34" charset="0"/>
              </a:rPr>
              <a:t>Үнэн, зөв, бодит мэдээлэл нь хөгжлийн бэрхшээлтэй хүмүүсийн нийгмийн амьдралын бүхий л салбарт тээвэр, зам,  харилцаа холбоо, халамж, даатгал, эрүүл мэнд, боловсрол, урла, спорт, нийгмийн амьдралд оролцох оролцоог нэмэгдүүлэх бодлогын үр дүнг тодорхойлоход чухал үүрэг гүйцэтгэдэг. </a:t>
            </a:r>
            <a:endParaRPr lang="en-US" sz="1400" dirty="0">
              <a:solidFill>
                <a:schemeClr val="accent1">
                  <a:lumMod val="50000"/>
                </a:schemeClr>
              </a:solidFill>
              <a:latin typeface="Arial" panose="020B0604020202020204" pitchFamily="34" charset="0"/>
              <a:cs typeface="Arial" panose="020B0604020202020204" pitchFamily="34" charset="0"/>
            </a:endParaRPr>
          </a:p>
          <a:p>
            <a:pPr algn="just"/>
            <a:endParaRPr lang="en-US" dirty="0">
              <a:solidFill>
                <a:schemeClr val="accent1">
                  <a:lumMod val="50000"/>
                </a:schemeClr>
              </a:solidFill>
            </a:endParaRPr>
          </a:p>
        </p:txBody>
      </p:sp>
      <p:grpSp>
        <p:nvGrpSpPr>
          <p:cNvPr id="24" name="Группа 3">
            <a:extLst>
              <a:ext uri="{FF2B5EF4-FFF2-40B4-BE49-F238E27FC236}">
                <a16:creationId xmlns:a16="http://schemas.microsoft.com/office/drawing/2014/main" id="{D18E8943-A1D0-C818-39F3-31D4D7325DCF}"/>
              </a:ext>
            </a:extLst>
          </p:cNvPr>
          <p:cNvGrpSpPr>
            <a:grpSpLocks/>
          </p:cNvGrpSpPr>
          <p:nvPr/>
        </p:nvGrpSpPr>
        <p:grpSpPr bwMode="auto">
          <a:xfrm>
            <a:off x="705394" y="9316397"/>
            <a:ext cx="5715989" cy="163257"/>
            <a:chOff x="1398588" y="2222500"/>
            <a:chExt cx="6459537" cy="900113"/>
          </a:xfrm>
        </p:grpSpPr>
        <p:sp>
          <p:nvSpPr>
            <p:cNvPr id="25" name="Freeform 54">
              <a:extLst>
                <a:ext uri="{FF2B5EF4-FFF2-40B4-BE49-F238E27FC236}">
                  <a16:creationId xmlns:a16="http://schemas.microsoft.com/office/drawing/2014/main" id="{9EBC06A3-8CB4-9F0D-59BA-8A089A075BB1}"/>
                </a:ext>
              </a:extLst>
            </p:cNvPr>
            <p:cNvSpPr>
              <a:spLocks noEditPoints="1"/>
            </p:cNvSpPr>
            <p:nvPr/>
          </p:nvSpPr>
          <p:spPr bwMode="auto">
            <a:xfrm>
              <a:off x="1398588" y="2222500"/>
              <a:ext cx="6459537" cy="900113"/>
            </a:xfrm>
            <a:custGeom>
              <a:avLst/>
              <a:gdLst>
                <a:gd name="T0" fmla="*/ 3600450 w 4069"/>
                <a:gd name="T1" fmla="*/ 708025 h 567"/>
                <a:gd name="T2" fmla="*/ 3600450 w 4069"/>
                <a:gd name="T3" fmla="*/ 192088 h 567"/>
                <a:gd name="T4" fmla="*/ 4110038 w 4069"/>
                <a:gd name="T5" fmla="*/ 192088 h 567"/>
                <a:gd name="T6" fmla="*/ 4110038 w 4069"/>
                <a:gd name="T7" fmla="*/ 708025 h 567"/>
                <a:gd name="T8" fmla="*/ 3600450 w 4069"/>
                <a:gd name="T9" fmla="*/ 708025 h 567"/>
                <a:gd name="T10" fmla="*/ 4276725 w 4069"/>
                <a:gd name="T11" fmla="*/ 708025 h 567"/>
                <a:gd name="T12" fmla="*/ 4276725 w 4069"/>
                <a:gd name="T13" fmla="*/ 192088 h 567"/>
                <a:gd name="T14" fmla="*/ 4800600 w 4069"/>
                <a:gd name="T15" fmla="*/ 192088 h 567"/>
                <a:gd name="T16" fmla="*/ 4800600 w 4069"/>
                <a:gd name="T17" fmla="*/ 708025 h 567"/>
                <a:gd name="T18" fmla="*/ 4276725 w 4069"/>
                <a:gd name="T19" fmla="*/ 708025 h 567"/>
                <a:gd name="T20" fmla="*/ 4965700 w 4069"/>
                <a:gd name="T21" fmla="*/ 708025 h 567"/>
                <a:gd name="T22" fmla="*/ 4965700 w 4069"/>
                <a:gd name="T23" fmla="*/ 192088 h 567"/>
                <a:gd name="T24" fmla="*/ 5476875 w 4069"/>
                <a:gd name="T25" fmla="*/ 192088 h 567"/>
                <a:gd name="T26" fmla="*/ 5476875 w 4069"/>
                <a:gd name="T27" fmla="*/ 708025 h 567"/>
                <a:gd name="T28" fmla="*/ 4965700 w 4069"/>
                <a:gd name="T29" fmla="*/ 708025 h 567"/>
                <a:gd name="T30" fmla="*/ 5654675 w 4069"/>
                <a:gd name="T31" fmla="*/ 708025 h 567"/>
                <a:gd name="T32" fmla="*/ 5654675 w 4069"/>
                <a:gd name="T33" fmla="*/ 192088 h 567"/>
                <a:gd name="T34" fmla="*/ 6165850 w 4069"/>
                <a:gd name="T35" fmla="*/ 192088 h 567"/>
                <a:gd name="T36" fmla="*/ 6165850 w 4069"/>
                <a:gd name="T37" fmla="*/ 708025 h 567"/>
                <a:gd name="T38" fmla="*/ 5654675 w 4069"/>
                <a:gd name="T39" fmla="*/ 708025 h 567"/>
                <a:gd name="T40" fmla="*/ 6459538 w 4069"/>
                <a:gd name="T41" fmla="*/ 0 h 567"/>
                <a:gd name="T42" fmla="*/ 0 w 4069"/>
                <a:gd name="T43" fmla="*/ 0 h 567"/>
                <a:gd name="T44" fmla="*/ 0 w 4069"/>
                <a:gd name="T45" fmla="*/ 900113 h 567"/>
                <a:gd name="T46" fmla="*/ 6459538 w 4069"/>
                <a:gd name="T47" fmla="*/ 900113 h 567"/>
                <a:gd name="T48" fmla="*/ 6459538 w 4069"/>
                <a:gd name="T49" fmla="*/ 0 h 5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69" h="567">
                  <a:moveTo>
                    <a:pt x="2268" y="446"/>
                  </a:moveTo>
                  <a:lnTo>
                    <a:pt x="2268" y="121"/>
                  </a:lnTo>
                  <a:lnTo>
                    <a:pt x="2589" y="121"/>
                  </a:lnTo>
                  <a:lnTo>
                    <a:pt x="2589" y="446"/>
                  </a:lnTo>
                  <a:lnTo>
                    <a:pt x="2268" y="446"/>
                  </a:lnTo>
                  <a:moveTo>
                    <a:pt x="2694" y="446"/>
                  </a:moveTo>
                  <a:lnTo>
                    <a:pt x="2694" y="121"/>
                  </a:lnTo>
                  <a:lnTo>
                    <a:pt x="3024" y="121"/>
                  </a:lnTo>
                  <a:lnTo>
                    <a:pt x="3024" y="446"/>
                  </a:lnTo>
                  <a:lnTo>
                    <a:pt x="2694" y="446"/>
                  </a:lnTo>
                  <a:moveTo>
                    <a:pt x="3128" y="446"/>
                  </a:moveTo>
                  <a:lnTo>
                    <a:pt x="3128" y="121"/>
                  </a:lnTo>
                  <a:lnTo>
                    <a:pt x="3450" y="121"/>
                  </a:lnTo>
                  <a:lnTo>
                    <a:pt x="3450" y="446"/>
                  </a:lnTo>
                  <a:lnTo>
                    <a:pt x="3128" y="446"/>
                  </a:lnTo>
                  <a:moveTo>
                    <a:pt x="3562" y="446"/>
                  </a:moveTo>
                  <a:lnTo>
                    <a:pt x="3562" y="121"/>
                  </a:lnTo>
                  <a:lnTo>
                    <a:pt x="3884" y="121"/>
                  </a:lnTo>
                  <a:lnTo>
                    <a:pt x="3884" y="446"/>
                  </a:lnTo>
                  <a:lnTo>
                    <a:pt x="3562" y="446"/>
                  </a:lnTo>
                  <a:moveTo>
                    <a:pt x="4069" y="0"/>
                  </a:moveTo>
                  <a:lnTo>
                    <a:pt x="0" y="0"/>
                  </a:lnTo>
                  <a:lnTo>
                    <a:pt x="0" y="567"/>
                  </a:lnTo>
                  <a:lnTo>
                    <a:pt x="4069" y="567"/>
                  </a:lnTo>
                  <a:lnTo>
                    <a:pt x="4069" y="0"/>
                  </a:lnTo>
                </a:path>
              </a:pathLst>
            </a:custGeom>
            <a:solidFill>
              <a:schemeClr val="accent3">
                <a:lumMod val="20000"/>
                <a:lumOff val="80000"/>
              </a:schemeClr>
            </a:solidFill>
            <a:ln>
              <a:noFill/>
            </a:ln>
          </p:spPr>
          <p:txBody>
            <a:bodyPr/>
            <a:lstStyle/>
            <a:p>
              <a:pPr>
                <a:defRPr/>
              </a:pPr>
              <a:endParaRPr lang="ru-RU">
                <a:cs typeface="+mn-cs"/>
              </a:endParaRPr>
            </a:p>
          </p:txBody>
        </p:sp>
        <p:sp>
          <p:nvSpPr>
            <p:cNvPr id="26" name="Rectangle 59">
              <a:extLst>
                <a:ext uri="{FF2B5EF4-FFF2-40B4-BE49-F238E27FC236}">
                  <a16:creationId xmlns:a16="http://schemas.microsoft.com/office/drawing/2014/main" id="{F9126C3D-6D5C-4BD6-A00D-4D09E3059C1D}"/>
                </a:ext>
              </a:extLst>
            </p:cNvPr>
            <p:cNvSpPr>
              <a:spLocks noChangeArrowheads="1"/>
            </p:cNvSpPr>
            <p:nvPr/>
          </p:nvSpPr>
          <p:spPr bwMode="auto">
            <a:xfrm>
              <a:off x="1590675" y="2414588"/>
              <a:ext cx="509588" cy="515937"/>
            </a:xfrm>
            <a:prstGeom prst="rect">
              <a:avLst/>
            </a:prstGeom>
            <a:solidFill>
              <a:schemeClr val="accent1">
                <a:lumMod val="40000"/>
                <a:lumOff val="6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27" name="Rectangle 60">
              <a:extLst>
                <a:ext uri="{FF2B5EF4-FFF2-40B4-BE49-F238E27FC236}">
                  <a16:creationId xmlns:a16="http://schemas.microsoft.com/office/drawing/2014/main" id="{34628C03-AF7B-109C-DA24-76F01368CBBA}"/>
                </a:ext>
              </a:extLst>
            </p:cNvPr>
            <p:cNvSpPr>
              <a:spLocks noChangeArrowheads="1"/>
            </p:cNvSpPr>
            <p:nvPr/>
          </p:nvSpPr>
          <p:spPr bwMode="auto">
            <a:xfrm>
              <a:off x="2279650" y="2414588"/>
              <a:ext cx="511175" cy="515937"/>
            </a:xfrm>
            <a:prstGeom prst="rect">
              <a:avLst/>
            </a:prstGeom>
            <a:solidFill>
              <a:schemeClr val="accent1">
                <a:lumMod val="40000"/>
                <a:lumOff val="6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28" name="Rectangle 61">
              <a:extLst>
                <a:ext uri="{FF2B5EF4-FFF2-40B4-BE49-F238E27FC236}">
                  <a16:creationId xmlns:a16="http://schemas.microsoft.com/office/drawing/2014/main" id="{E2986A84-A4B9-8E07-7CF5-C7333546BC19}"/>
                </a:ext>
              </a:extLst>
            </p:cNvPr>
            <p:cNvSpPr>
              <a:spLocks noChangeArrowheads="1"/>
            </p:cNvSpPr>
            <p:nvPr/>
          </p:nvSpPr>
          <p:spPr bwMode="auto">
            <a:xfrm>
              <a:off x="2955925" y="2414588"/>
              <a:ext cx="511175" cy="515937"/>
            </a:xfrm>
            <a:prstGeom prst="rect">
              <a:avLst/>
            </a:prstGeom>
            <a:solidFill>
              <a:schemeClr val="accent1">
                <a:lumMod val="40000"/>
                <a:lumOff val="6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29" name="Rectangle 62">
              <a:extLst>
                <a:ext uri="{FF2B5EF4-FFF2-40B4-BE49-F238E27FC236}">
                  <a16:creationId xmlns:a16="http://schemas.microsoft.com/office/drawing/2014/main" id="{6304B849-30E9-B70E-54D9-AD5B1E552ED2}"/>
                </a:ext>
              </a:extLst>
            </p:cNvPr>
            <p:cNvSpPr>
              <a:spLocks noChangeArrowheads="1"/>
            </p:cNvSpPr>
            <p:nvPr/>
          </p:nvSpPr>
          <p:spPr bwMode="auto">
            <a:xfrm>
              <a:off x="3632200" y="2414588"/>
              <a:ext cx="511175" cy="515937"/>
            </a:xfrm>
            <a:prstGeom prst="rect">
              <a:avLst/>
            </a:prstGeom>
            <a:solidFill>
              <a:schemeClr val="accent1">
                <a:lumMod val="40000"/>
                <a:lumOff val="6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30" name="Rectangle 63">
              <a:extLst>
                <a:ext uri="{FF2B5EF4-FFF2-40B4-BE49-F238E27FC236}">
                  <a16:creationId xmlns:a16="http://schemas.microsoft.com/office/drawing/2014/main" id="{72E6A118-540E-39B2-3127-886F0374767C}"/>
                </a:ext>
              </a:extLst>
            </p:cNvPr>
            <p:cNvSpPr>
              <a:spLocks noChangeArrowheads="1"/>
            </p:cNvSpPr>
            <p:nvPr/>
          </p:nvSpPr>
          <p:spPr bwMode="auto">
            <a:xfrm>
              <a:off x="4322763" y="2414588"/>
              <a:ext cx="509587" cy="515937"/>
            </a:xfrm>
            <a:prstGeom prst="rect">
              <a:avLst/>
            </a:prstGeom>
            <a:solidFill>
              <a:schemeClr val="accent1">
                <a:lumMod val="40000"/>
                <a:lumOff val="6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31" name="Rectangle 64">
              <a:extLst>
                <a:ext uri="{FF2B5EF4-FFF2-40B4-BE49-F238E27FC236}">
                  <a16:creationId xmlns:a16="http://schemas.microsoft.com/office/drawing/2014/main" id="{DFDB7E89-062C-17CD-1448-3FF95B737A24}"/>
                </a:ext>
              </a:extLst>
            </p:cNvPr>
            <p:cNvSpPr>
              <a:spLocks noChangeArrowheads="1"/>
            </p:cNvSpPr>
            <p:nvPr/>
          </p:nvSpPr>
          <p:spPr bwMode="auto">
            <a:xfrm>
              <a:off x="4999038" y="2414588"/>
              <a:ext cx="509587" cy="515937"/>
            </a:xfrm>
            <a:prstGeom prst="rect">
              <a:avLst/>
            </a:prstGeom>
            <a:solidFill>
              <a:schemeClr val="accent2">
                <a:lumMod val="40000"/>
                <a:lumOff val="6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32" name="Rectangle 65">
              <a:extLst>
                <a:ext uri="{FF2B5EF4-FFF2-40B4-BE49-F238E27FC236}">
                  <a16:creationId xmlns:a16="http://schemas.microsoft.com/office/drawing/2014/main" id="{128104B4-E785-B617-F9D7-CBE4C50DF1EC}"/>
                </a:ext>
              </a:extLst>
            </p:cNvPr>
            <p:cNvSpPr>
              <a:spLocks noChangeArrowheads="1"/>
            </p:cNvSpPr>
            <p:nvPr/>
          </p:nvSpPr>
          <p:spPr bwMode="auto">
            <a:xfrm>
              <a:off x="4999038" y="2414588"/>
              <a:ext cx="509587"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p>
          </p:txBody>
        </p:sp>
        <p:sp>
          <p:nvSpPr>
            <p:cNvPr id="33" name="Rectangle 78">
              <a:extLst>
                <a:ext uri="{FF2B5EF4-FFF2-40B4-BE49-F238E27FC236}">
                  <a16:creationId xmlns:a16="http://schemas.microsoft.com/office/drawing/2014/main" id="{663C6227-2FCE-DA08-2EB7-601787410FFA}"/>
                </a:ext>
              </a:extLst>
            </p:cNvPr>
            <p:cNvSpPr>
              <a:spLocks noChangeArrowheads="1"/>
            </p:cNvSpPr>
            <p:nvPr/>
          </p:nvSpPr>
          <p:spPr bwMode="auto">
            <a:xfrm>
              <a:off x="5675313" y="2414588"/>
              <a:ext cx="523875" cy="515937"/>
            </a:xfrm>
            <a:prstGeom prst="rect">
              <a:avLst/>
            </a:prstGeom>
            <a:solidFill>
              <a:schemeClr val="accent4">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34" name="Rectangle 79">
              <a:extLst>
                <a:ext uri="{FF2B5EF4-FFF2-40B4-BE49-F238E27FC236}">
                  <a16:creationId xmlns:a16="http://schemas.microsoft.com/office/drawing/2014/main" id="{DED276FB-A437-1F1B-8C10-7936FA4C94C9}"/>
                </a:ext>
              </a:extLst>
            </p:cNvPr>
            <p:cNvSpPr>
              <a:spLocks noChangeArrowheads="1"/>
            </p:cNvSpPr>
            <p:nvPr/>
          </p:nvSpPr>
          <p:spPr bwMode="auto">
            <a:xfrm>
              <a:off x="5675313" y="2414588"/>
              <a:ext cx="523875" cy="515937"/>
            </a:xfrm>
            <a:prstGeom prst="rect">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p>
          </p:txBody>
        </p:sp>
        <p:sp>
          <p:nvSpPr>
            <p:cNvPr id="35" name="Rectangle 83">
              <a:extLst>
                <a:ext uri="{FF2B5EF4-FFF2-40B4-BE49-F238E27FC236}">
                  <a16:creationId xmlns:a16="http://schemas.microsoft.com/office/drawing/2014/main" id="{03027E64-24DA-963C-5D84-1398D8A606DA}"/>
                </a:ext>
              </a:extLst>
            </p:cNvPr>
            <p:cNvSpPr>
              <a:spLocks noChangeArrowheads="1"/>
            </p:cNvSpPr>
            <p:nvPr/>
          </p:nvSpPr>
          <p:spPr bwMode="auto">
            <a:xfrm>
              <a:off x="6364288" y="2414588"/>
              <a:ext cx="511175" cy="515937"/>
            </a:xfrm>
            <a:prstGeom prst="rect">
              <a:avLst/>
            </a:prstGeom>
            <a:solidFill>
              <a:schemeClr val="accent4">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36" name="Rectangle 84">
              <a:extLst>
                <a:ext uri="{FF2B5EF4-FFF2-40B4-BE49-F238E27FC236}">
                  <a16:creationId xmlns:a16="http://schemas.microsoft.com/office/drawing/2014/main" id="{77ACC7D3-5478-A200-A011-332433E75782}"/>
                </a:ext>
              </a:extLst>
            </p:cNvPr>
            <p:cNvSpPr>
              <a:spLocks noChangeArrowheads="1"/>
            </p:cNvSpPr>
            <p:nvPr/>
          </p:nvSpPr>
          <p:spPr bwMode="auto">
            <a:xfrm>
              <a:off x="6364288" y="2414588"/>
              <a:ext cx="511175" cy="515937"/>
            </a:xfrm>
            <a:prstGeom prst="rect">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p>
          </p:txBody>
        </p:sp>
        <p:sp>
          <p:nvSpPr>
            <p:cNvPr id="37" name="Rectangle 88">
              <a:extLst>
                <a:ext uri="{FF2B5EF4-FFF2-40B4-BE49-F238E27FC236}">
                  <a16:creationId xmlns:a16="http://schemas.microsoft.com/office/drawing/2014/main" id="{E2BC8E7E-0F27-5AF1-ED59-D88B4BC9628C}"/>
                </a:ext>
              </a:extLst>
            </p:cNvPr>
            <p:cNvSpPr>
              <a:spLocks noChangeArrowheads="1"/>
            </p:cNvSpPr>
            <p:nvPr/>
          </p:nvSpPr>
          <p:spPr bwMode="auto">
            <a:xfrm>
              <a:off x="7053263" y="2414588"/>
              <a:ext cx="511175" cy="515937"/>
            </a:xfrm>
            <a:prstGeom prst="rect">
              <a:avLst/>
            </a:prstGeom>
            <a:solidFill>
              <a:schemeClr val="accent4">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38" name="Rectangle 89">
              <a:extLst>
                <a:ext uri="{FF2B5EF4-FFF2-40B4-BE49-F238E27FC236}">
                  <a16:creationId xmlns:a16="http://schemas.microsoft.com/office/drawing/2014/main" id="{CE4B9882-7436-DC26-1EB0-0E33CE62859F}"/>
                </a:ext>
              </a:extLst>
            </p:cNvPr>
            <p:cNvSpPr>
              <a:spLocks noChangeArrowheads="1"/>
            </p:cNvSpPr>
            <p:nvPr/>
          </p:nvSpPr>
          <p:spPr bwMode="auto">
            <a:xfrm>
              <a:off x="7053263" y="2414588"/>
              <a:ext cx="511175" cy="515937"/>
            </a:xfrm>
            <a:prstGeom prst="rect">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p>
          </p:txBody>
        </p:sp>
      </p:grpSp>
      <p:sp>
        <p:nvSpPr>
          <p:cNvPr id="39" name="Rectangle 38">
            <a:extLst>
              <a:ext uri="{FF2B5EF4-FFF2-40B4-BE49-F238E27FC236}">
                <a16:creationId xmlns:a16="http://schemas.microsoft.com/office/drawing/2014/main" id="{AE3231EA-D062-1EC9-2116-E485F2CF176D}"/>
              </a:ext>
            </a:extLst>
          </p:cNvPr>
          <p:cNvSpPr/>
          <p:nvPr/>
        </p:nvSpPr>
        <p:spPr>
          <a:xfrm>
            <a:off x="6092452" y="9479654"/>
            <a:ext cx="459940" cy="276999"/>
          </a:xfrm>
          <a:prstGeom prst="rect">
            <a:avLst/>
          </a:prstGeom>
        </p:spPr>
        <p:txBody>
          <a:bodyPr wrap="square">
            <a:spAutoFit/>
          </a:bodyPr>
          <a:lstStyle/>
          <a:p>
            <a:pPr algn="ctr" fontAlgn="ctr"/>
            <a:r>
              <a:rPr lang="en-US" sz="1200" b="1" dirty="0">
                <a:solidFill>
                  <a:schemeClr val="accent1">
                    <a:lumMod val="75000"/>
                  </a:schemeClr>
                </a:solidFill>
                <a:latin typeface="Times New Roman" panose="02020603050405020304" pitchFamily="18" charset="0"/>
                <a:cs typeface="Times New Roman" panose="02020603050405020304" pitchFamily="18" charset="0"/>
              </a:rPr>
              <a:t>3</a:t>
            </a:r>
            <a:r>
              <a:rPr lang="mn-MN" sz="1200" b="1" dirty="0">
                <a:solidFill>
                  <a:schemeClr val="accent1">
                    <a:lumMod val="75000"/>
                  </a:schemeClr>
                </a:solidFill>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122512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43252C0-9472-1779-2E4E-016335A3589D}"/>
              </a:ext>
            </a:extLst>
          </p:cNvPr>
          <p:cNvCxnSpPr>
            <a:cxnSpLocks/>
          </p:cNvCxnSpPr>
          <p:nvPr/>
        </p:nvCxnSpPr>
        <p:spPr>
          <a:xfrm>
            <a:off x="1391350" y="656939"/>
            <a:ext cx="49310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F1950F7-A8B1-1D1D-6DE1-1FAE9CCC5431}"/>
              </a:ext>
            </a:extLst>
          </p:cNvPr>
          <p:cNvCxnSpPr>
            <a:cxnSpLocks/>
          </p:cNvCxnSpPr>
          <p:nvPr/>
        </p:nvCxnSpPr>
        <p:spPr>
          <a:xfrm flipH="1">
            <a:off x="705394" y="825159"/>
            <a:ext cx="5617028"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3A4C8138-267C-A2F6-CDD3-098499C47AB3}"/>
              </a:ext>
            </a:extLst>
          </p:cNvPr>
          <p:cNvSpPr txBox="1"/>
          <p:nvPr/>
        </p:nvSpPr>
        <p:spPr>
          <a:xfrm>
            <a:off x="666699" y="7848212"/>
            <a:ext cx="5876827" cy="1384995"/>
          </a:xfrm>
          <a:prstGeom prst="rect">
            <a:avLst/>
          </a:prstGeom>
          <a:noFill/>
        </p:spPr>
        <p:txBody>
          <a:bodyPr wrap="square">
            <a:spAutoFit/>
          </a:bodyPr>
          <a:lstStyle/>
          <a:p>
            <a:pPr algn="just"/>
            <a:r>
              <a:rPr lang="mn-MN" sz="1400" dirty="0">
                <a:solidFill>
                  <a:schemeClr val="accent1">
                    <a:lumMod val="50000"/>
                  </a:schemeClr>
                </a:solidFill>
                <a:latin typeface="Arial" panose="020B0604020202020204" pitchFamily="34" charset="0"/>
                <a:cs typeface="Arial" panose="020B0604020202020204" pitchFamily="34" charset="0"/>
              </a:rPr>
              <a:t>	Мөн хөгжлийн бэрхшээлтэй хүний эрхийг хангах салбар дундын үйл ажиллагааг улсын хэмжээнд уялдуулан зохицуулах, хэрэгжилтийг нэгдсэн удирдлагаар хангах үндэсний зөвлөлийг 2016 оноос байгуулан ажиллаж байгаа бөгөөд дээрх зохицуулалтыг бүрэн хийхийн тулд 2018 онд Засгийн газрын тогтоолоор Хөгжлийн бэрхшээлтэй хүний хөгжлийн ерөнхий газрыг байгуулсан.</a:t>
            </a:r>
            <a:endParaRPr lang="en-US" sz="1400" dirty="0">
              <a:solidFill>
                <a:schemeClr val="accent1">
                  <a:lumMod val="50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A1EF037-49E7-EB29-C8F8-43CDAFEC7EB3}"/>
              </a:ext>
            </a:extLst>
          </p:cNvPr>
          <p:cNvSpPr txBox="1"/>
          <p:nvPr/>
        </p:nvSpPr>
        <p:spPr>
          <a:xfrm>
            <a:off x="652777" y="5005278"/>
            <a:ext cx="5904669" cy="2677656"/>
          </a:xfrm>
          <a:prstGeom prst="rect">
            <a:avLst/>
          </a:prstGeom>
          <a:noFill/>
        </p:spPr>
        <p:txBody>
          <a:bodyPr wrap="square">
            <a:spAutoFit/>
          </a:bodyPr>
          <a:lstStyle/>
          <a:p>
            <a:pPr algn="just"/>
            <a:r>
              <a:rPr lang="mn-MN" sz="1400" dirty="0">
                <a:solidFill>
                  <a:schemeClr val="accent1">
                    <a:lumMod val="50000"/>
                  </a:schemeClr>
                </a:solidFill>
                <a:latin typeface="Arial" panose="020B0604020202020204" pitchFamily="34" charset="0"/>
                <a:cs typeface="Arial" panose="020B0604020202020204" pitchFamily="34" charset="0"/>
              </a:rPr>
              <a:t>	Хөгжлийн бэрхшээлтэй хүний эрхийн асуудлаарх хууль тогтоомжийн хэрэгжилтийг хангах, бусдын адил эрхээ эдэлж, сурч боловсрох, хөгжих, хөдөлмөрлөх, тэгш боломж олгох талаар Засгийн газраас хийх ажлыг “Хөгжлийн бэрхшээлтэй хүний эрх, оролцоо, хөгжлийг дэмжих Үндэсний хөтөлбөр” буюу дунд хугацааны бодлогын баримт бичигт тодорхойлсон бөгөөд 2019 онд  БНХАУ-ын Засгийн газрын буцалтгүй тусламжийн хүрээнд Хөгжлийн бэрхшээлтэй хүүхдийн сэргээн засах хөгжлийн төвийг ашиглалтад оруулсан төдийгүй Азийн хөгжлийн банкны дэмжлэгтэйгээр 6 аймагт хөгжлийн бэрхшээлтэй иргэдийн хөгжлийн төв, нийслэлд Хөгжлийн бэрхшээлтэй иргэдийн хөдөлмөр эрхлэлтийг дэмжих төвийг байгуулж ашиглалтад оруулаад байна.</a:t>
            </a:r>
            <a:endParaRPr lang="en-US" sz="1400" dirty="0">
              <a:solidFill>
                <a:schemeClr val="accent1">
                  <a:lumMod val="50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C241535-7DB3-D93B-BD2E-5BB1417A3CD8}"/>
              </a:ext>
            </a:extLst>
          </p:cNvPr>
          <p:cNvSpPr txBox="1"/>
          <p:nvPr/>
        </p:nvSpPr>
        <p:spPr>
          <a:xfrm>
            <a:off x="679268" y="1065070"/>
            <a:ext cx="5864258" cy="1169551"/>
          </a:xfrm>
          <a:prstGeom prst="rect">
            <a:avLst/>
          </a:prstGeom>
          <a:noFill/>
        </p:spPr>
        <p:txBody>
          <a:bodyPr wrap="square">
            <a:spAutoFit/>
          </a:bodyPr>
          <a:lstStyle/>
          <a:p>
            <a:pPr algn="just"/>
            <a:r>
              <a:rPr lang="mn-MN" sz="1400" dirty="0">
                <a:solidFill>
                  <a:schemeClr val="accent1">
                    <a:lumMod val="50000"/>
                  </a:schemeClr>
                </a:solidFill>
                <a:latin typeface="Arial" panose="020B0604020202020204" pitchFamily="34" charset="0"/>
                <a:cs typeface="Arial" panose="020B0604020202020204" pitchFamily="34" charset="0"/>
              </a:rPr>
              <a:t>          	Нийт 111,228 хөгжлийн бэрхшээлтэй иргэдийн 84% нь     </a:t>
            </a:r>
          </a:p>
          <a:p>
            <a:pPr algn="just"/>
            <a:r>
              <a:rPr lang="mn-MN" sz="1400" dirty="0">
                <a:solidFill>
                  <a:schemeClr val="accent1">
                    <a:lumMod val="50000"/>
                  </a:schemeClr>
                </a:solidFill>
                <a:latin typeface="Arial" panose="020B0604020202020204" pitchFamily="34" charset="0"/>
                <a:cs typeface="Arial" panose="020B0604020202020204" pitchFamily="34" charset="0"/>
              </a:rPr>
              <a:t>             буюу 93,825 иргэн хөдөлмөрийн насны иргэд байгаагаас хөдөлмөр эрхэлж буй хөгжлийн бэрхшээлтэй иргэн 16% буюу 15,292 иргэн байна. </a:t>
            </a:r>
          </a:p>
          <a:p>
            <a:pPr algn="just"/>
            <a:r>
              <a:rPr lang="mn-MN" sz="1400" dirty="0">
                <a:solidFill>
                  <a:schemeClr val="accent1">
                    <a:lumMod val="50000"/>
                  </a:schemeClr>
                </a:solidFill>
                <a:latin typeface="Arial" panose="020B0604020202020204" pitchFamily="34" charset="0"/>
                <a:cs typeface="Arial" panose="020B0604020202020204" pitchFamily="34" charset="0"/>
              </a:rPr>
              <a:t>	</a:t>
            </a:r>
            <a:endParaRPr lang="en-US" sz="1400" dirty="0">
              <a:solidFill>
                <a:schemeClr val="accent1">
                  <a:lumMod val="50000"/>
                </a:schemeClr>
              </a:solidFill>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D93C5427-F1C6-D4E2-E4C3-66C84CF46C78}"/>
              </a:ext>
            </a:extLst>
          </p:cNvPr>
          <p:cNvCxnSpPr>
            <a:cxnSpLocks/>
          </p:cNvCxnSpPr>
          <p:nvPr/>
        </p:nvCxnSpPr>
        <p:spPr>
          <a:xfrm flipH="1">
            <a:off x="765821" y="4952102"/>
            <a:ext cx="5556601"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78C4EE03-BA99-B38D-7495-D16F0DF67E3F}"/>
              </a:ext>
            </a:extLst>
          </p:cNvPr>
          <p:cNvCxnSpPr>
            <a:cxnSpLocks/>
          </p:cNvCxnSpPr>
          <p:nvPr/>
        </p:nvCxnSpPr>
        <p:spPr>
          <a:xfrm flipH="1">
            <a:off x="812068" y="7736109"/>
            <a:ext cx="5558245"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9" name="Freeform 21">
            <a:extLst>
              <a:ext uri="{FF2B5EF4-FFF2-40B4-BE49-F238E27FC236}">
                <a16:creationId xmlns:a16="http://schemas.microsoft.com/office/drawing/2014/main" id="{4319248B-D5CC-2CC8-5E2C-14DA3CBF8F0A}"/>
              </a:ext>
            </a:extLst>
          </p:cNvPr>
          <p:cNvSpPr>
            <a:spLocks/>
          </p:cNvSpPr>
          <p:nvPr/>
        </p:nvSpPr>
        <p:spPr bwMode="auto">
          <a:xfrm>
            <a:off x="905489" y="996950"/>
            <a:ext cx="300792" cy="487300"/>
          </a:xfrm>
          <a:custGeom>
            <a:avLst/>
            <a:gdLst>
              <a:gd name="T0" fmla="*/ 835 w 1636"/>
              <a:gd name="T1" fmla="*/ 4 h 2554"/>
              <a:gd name="T2" fmla="*/ 922 w 1636"/>
              <a:gd name="T3" fmla="*/ 28 h 2554"/>
              <a:gd name="T4" fmla="*/ 986 w 1636"/>
              <a:gd name="T5" fmla="*/ 62 h 2554"/>
              <a:gd name="T6" fmla="*/ 1024 w 1636"/>
              <a:gd name="T7" fmla="*/ 93 h 2554"/>
              <a:gd name="T8" fmla="*/ 1036 w 1636"/>
              <a:gd name="T9" fmla="*/ 105 h 2554"/>
              <a:gd name="T10" fmla="*/ 1165 w 1636"/>
              <a:gd name="T11" fmla="*/ 115 h 2554"/>
              <a:gd name="T12" fmla="*/ 1269 w 1636"/>
              <a:gd name="T13" fmla="*/ 164 h 2554"/>
              <a:gd name="T14" fmla="*/ 1347 w 1636"/>
              <a:gd name="T15" fmla="*/ 249 h 2554"/>
              <a:gd name="T16" fmla="*/ 1402 w 1636"/>
              <a:gd name="T17" fmla="*/ 364 h 2554"/>
              <a:gd name="T18" fmla="*/ 1434 w 1636"/>
              <a:gd name="T19" fmla="*/ 503 h 2554"/>
              <a:gd name="T20" fmla="*/ 1449 w 1636"/>
              <a:gd name="T21" fmla="*/ 661 h 2554"/>
              <a:gd name="T22" fmla="*/ 1444 w 1636"/>
              <a:gd name="T23" fmla="*/ 832 h 2554"/>
              <a:gd name="T24" fmla="*/ 1434 w 1636"/>
              <a:gd name="T25" fmla="*/ 1000 h 2554"/>
              <a:gd name="T26" fmla="*/ 1448 w 1636"/>
              <a:gd name="T27" fmla="*/ 1133 h 2554"/>
              <a:gd name="T28" fmla="*/ 1480 w 1636"/>
              <a:gd name="T29" fmla="*/ 1235 h 2554"/>
              <a:gd name="T30" fmla="*/ 1522 w 1636"/>
              <a:gd name="T31" fmla="*/ 1306 h 2554"/>
              <a:gd name="T32" fmla="*/ 1566 w 1636"/>
              <a:gd name="T33" fmla="*/ 1353 h 2554"/>
              <a:gd name="T34" fmla="*/ 1605 w 1636"/>
              <a:gd name="T35" fmla="*/ 1380 h 2554"/>
              <a:gd name="T36" fmla="*/ 1631 w 1636"/>
              <a:gd name="T37" fmla="*/ 1392 h 2554"/>
              <a:gd name="T38" fmla="*/ 1605 w 1636"/>
              <a:gd name="T39" fmla="*/ 1422 h 2554"/>
              <a:gd name="T40" fmla="*/ 1497 w 1636"/>
              <a:gd name="T41" fmla="*/ 1485 h 2554"/>
              <a:gd name="T42" fmla="*/ 1377 w 1636"/>
              <a:gd name="T43" fmla="*/ 1524 h 2554"/>
              <a:gd name="T44" fmla="*/ 1264 w 1636"/>
              <a:gd name="T45" fmla="*/ 1543 h 2554"/>
              <a:gd name="T46" fmla="*/ 1176 w 1636"/>
              <a:gd name="T47" fmla="*/ 1550 h 2554"/>
              <a:gd name="T48" fmla="*/ 1129 w 1636"/>
              <a:gd name="T49" fmla="*/ 1551 h 2554"/>
              <a:gd name="T50" fmla="*/ 1126 w 1636"/>
              <a:gd name="T51" fmla="*/ 1669 h 2554"/>
              <a:gd name="T52" fmla="*/ 518 w 1636"/>
              <a:gd name="T53" fmla="*/ 1555 h 2554"/>
              <a:gd name="T54" fmla="*/ 349 w 1636"/>
              <a:gd name="T55" fmla="*/ 1544 h 2554"/>
              <a:gd name="T56" fmla="*/ 218 w 1636"/>
              <a:gd name="T57" fmla="*/ 1516 h 2554"/>
              <a:gd name="T58" fmla="*/ 122 w 1636"/>
              <a:gd name="T59" fmla="*/ 1479 h 2554"/>
              <a:gd name="T60" fmla="*/ 57 w 1636"/>
              <a:gd name="T61" fmla="*/ 1439 h 2554"/>
              <a:gd name="T62" fmla="*/ 18 w 1636"/>
              <a:gd name="T63" fmla="*/ 1406 h 2554"/>
              <a:gd name="T64" fmla="*/ 1 w 1636"/>
              <a:gd name="T65" fmla="*/ 1388 h 2554"/>
              <a:gd name="T66" fmla="*/ 4 w 1636"/>
              <a:gd name="T67" fmla="*/ 1386 h 2554"/>
              <a:gd name="T68" fmla="*/ 24 w 1636"/>
              <a:gd name="T69" fmla="*/ 1382 h 2554"/>
              <a:gd name="T70" fmla="*/ 55 w 1636"/>
              <a:gd name="T71" fmla="*/ 1366 h 2554"/>
              <a:gd name="T72" fmla="*/ 93 w 1636"/>
              <a:gd name="T73" fmla="*/ 1334 h 2554"/>
              <a:gd name="T74" fmla="*/ 133 w 1636"/>
              <a:gd name="T75" fmla="*/ 1278 h 2554"/>
              <a:gd name="T76" fmla="*/ 170 w 1636"/>
              <a:gd name="T77" fmla="*/ 1194 h 2554"/>
              <a:gd name="T78" fmla="*/ 198 w 1636"/>
              <a:gd name="T79" fmla="*/ 1074 h 2554"/>
              <a:gd name="T80" fmla="*/ 214 w 1636"/>
              <a:gd name="T81" fmla="*/ 914 h 2554"/>
              <a:gd name="T82" fmla="*/ 215 w 1636"/>
              <a:gd name="T83" fmla="*/ 707 h 2554"/>
              <a:gd name="T84" fmla="*/ 230 w 1636"/>
              <a:gd name="T85" fmla="*/ 518 h 2554"/>
              <a:gd name="T86" fmla="*/ 266 w 1636"/>
              <a:gd name="T87" fmla="*/ 370 h 2554"/>
              <a:gd name="T88" fmla="*/ 315 w 1636"/>
              <a:gd name="T89" fmla="*/ 256 h 2554"/>
              <a:gd name="T90" fmla="*/ 374 w 1636"/>
              <a:gd name="T91" fmla="*/ 173 h 2554"/>
              <a:gd name="T92" fmla="*/ 438 w 1636"/>
              <a:gd name="T93" fmla="*/ 114 h 2554"/>
              <a:gd name="T94" fmla="*/ 499 w 1636"/>
              <a:gd name="T95" fmla="*/ 74 h 2554"/>
              <a:gd name="T96" fmla="*/ 553 w 1636"/>
              <a:gd name="T97" fmla="*/ 49 h 2554"/>
              <a:gd name="T98" fmla="*/ 631 w 1636"/>
              <a:gd name="T99" fmla="*/ 21 h 2554"/>
              <a:gd name="T100" fmla="*/ 762 w 1636"/>
              <a:gd name="T101" fmla="*/ 0 h 2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36" h="2554">
                <a:moveTo>
                  <a:pt x="762" y="0"/>
                </a:moveTo>
                <a:lnTo>
                  <a:pt x="799" y="1"/>
                </a:lnTo>
                <a:lnTo>
                  <a:pt x="835" y="4"/>
                </a:lnTo>
                <a:lnTo>
                  <a:pt x="866" y="10"/>
                </a:lnTo>
                <a:lnTo>
                  <a:pt x="896" y="19"/>
                </a:lnTo>
                <a:lnTo>
                  <a:pt x="922" y="28"/>
                </a:lnTo>
                <a:lnTo>
                  <a:pt x="947" y="39"/>
                </a:lnTo>
                <a:lnTo>
                  <a:pt x="968" y="50"/>
                </a:lnTo>
                <a:lnTo>
                  <a:pt x="986" y="62"/>
                </a:lnTo>
                <a:lnTo>
                  <a:pt x="1001" y="74"/>
                </a:lnTo>
                <a:lnTo>
                  <a:pt x="1013" y="83"/>
                </a:lnTo>
                <a:lnTo>
                  <a:pt x="1024" y="93"/>
                </a:lnTo>
                <a:lnTo>
                  <a:pt x="1030" y="99"/>
                </a:lnTo>
                <a:lnTo>
                  <a:pt x="1034" y="103"/>
                </a:lnTo>
                <a:lnTo>
                  <a:pt x="1036" y="105"/>
                </a:lnTo>
                <a:lnTo>
                  <a:pt x="1082" y="103"/>
                </a:lnTo>
                <a:lnTo>
                  <a:pt x="1125" y="106"/>
                </a:lnTo>
                <a:lnTo>
                  <a:pt x="1165" y="115"/>
                </a:lnTo>
                <a:lnTo>
                  <a:pt x="1202" y="126"/>
                </a:lnTo>
                <a:lnTo>
                  <a:pt x="1237" y="143"/>
                </a:lnTo>
                <a:lnTo>
                  <a:pt x="1269" y="164"/>
                </a:lnTo>
                <a:lnTo>
                  <a:pt x="1297" y="189"/>
                </a:lnTo>
                <a:lnTo>
                  <a:pt x="1323" y="217"/>
                </a:lnTo>
                <a:lnTo>
                  <a:pt x="1347" y="249"/>
                </a:lnTo>
                <a:lnTo>
                  <a:pt x="1367" y="285"/>
                </a:lnTo>
                <a:lnTo>
                  <a:pt x="1386" y="323"/>
                </a:lnTo>
                <a:lnTo>
                  <a:pt x="1402" y="364"/>
                </a:lnTo>
                <a:lnTo>
                  <a:pt x="1414" y="408"/>
                </a:lnTo>
                <a:lnTo>
                  <a:pt x="1426" y="455"/>
                </a:lnTo>
                <a:lnTo>
                  <a:pt x="1434" y="503"/>
                </a:lnTo>
                <a:lnTo>
                  <a:pt x="1442" y="554"/>
                </a:lnTo>
                <a:lnTo>
                  <a:pt x="1446" y="607"/>
                </a:lnTo>
                <a:lnTo>
                  <a:pt x="1449" y="661"/>
                </a:lnTo>
                <a:lnTo>
                  <a:pt x="1449" y="716"/>
                </a:lnTo>
                <a:lnTo>
                  <a:pt x="1448" y="773"/>
                </a:lnTo>
                <a:lnTo>
                  <a:pt x="1444" y="832"/>
                </a:lnTo>
                <a:lnTo>
                  <a:pt x="1440" y="891"/>
                </a:lnTo>
                <a:lnTo>
                  <a:pt x="1435" y="948"/>
                </a:lnTo>
                <a:lnTo>
                  <a:pt x="1434" y="1000"/>
                </a:lnTo>
                <a:lnTo>
                  <a:pt x="1437" y="1049"/>
                </a:lnTo>
                <a:lnTo>
                  <a:pt x="1442" y="1093"/>
                </a:lnTo>
                <a:lnTo>
                  <a:pt x="1448" y="1133"/>
                </a:lnTo>
                <a:lnTo>
                  <a:pt x="1458" y="1171"/>
                </a:lnTo>
                <a:lnTo>
                  <a:pt x="1468" y="1204"/>
                </a:lnTo>
                <a:lnTo>
                  <a:pt x="1480" y="1235"/>
                </a:lnTo>
                <a:lnTo>
                  <a:pt x="1494" y="1261"/>
                </a:lnTo>
                <a:lnTo>
                  <a:pt x="1507" y="1285"/>
                </a:lnTo>
                <a:lnTo>
                  <a:pt x="1522" y="1306"/>
                </a:lnTo>
                <a:lnTo>
                  <a:pt x="1537" y="1325"/>
                </a:lnTo>
                <a:lnTo>
                  <a:pt x="1552" y="1339"/>
                </a:lnTo>
                <a:lnTo>
                  <a:pt x="1566" y="1353"/>
                </a:lnTo>
                <a:lnTo>
                  <a:pt x="1580" y="1364"/>
                </a:lnTo>
                <a:lnTo>
                  <a:pt x="1594" y="1373"/>
                </a:lnTo>
                <a:lnTo>
                  <a:pt x="1605" y="1380"/>
                </a:lnTo>
                <a:lnTo>
                  <a:pt x="1616" y="1386"/>
                </a:lnTo>
                <a:lnTo>
                  <a:pt x="1624" y="1390"/>
                </a:lnTo>
                <a:lnTo>
                  <a:pt x="1631" y="1392"/>
                </a:lnTo>
                <a:lnTo>
                  <a:pt x="1635" y="1394"/>
                </a:lnTo>
                <a:lnTo>
                  <a:pt x="1636" y="1394"/>
                </a:lnTo>
                <a:lnTo>
                  <a:pt x="1605" y="1422"/>
                </a:lnTo>
                <a:lnTo>
                  <a:pt x="1572" y="1446"/>
                </a:lnTo>
                <a:lnTo>
                  <a:pt x="1535" y="1467"/>
                </a:lnTo>
                <a:lnTo>
                  <a:pt x="1497" y="1485"/>
                </a:lnTo>
                <a:lnTo>
                  <a:pt x="1458" y="1501"/>
                </a:lnTo>
                <a:lnTo>
                  <a:pt x="1418" y="1513"/>
                </a:lnTo>
                <a:lnTo>
                  <a:pt x="1377" y="1524"/>
                </a:lnTo>
                <a:lnTo>
                  <a:pt x="1338" y="1532"/>
                </a:lnTo>
                <a:lnTo>
                  <a:pt x="1300" y="1539"/>
                </a:lnTo>
                <a:lnTo>
                  <a:pt x="1264" y="1543"/>
                </a:lnTo>
                <a:lnTo>
                  <a:pt x="1232" y="1547"/>
                </a:lnTo>
                <a:lnTo>
                  <a:pt x="1202" y="1549"/>
                </a:lnTo>
                <a:lnTo>
                  <a:pt x="1176" y="1550"/>
                </a:lnTo>
                <a:lnTo>
                  <a:pt x="1155" y="1551"/>
                </a:lnTo>
                <a:lnTo>
                  <a:pt x="1139" y="1551"/>
                </a:lnTo>
                <a:lnTo>
                  <a:pt x="1129" y="1551"/>
                </a:lnTo>
                <a:lnTo>
                  <a:pt x="1125" y="1551"/>
                </a:lnTo>
                <a:lnTo>
                  <a:pt x="1125" y="1661"/>
                </a:lnTo>
                <a:lnTo>
                  <a:pt x="1126" y="1669"/>
                </a:lnTo>
                <a:lnTo>
                  <a:pt x="823" y="2554"/>
                </a:lnTo>
                <a:lnTo>
                  <a:pt x="518" y="1667"/>
                </a:lnTo>
                <a:lnTo>
                  <a:pt x="518" y="1555"/>
                </a:lnTo>
                <a:lnTo>
                  <a:pt x="457" y="1554"/>
                </a:lnTo>
                <a:lnTo>
                  <a:pt x="401" y="1549"/>
                </a:lnTo>
                <a:lnTo>
                  <a:pt x="349" y="1544"/>
                </a:lnTo>
                <a:lnTo>
                  <a:pt x="302" y="1537"/>
                </a:lnTo>
                <a:lnTo>
                  <a:pt x="257" y="1527"/>
                </a:lnTo>
                <a:lnTo>
                  <a:pt x="218" y="1516"/>
                </a:lnTo>
                <a:lnTo>
                  <a:pt x="182" y="1504"/>
                </a:lnTo>
                <a:lnTo>
                  <a:pt x="151" y="1491"/>
                </a:lnTo>
                <a:lnTo>
                  <a:pt x="122" y="1479"/>
                </a:lnTo>
                <a:lnTo>
                  <a:pt x="97" y="1465"/>
                </a:lnTo>
                <a:lnTo>
                  <a:pt x="75" y="1451"/>
                </a:lnTo>
                <a:lnTo>
                  <a:pt x="57" y="1439"/>
                </a:lnTo>
                <a:lnTo>
                  <a:pt x="41" y="1427"/>
                </a:lnTo>
                <a:lnTo>
                  <a:pt x="27" y="1415"/>
                </a:lnTo>
                <a:lnTo>
                  <a:pt x="18" y="1406"/>
                </a:lnTo>
                <a:lnTo>
                  <a:pt x="9" y="1397"/>
                </a:lnTo>
                <a:lnTo>
                  <a:pt x="4" y="1392"/>
                </a:lnTo>
                <a:lnTo>
                  <a:pt x="1" y="1388"/>
                </a:lnTo>
                <a:lnTo>
                  <a:pt x="0" y="1387"/>
                </a:lnTo>
                <a:lnTo>
                  <a:pt x="1" y="1387"/>
                </a:lnTo>
                <a:lnTo>
                  <a:pt x="4" y="1386"/>
                </a:lnTo>
                <a:lnTo>
                  <a:pt x="9" y="1385"/>
                </a:lnTo>
                <a:lnTo>
                  <a:pt x="16" y="1384"/>
                </a:lnTo>
                <a:lnTo>
                  <a:pt x="24" y="1382"/>
                </a:lnTo>
                <a:lnTo>
                  <a:pt x="33" y="1377"/>
                </a:lnTo>
                <a:lnTo>
                  <a:pt x="44" y="1372"/>
                </a:lnTo>
                <a:lnTo>
                  <a:pt x="55" y="1366"/>
                </a:lnTo>
                <a:lnTo>
                  <a:pt x="67" y="1357"/>
                </a:lnTo>
                <a:lnTo>
                  <a:pt x="80" y="1347"/>
                </a:lnTo>
                <a:lnTo>
                  <a:pt x="93" y="1334"/>
                </a:lnTo>
                <a:lnTo>
                  <a:pt x="106" y="1318"/>
                </a:lnTo>
                <a:lnTo>
                  <a:pt x="119" y="1299"/>
                </a:lnTo>
                <a:lnTo>
                  <a:pt x="133" y="1278"/>
                </a:lnTo>
                <a:lnTo>
                  <a:pt x="145" y="1254"/>
                </a:lnTo>
                <a:lnTo>
                  <a:pt x="158" y="1225"/>
                </a:lnTo>
                <a:lnTo>
                  <a:pt x="170" y="1194"/>
                </a:lnTo>
                <a:lnTo>
                  <a:pt x="180" y="1159"/>
                </a:lnTo>
                <a:lnTo>
                  <a:pt x="190" y="1119"/>
                </a:lnTo>
                <a:lnTo>
                  <a:pt x="198" y="1074"/>
                </a:lnTo>
                <a:lnTo>
                  <a:pt x="204" y="1026"/>
                </a:lnTo>
                <a:lnTo>
                  <a:pt x="210" y="972"/>
                </a:lnTo>
                <a:lnTo>
                  <a:pt x="214" y="914"/>
                </a:lnTo>
                <a:lnTo>
                  <a:pt x="215" y="849"/>
                </a:lnTo>
                <a:lnTo>
                  <a:pt x="215" y="780"/>
                </a:lnTo>
                <a:lnTo>
                  <a:pt x="215" y="707"/>
                </a:lnTo>
                <a:lnTo>
                  <a:pt x="217" y="639"/>
                </a:lnTo>
                <a:lnTo>
                  <a:pt x="222" y="576"/>
                </a:lnTo>
                <a:lnTo>
                  <a:pt x="230" y="518"/>
                </a:lnTo>
                <a:lnTo>
                  <a:pt x="239" y="464"/>
                </a:lnTo>
                <a:lnTo>
                  <a:pt x="252" y="416"/>
                </a:lnTo>
                <a:lnTo>
                  <a:pt x="266" y="370"/>
                </a:lnTo>
                <a:lnTo>
                  <a:pt x="280" y="328"/>
                </a:lnTo>
                <a:lnTo>
                  <a:pt x="297" y="290"/>
                </a:lnTo>
                <a:lnTo>
                  <a:pt x="315" y="256"/>
                </a:lnTo>
                <a:lnTo>
                  <a:pt x="334" y="226"/>
                </a:lnTo>
                <a:lnTo>
                  <a:pt x="354" y="197"/>
                </a:lnTo>
                <a:lnTo>
                  <a:pt x="374" y="173"/>
                </a:lnTo>
                <a:lnTo>
                  <a:pt x="396" y="151"/>
                </a:lnTo>
                <a:lnTo>
                  <a:pt x="417" y="131"/>
                </a:lnTo>
                <a:lnTo>
                  <a:pt x="438" y="114"/>
                </a:lnTo>
                <a:lnTo>
                  <a:pt x="459" y="99"/>
                </a:lnTo>
                <a:lnTo>
                  <a:pt x="479" y="85"/>
                </a:lnTo>
                <a:lnTo>
                  <a:pt x="499" y="74"/>
                </a:lnTo>
                <a:lnTo>
                  <a:pt x="518" y="64"/>
                </a:lnTo>
                <a:lnTo>
                  <a:pt x="536" y="56"/>
                </a:lnTo>
                <a:lnTo>
                  <a:pt x="553" y="49"/>
                </a:lnTo>
                <a:lnTo>
                  <a:pt x="569" y="43"/>
                </a:lnTo>
                <a:lnTo>
                  <a:pt x="582" y="38"/>
                </a:lnTo>
                <a:lnTo>
                  <a:pt x="631" y="21"/>
                </a:lnTo>
                <a:lnTo>
                  <a:pt x="677" y="9"/>
                </a:lnTo>
                <a:lnTo>
                  <a:pt x="721" y="3"/>
                </a:lnTo>
                <a:lnTo>
                  <a:pt x="762" y="0"/>
                </a:lnTo>
                <a:close/>
              </a:path>
            </a:pathLst>
          </a:custGeom>
          <a:solidFill>
            <a:schemeClr val="accent1">
              <a:lumMod val="40000"/>
              <a:lumOff val="60000"/>
            </a:schemeClr>
          </a:solidFill>
          <a:ln w="0">
            <a:noFill/>
            <a:prstDash val="solid"/>
            <a:round/>
            <a:headEnd/>
            <a:tailEnd/>
          </a:ln>
        </p:spPr>
        <p:txBody>
          <a:bodyPr/>
          <a:lstStyle/>
          <a:p>
            <a:pPr eaLnBrk="1" fontAlgn="auto" hangingPunct="1">
              <a:spcBef>
                <a:spcPts val="0"/>
              </a:spcBef>
              <a:spcAft>
                <a:spcPts val="0"/>
              </a:spcAft>
              <a:defRPr/>
            </a:pPr>
            <a:endParaRPr lang="en-US">
              <a:latin typeface="+mn-lt"/>
            </a:endParaRPr>
          </a:p>
        </p:txBody>
      </p:sp>
      <p:sp>
        <p:nvSpPr>
          <p:cNvPr id="30" name="Freeform 22">
            <a:extLst>
              <a:ext uri="{FF2B5EF4-FFF2-40B4-BE49-F238E27FC236}">
                <a16:creationId xmlns:a16="http://schemas.microsoft.com/office/drawing/2014/main" id="{E0CF5079-7CD4-DDD9-4E0A-A29DCD80601C}"/>
              </a:ext>
            </a:extLst>
          </p:cNvPr>
          <p:cNvSpPr>
            <a:spLocks/>
          </p:cNvSpPr>
          <p:nvPr/>
        </p:nvSpPr>
        <p:spPr bwMode="auto">
          <a:xfrm>
            <a:off x="812068" y="1341945"/>
            <a:ext cx="490848" cy="163258"/>
          </a:xfrm>
          <a:custGeom>
            <a:avLst/>
            <a:gdLst>
              <a:gd name="T0" fmla="*/ 701 w 2238"/>
              <a:gd name="T1" fmla="*/ 0 h 862"/>
              <a:gd name="T2" fmla="*/ 579 w 2238"/>
              <a:gd name="T3" fmla="*/ 356 h 862"/>
              <a:gd name="T4" fmla="*/ 746 w 2238"/>
              <a:gd name="T5" fmla="*/ 343 h 862"/>
              <a:gd name="T6" fmla="*/ 1119 w 2238"/>
              <a:gd name="T7" fmla="*/ 801 h 862"/>
              <a:gd name="T8" fmla="*/ 1491 w 2238"/>
              <a:gd name="T9" fmla="*/ 343 h 862"/>
              <a:gd name="T10" fmla="*/ 1660 w 2238"/>
              <a:gd name="T11" fmla="*/ 356 h 862"/>
              <a:gd name="T12" fmla="*/ 1539 w 2238"/>
              <a:gd name="T13" fmla="*/ 0 h 862"/>
              <a:gd name="T14" fmla="*/ 1571 w 2238"/>
              <a:gd name="T15" fmla="*/ 18 h 862"/>
              <a:gd name="T16" fmla="*/ 1604 w 2238"/>
              <a:gd name="T17" fmla="*/ 35 h 862"/>
              <a:gd name="T18" fmla="*/ 1986 w 2238"/>
              <a:gd name="T19" fmla="*/ 224 h 862"/>
              <a:gd name="T20" fmla="*/ 2022 w 2238"/>
              <a:gd name="T21" fmla="*/ 245 h 862"/>
              <a:gd name="T22" fmla="*/ 2056 w 2238"/>
              <a:gd name="T23" fmla="*/ 269 h 862"/>
              <a:gd name="T24" fmla="*/ 2085 w 2238"/>
              <a:gd name="T25" fmla="*/ 297 h 862"/>
              <a:gd name="T26" fmla="*/ 2112 w 2238"/>
              <a:gd name="T27" fmla="*/ 327 h 862"/>
              <a:gd name="T28" fmla="*/ 2134 w 2238"/>
              <a:gd name="T29" fmla="*/ 361 h 862"/>
              <a:gd name="T30" fmla="*/ 2153 w 2238"/>
              <a:gd name="T31" fmla="*/ 398 h 862"/>
              <a:gd name="T32" fmla="*/ 2166 w 2238"/>
              <a:gd name="T33" fmla="*/ 436 h 862"/>
              <a:gd name="T34" fmla="*/ 2177 w 2238"/>
              <a:gd name="T35" fmla="*/ 476 h 862"/>
              <a:gd name="T36" fmla="*/ 2238 w 2238"/>
              <a:gd name="T37" fmla="*/ 814 h 862"/>
              <a:gd name="T38" fmla="*/ 2238 w 2238"/>
              <a:gd name="T39" fmla="*/ 828 h 862"/>
              <a:gd name="T40" fmla="*/ 2233 w 2238"/>
              <a:gd name="T41" fmla="*/ 841 h 862"/>
              <a:gd name="T42" fmla="*/ 2225 w 2238"/>
              <a:gd name="T43" fmla="*/ 852 h 862"/>
              <a:gd name="T44" fmla="*/ 2213 w 2238"/>
              <a:gd name="T45" fmla="*/ 858 h 862"/>
              <a:gd name="T46" fmla="*/ 2198 w 2238"/>
              <a:gd name="T47" fmla="*/ 862 h 862"/>
              <a:gd name="T48" fmla="*/ 39 w 2238"/>
              <a:gd name="T49" fmla="*/ 862 h 862"/>
              <a:gd name="T50" fmla="*/ 25 w 2238"/>
              <a:gd name="T51" fmla="*/ 858 h 862"/>
              <a:gd name="T52" fmla="*/ 14 w 2238"/>
              <a:gd name="T53" fmla="*/ 852 h 862"/>
              <a:gd name="T54" fmla="*/ 4 w 2238"/>
              <a:gd name="T55" fmla="*/ 841 h 862"/>
              <a:gd name="T56" fmla="*/ 0 w 2238"/>
              <a:gd name="T57" fmla="*/ 828 h 862"/>
              <a:gd name="T58" fmla="*/ 0 w 2238"/>
              <a:gd name="T59" fmla="*/ 814 h 862"/>
              <a:gd name="T60" fmla="*/ 60 w 2238"/>
              <a:gd name="T61" fmla="*/ 476 h 862"/>
              <a:gd name="T62" fmla="*/ 71 w 2238"/>
              <a:gd name="T63" fmla="*/ 435 h 862"/>
              <a:gd name="T64" fmla="*/ 85 w 2238"/>
              <a:gd name="T65" fmla="*/ 397 h 862"/>
              <a:gd name="T66" fmla="*/ 104 w 2238"/>
              <a:gd name="T67" fmla="*/ 361 h 862"/>
              <a:gd name="T68" fmla="*/ 126 w 2238"/>
              <a:gd name="T69" fmla="*/ 327 h 862"/>
              <a:gd name="T70" fmla="*/ 152 w 2238"/>
              <a:gd name="T71" fmla="*/ 296 h 862"/>
              <a:gd name="T72" fmla="*/ 183 w 2238"/>
              <a:gd name="T73" fmla="*/ 268 h 862"/>
              <a:gd name="T74" fmla="*/ 215 w 2238"/>
              <a:gd name="T75" fmla="*/ 244 h 862"/>
              <a:gd name="T76" fmla="*/ 251 w 2238"/>
              <a:gd name="T77" fmla="*/ 224 h 862"/>
              <a:gd name="T78" fmla="*/ 625 w 2238"/>
              <a:gd name="T79" fmla="*/ 39 h 862"/>
              <a:gd name="T80" fmla="*/ 701 w 2238"/>
              <a:gd name="T81"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38" h="862">
                <a:moveTo>
                  <a:pt x="701" y="0"/>
                </a:moveTo>
                <a:lnTo>
                  <a:pt x="579" y="356"/>
                </a:lnTo>
                <a:lnTo>
                  <a:pt x="746" y="343"/>
                </a:lnTo>
                <a:lnTo>
                  <a:pt x="1119" y="801"/>
                </a:lnTo>
                <a:lnTo>
                  <a:pt x="1491" y="343"/>
                </a:lnTo>
                <a:lnTo>
                  <a:pt x="1660" y="356"/>
                </a:lnTo>
                <a:lnTo>
                  <a:pt x="1539" y="0"/>
                </a:lnTo>
                <a:lnTo>
                  <a:pt x="1571" y="18"/>
                </a:lnTo>
                <a:lnTo>
                  <a:pt x="1604" y="35"/>
                </a:lnTo>
                <a:lnTo>
                  <a:pt x="1986" y="224"/>
                </a:lnTo>
                <a:lnTo>
                  <a:pt x="2022" y="245"/>
                </a:lnTo>
                <a:lnTo>
                  <a:pt x="2056" y="269"/>
                </a:lnTo>
                <a:lnTo>
                  <a:pt x="2085" y="297"/>
                </a:lnTo>
                <a:lnTo>
                  <a:pt x="2112" y="327"/>
                </a:lnTo>
                <a:lnTo>
                  <a:pt x="2134" y="361"/>
                </a:lnTo>
                <a:lnTo>
                  <a:pt x="2153" y="398"/>
                </a:lnTo>
                <a:lnTo>
                  <a:pt x="2166" y="436"/>
                </a:lnTo>
                <a:lnTo>
                  <a:pt x="2177" y="476"/>
                </a:lnTo>
                <a:lnTo>
                  <a:pt x="2238" y="814"/>
                </a:lnTo>
                <a:lnTo>
                  <a:pt x="2238" y="828"/>
                </a:lnTo>
                <a:lnTo>
                  <a:pt x="2233" y="841"/>
                </a:lnTo>
                <a:lnTo>
                  <a:pt x="2225" y="852"/>
                </a:lnTo>
                <a:lnTo>
                  <a:pt x="2213" y="858"/>
                </a:lnTo>
                <a:lnTo>
                  <a:pt x="2198" y="862"/>
                </a:lnTo>
                <a:lnTo>
                  <a:pt x="39" y="862"/>
                </a:lnTo>
                <a:lnTo>
                  <a:pt x="25" y="858"/>
                </a:lnTo>
                <a:lnTo>
                  <a:pt x="14" y="852"/>
                </a:lnTo>
                <a:lnTo>
                  <a:pt x="4" y="841"/>
                </a:lnTo>
                <a:lnTo>
                  <a:pt x="0" y="828"/>
                </a:lnTo>
                <a:lnTo>
                  <a:pt x="0" y="814"/>
                </a:lnTo>
                <a:lnTo>
                  <a:pt x="60" y="476"/>
                </a:lnTo>
                <a:lnTo>
                  <a:pt x="71" y="435"/>
                </a:lnTo>
                <a:lnTo>
                  <a:pt x="85" y="397"/>
                </a:lnTo>
                <a:lnTo>
                  <a:pt x="104" y="361"/>
                </a:lnTo>
                <a:lnTo>
                  <a:pt x="126" y="327"/>
                </a:lnTo>
                <a:lnTo>
                  <a:pt x="152" y="296"/>
                </a:lnTo>
                <a:lnTo>
                  <a:pt x="183" y="268"/>
                </a:lnTo>
                <a:lnTo>
                  <a:pt x="215" y="244"/>
                </a:lnTo>
                <a:lnTo>
                  <a:pt x="251" y="224"/>
                </a:lnTo>
                <a:lnTo>
                  <a:pt x="625" y="39"/>
                </a:lnTo>
                <a:lnTo>
                  <a:pt x="701" y="0"/>
                </a:lnTo>
                <a:close/>
              </a:path>
            </a:pathLst>
          </a:custGeom>
          <a:solidFill>
            <a:schemeClr val="accent1">
              <a:lumMod val="40000"/>
              <a:lumOff val="60000"/>
            </a:schemeClr>
          </a:solidFill>
          <a:ln w="0">
            <a:noFill/>
            <a:prstDash val="solid"/>
            <a:round/>
            <a:headEnd/>
            <a:tailEnd/>
          </a:ln>
        </p:spPr>
        <p:txBody>
          <a:bodyPr/>
          <a:lstStyle/>
          <a:p>
            <a:pPr eaLnBrk="1" fontAlgn="auto" hangingPunct="1">
              <a:spcBef>
                <a:spcPts val="0"/>
              </a:spcBef>
              <a:spcAft>
                <a:spcPts val="0"/>
              </a:spcAft>
              <a:defRPr/>
            </a:pPr>
            <a:endParaRPr lang="en-US">
              <a:latin typeface="+mn-lt"/>
            </a:endParaRPr>
          </a:p>
        </p:txBody>
      </p:sp>
      <p:sp>
        <p:nvSpPr>
          <p:cNvPr id="31" name="Freeform 23">
            <a:extLst>
              <a:ext uri="{FF2B5EF4-FFF2-40B4-BE49-F238E27FC236}">
                <a16:creationId xmlns:a16="http://schemas.microsoft.com/office/drawing/2014/main" id="{45716E81-2A1F-B60B-596E-E47019B75512}"/>
              </a:ext>
            </a:extLst>
          </p:cNvPr>
          <p:cNvSpPr>
            <a:spLocks noEditPoints="1"/>
          </p:cNvSpPr>
          <p:nvPr/>
        </p:nvSpPr>
        <p:spPr bwMode="auto">
          <a:xfrm>
            <a:off x="1238285" y="1040035"/>
            <a:ext cx="367254" cy="316179"/>
          </a:xfrm>
          <a:custGeom>
            <a:avLst/>
            <a:gdLst>
              <a:gd name="T0" fmla="*/ 564 w 1509"/>
              <a:gd name="T1" fmla="*/ 597 h 1510"/>
              <a:gd name="T2" fmla="*/ 548 w 1509"/>
              <a:gd name="T3" fmla="*/ 628 h 1510"/>
              <a:gd name="T4" fmla="*/ 582 w 1509"/>
              <a:gd name="T5" fmla="*/ 653 h 1510"/>
              <a:gd name="T6" fmla="*/ 638 w 1509"/>
              <a:gd name="T7" fmla="*/ 666 h 1510"/>
              <a:gd name="T8" fmla="*/ 651 w 1509"/>
              <a:gd name="T9" fmla="*/ 712 h 1510"/>
              <a:gd name="T10" fmla="*/ 589 w 1509"/>
              <a:gd name="T11" fmla="*/ 1083 h 1510"/>
              <a:gd name="T12" fmla="*/ 619 w 1509"/>
              <a:gd name="T13" fmla="*/ 1172 h 1510"/>
              <a:gd name="T14" fmla="*/ 692 w 1509"/>
              <a:gd name="T15" fmla="*/ 1216 h 1510"/>
              <a:gd name="T16" fmla="*/ 843 w 1509"/>
              <a:gd name="T17" fmla="*/ 1212 h 1510"/>
              <a:gd name="T18" fmla="*/ 944 w 1509"/>
              <a:gd name="T19" fmla="*/ 1149 h 1510"/>
              <a:gd name="T20" fmla="*/ 959 w 1509"/>
              <a:gd name="T21" fmla="*/ 1100 h 1510"/>
              <a:gd name="T22" fmla="*/ 922 w 1509"/>
              <a:gd name="T23" fmla="*/ 1101 h 1510"/>
              <a:gd name="T24" fmla="*/ 853 w 1509"/>
              <a:gd name="T25" fmla="*/ 1126 h 1510"/>
              <a:gd name="T26" fmla="*/ 816 w 1509"/>
              <a:gd name="T27" fmla="*/ 1099 h 1510"/>
              <a:gd name="T28" fmla="*/ 827 w 1509"/>
              <a:gd name="T29" fmla="*/ 969 h 1510"/>
              <a:gd name="T30" fmla="*/ 884 w 1509"/>
              <a:gd name="T31" fmla="*/ 634 h 1510"/>
              <a:gd name="T32" fmla="*/ 852 w 1509"/>
              <a:gd name="T33" fmla="*/ 592 h 1510"/>
              <a:gd name="T34" fmla="*/ 758 w 1509"/>
              <a:gd name="T35" fmla="*/ 292 h 1510"/>
              <a:gd name="T36" fmla="*/ 675 w 1509"/>
              <a:gd name="T37" fmla="*/ 357 h 1510"/>
              <a:gd name="T38" fmla="*/ 672 w 1509"/>
              <a:gd name="T39" fmla="*/ 459 h 1510"/>
              <a:gd name="T40" fmla="*/ 737 w 1509"/>
              <a:gd name="T41" fmla="*/ 526 h 1510"/>
              <a:gd name="T42" fmla="*/ 839 w 1509"/>
              <a:gd name="T43" fmla="*/ 524 h 1510"/>
              <a:gd name="T44" fmla="*/ 905 w 1509"/>
              <a:gd name="T45" fmla="*/ 441 h 1510"/>
              <a:gd name="T46" fmla="*/ 882 w 1509"/>
              <a:gd name="T47" fmla="*/ 336 h 1510"/>
              <a:gd name="T48" fmla="*/ 787 w 1509"/>
              <a:gd name="T49" fmla="*/ 288 h 1510"/>
              <a:gd name="T50" fmla="*/ 966 w 1509"/>
              <a:gd name="T51" fmla="*/ 30 h 1510"/>
              <a:gd name="T52" fmla="*/ 1190 w 1509"/>
              <a:gd name="T53" fmla="*/ 137 h 1510"/>
              <a:gd name="T54" fmla="*/ 1371 w 1509"/>
              <a:gd name="T55" fmla="*/ 320 h 1510"/>
              <a:gd name="T56" fmla="*/ 1480 w 1509"/>
              <a:gd name="T57" fmla="*/ 544 h 1510"/>
              <a:gd name="T58" fmla="*/ 1509 w 1509"/>
              <a:gd name="T59" fmla="*/ 786 h 1510"/>
              <a:gd name="T60" fmla="*/ 1460 w 1509"/>
              <a:gd name="T61" fmla="*/ 1025 h 1510"/>
              <a:gd name="T62" fmla="*/ 1332 w 1509"/>
              <a:gd name="T63" fmla="*/ 1242 h 1510"/>
              <a:gd name="T64" fmla="*/ 1137 w 1509"/>
              <a:gd name="T65" fmla="*/ 1407 h 1510"/>
              <a:gd name="T66" fmla="*/ 906 w 1509"/>
              <a:gd name="T67" fmla="*/ 1495 h 1510"/>
              <a:gd name="T68" fmla="*/ 663 w 1509"/>
              <a:gd name="T69" fmla="*/ 1506 h 1510"/>
              <a:gd name="T70" fmla="*/ 428 w 1509"/>
              <a:gd name="T71" fmla="*/ 1437 h 1510"/>
              <a:gd name="T72" fmla="*/ 284 w 1509"/>
              <a:gd name="T73" fmla="*/ 1458 h 1510"/>
              <a:gd name="T74" fmla="*/ 119 w 1509"/>
              <a:gd name="T75" fmla="*/ 1497 h 1510"/>
              <a:gd name="T76" fmla="*/ 31 w 1509"/>
              <a:gd name="T77" fmla="*/ 1482 h 1510"/>
              <a:gd name="T78" fmla="*/ 32 w 1509"/>
              <a:gd name="T79" fmla="*/ 1444 h 1510"/>
              <a:gd name="T80" fmla="*/ 126 w 1509"/>
              <a:gd name="T81" fmla="*/ 1373 h 1510"/>
              <a:gd name="T82" fmla="*/ 196 w 1509"/>
              <a:gd name="T83" fmla="*/ 1262 h 1510"/>
              <a:gd name="T84" fmla="*/ 80 w 1509"/>
              <a:gd name="T85" fmla="*/ 1096 h 1510"/>
              <a:gd name="T86" fmla="*/ 6 w 1509"/>
              <a:gd name="T87" fmla="*/ 857 h 1510"/>
              <a:gd name="T88" fmla="*/ 14 w 1509"/>
              <a:gd name="T89" fmla="*/ 610 h 1510"/>
              <a:gd name="T90" fmla="*/ 101 w 1509"/>
              <a:gd name="T91" fmla="*/ 376 h 1510"/>
              <a:gd name="T92" fmla="*/ 268 w 1509"/>
              <a:gd name="T93" fmla="*/ 178 h 1510"/>
              <a:gd name="T94" fmla="*/ 485 w 1509"/>
              <a:gd name="T95" fmla="*/ 50 h 1510"/>
              <a:gd name="T96" fmla="*/ 724 w 1509"/>
              <a:gd name="T9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09" h="1510">
                <a:moveTo>
                  <a:pt x="603" y="591"/>
                </a:moveTo>
                <a:lnTo>
                  <a:pt x="589" y="591"/>
                </a:lnTo>
                <a:lnTo>
                  <a:pt x="575" y="594"/>
                </a:lnTo>
                <a:lnTo>
                  <a:pt x="564" y="597"/>
                </a:lnTo>
                <a:lnTo>
                  <a:pt x="555" y="602"/>
                </a:lnTo>
                <a:lnTo>
                  <a:pt x="550" y="609"/>
                </a:lnTo>
                <a:lnTo>
                  <a:pt x="548" y="619"/>
                </a:lnTo>
                <a:lnTo>
                  <a:pt x="548" y="628"/>
                </a:lnTo>
                <a:lnTo>
                  <a:pt x="552" y="637"/>
                </a:lnTo>
                <a:lnTo>
                  <a:pt x="559" y="644"/>
                </a:lnTo>
                <a:lnTo>
                  <a:pt x="569" y="649"/>
                </a:lnTo>
                <a:lnTo>
                  <a:pt x="582" y="653"/>
                </a:lnTo>
                <a:lnTo>
                  <a:pt x="595" y="655"/>
                </a:lnTo>
                <a:lnTo>
                  <a:pt x="609" y="657"/>
                </a:lnTo>
                <a:lnTo>
                  <a:pt x="626" y="661"/>
                </a:lnTo>
                <a:lnTo>
                  <a:pt x="638" y="666"/>
                </a:lnTo>
                <a:lnTo>
                  <a:pt x="646" y="676"/>
                </a:lnTo>
                <a:lnTo>
                  <a:pt x="650" y="687"/>
                </a:lnTo>
                <a:lnTo>
                  <a:pt x="651" y="704"/>
                </a:lnTo>
                <a:lnTo>
                  <a:pt x="651" y="712"/>
                </a:lnTo>
                <a:lnTo>
                  <a:pt x="650" y="720"/>
                </a:lnTo>
                <a:lnTo>
                  <a:pt x="609" y="950"/>
                </a:lnTo>
                <a:lnTo>
                  <a:pt x="599" y="1017"/>
                </a:lnTo>
                <a:lnTo>
                  <a:pt x="589" y="1083"/>
                </a:lnTo>
                <a:lnTo>
                  <a:pt x="589" y="1108"/>
                </a:lnTo>
                <a:lnTo>
                  <a:pt x="594" y="1131"/>
                </a:lnTo>
                <a:lnTo>
                  <a:pt x="605" y="1152"/>
                </a:lnTo>
                <a:lnTo>
                  <a:pt x="619" y="1172"/>
                </a:lnTo>
                <a:lnTo>
                  <a:pt x="636" y="1189"/>
                </a:lnTo>
                <a:lnTo>
                  <a:pt x="654" y="1202"/>
                </a:lnTo>
                <a:lnTo>
                  <a:pt x="673" y="1211"/>
                </a:lnTo>
                <a:lnTo>
                  <a:pt x="692" y="1216"/>
                </a:lnTo>
                <a:lnTo>
                  <a:pt x="737" y="1221"/>
                </a:lnTo>
                <a:lnTo>
                  <a:pt x="781" y="1222"/>
                </a:lnTo>
                <a:lnTo>
                  <a:pt x="813" y="1220"/>
                </a:lnTo>
                <a:lnTo>
                  <a:pt x="843" y="1212"/>
                </a:lnTo>
                <a:lnTo>
                  <a:pt x="870" y="1202"/>
                </a:lnTo>
                <a:lnTo>
                  <a:pt x="896" y="1188"/>
                </a:lnTo>
                <a:lnTo>
                  <a:pt x="922" y="1170"/>
                </a:lnTo>
                <a:lnTo>
                  <a:pt x="944" y="1149"/>
                </a:lnTo>
                <a:lnTo>
                  <a:pt x="954" y="1135"/>
                </a:lnTo>
                <a:lnTo>
                  <a:pt x="962" y="1119"/>
                </a:lnTo>
                <a:lnTo>
                  <a:pt x="962" y="1109"/>
                </a:lnTo>
                <a:lnTo>
                  <a:pt x="959" y="1100"/>
                </a:lnTo>
                <a:lnTo>
                  <a:pt x="952" y="1095"/>
                </a:lnTo>
                <a:lnTo>
                  <a:pt x="944" y="1093"/>
                </a:lnTo>
                <a:lnTo>
                  <a:pt x="933" y="1095"/>
                </a:lnTo>
                <a:lnTo>
                  <a:pt x="922" y="1101"/>
                </a:lnTo>
                <a:lnTo>
                  <a:pt x="910" y="1108"/>
                </a:lnTo>
                <a:lnTo>
                  <a:pt x="898" y="1113"/>
                </a:lnTo>
                <a:lnTo>
                  <a:pt x="876" y="1121"/>
                </a:lnTo>
                <a:lnTo>
                  <a:pt x="853" y="1126"/>
                </a:lnTo>
                <a:lnTo>
                  <a:pt x="839" y="1125"/>
                </a:lnTo>
                <a:lnTo>
                  <a:pt x="829" y="1120"/>
                </a:lnTo>
                <a:lnTo>
                  <a:pt x="821" y="1112"/>
                </a:lnTo>
                <a:lnTo>
                  <a:pt x="816" y="1099"/>
                </a:lnTo>
                <a:lnTo>
                  <a:pt x="812" y="1078"/>
                </a:lnTo>
                <a:lnTo>
                  <a:pt x="812" y="1057"/>
                </a:lnTo>
                <a:lnTo>
                  <a:pt x="819" y="1013"/>
                </a:lnTo>
                <a:lnTo>
                  <a:pt x="827" y="969"/>
                </a:lnTo>
                <a:lnTo>
                  <a:pt x="851" y="837"/>
                </a:lnTo>
                <a:lnTo>
                  <a:pt x="875" y="705"/>
                </a:lnTo>
                <a:lnTo>
                  <a:pt x="882" y="670"/>
                </a:lnTo>
                <a:lnTo>
                  <a:pt x="884" y="634"/>
                </a:lnTo>
                <a:lnTo>
                  <a:pt x="881" y="618"/>
                </a:lnTo>
                <a:lnTo>
                  <a:pt x="874" y="606"/>
                </a:lnTo>
                <a:lnTo>
                  <a:pt x="865" y="598"/>
                </a:lnTo>
                <a:lnTo>
                  <a:pt x="852" y="592"/>
                </a:lnTo>
                <a:lnTo>
                  <a:pt x="836" y="591"/>
                </a:lnTo>
                <a:lnTo>
                  <a:pt x="603" y="591"/>
                </a:lnTo>
                <a:close/>
                <a:moveTo>
                  <a:pt x="787" y="288"/>
                </a:moveTo>
                <a:lnTo>
                  <a:pt x="758" y="292"/>
                </a:lnTo>
                <a:lnTo>
                  <a:pt x="732" y="301"/>
                </a:lnTo>
                <a:lnTo>
                  <a:pt x="710" y="316"/>
                </a:lnTo>
                <a:lnTo>
                  <a:pt x="689" y="335"/>
                </a:lnTo>
                <a:lnTo>
                  <a:pt x="675" y="357"/>
                </a:lnTo>
                <a:lnTo>
                  <a:pt x="665" y="383"/>
                </a:lnTo>
                <a:lnTo>
                  <a:pt x="662" y="411"/>
                </a:lnTo>
                <a:lnTo>
                  <a:pt x="664" y="436"/>
                </a:lnTo>
                <a:lnTo>
                  <a:pt x="672" y="459"/>
                </a:lnTo>
                <a:lnTo>
                  <a:pt x="683" y="481"/>
                </a:lnTo>
                <a:lnTo>
                  <a:pt x="698" y="499"/>
                </a:lnTo>
                <a:lnTo>
                  <a:pt x="716" y="514"/>
                </a:lnTo>
                <a:lnTo>
                  <a:pt x="737" y="526"/>
                </a:lnTo>
                <a:lnTo>
                  <a:pt x="760" y="533"/>
                </a:lnTo>
                <a:lnTo>
                  <a:pt x="786" y="537"/>
                </a:lnTo>
                <a:lnTo>
                  <a:pt x="814" y="533"/>
                </a:lnTo>
                <a:lnTo>
                  <a:pt x="839" y="524"/>
                </a:lnTo>
                <a:lnTo>
                  <a:pt x="862" y="510"/>
                </a:lnTo>
                <a:lnTo>
                  <a:pt x="881" y="490"/>
                </a:lnTo>
                <a:lnTo>
                  <a:pt x="895" y="468"/>
                </a:lnTo>
                <a:lnTo>
                  <a:pt x="905" y="441"/>
                </a:lnTo>
                <a:lnTo>
                  <a:pt x="908" y="413"/>
                </a:lnTo>
                <a:lnTo>
                  <a:pt x="905" y="384"/>
                </a:lnTo>
                <a:lnTo>
                  <a:pt x="896" y="359"/>
                </a:lnTo>
                <a:lnTo>
                  <a:pt x="882" y="336"/>
                </a:lnTo>
                <a:lnTo>
                  <a:pt x="863" y="316"/>
                </a:lnTo>
                <a:lnTo>
                  <a:pt x="840" y="301"/>
                </a:lnTo>
                <a:lnTo>
                  <a:pt x="814" y="293"/>
                </a:lnTo>
                <a:lnTo>
                  <a:pt x="787" y="288"/>
                </a:lnTo>
                <a:close/>
                <a:moveTo>
                  <a:pt x="786" y="0"/>
                </a:moveTo>
                <a:lnTo>
                  <a:pt x="846" y="6"/>
                </a:lnTo>
                <a:lnTo>
                  <a:pt x="906" y="15"/>
                </a:lnTo>
                <a:lnTo>
                  <a:pt x="966" y="30"/>
                </a:lnTo>
                <a:lnTo>
                  <a:pt x="1024" y="50"/>
                </a:lnTo>
                <a:lnTo>
                  <a:pt x="1081" y="74"/>
                </a:lnTo>
                <a:lnTo>
                  <a:pt x="1136" y="104"/>
                </a:lnTo>
                <a:lnTo>
                  <a:pt x="1190" y="137"/>
                </a:lnTo>
                <a:lnTo>
                  <a:pt x="1241" y="178"/>
                </a:lnTo>
                <a:lnTo>
                  <a:pt x="1288" y="221"/>
                </a:lnTo>
                <a:lnTo>
                  <a:pt x="1332" y="269"/>
                </a:lnTo>
                <a:lnTo>
                  <a:pt x="1371" y="320"/>
                </a:lnTo>
                <a:lnTo>
                  <a:pt x="1406" y="373"/>
                </a:lnTo>
                <a:lnTo>
                  <a:pt x="1436" y="429"/>
                </a:lnTo>
                <a:lnTo>
                  <a:pt x="1460" y="486"/>
                </a:lnTo>
                <a:lnTo>
                  <a:pt x="1480" y="544"/>
                </a:lnTo>
                <a:lnTo>
                  <a:pt x="1495" y="604"/>
                </a:lnTo>
                <a:lnTo>
                  <a:pt x="1504" y="664"/>
                </a:lnTo>
                <a:lnTo>
                  <a:pt x="1509" y="725"/>
                </a:lnTo>
                <a:lnTo>
                  <a:pt x="1509" y="786"/>
                </a:lnTo>
                <a:lnTo>
                  <a:pt x="1504" y="847"/>
                </a:lnTo>
                <a:lnTo>
                  <a:pt x="1495" y="907"/>
                </a:lnTo>
                <a:lnTo>
                  <a:pt x="1480" y="967"/>
                </a:lnTo>
                <a:lnTo>
                  <a:pt x="1460" y="1025"/>
                </a:lnTo>
                <a:lnTo>
                  <a:pt x="1436" y="1082"/>
                </a:lnTo>
                <a:lnTo>
                  <a:pt x="1406" y="1138"/>
                </a:lnTo>
                <a:lnTo>
                  <a:pt x="1371" y="1191"/>
                </a:lnTo>
                <a:lnTo>
                  <a:pt x="1332" y="1242"/>
                </a:lnTo>
                <a:lnTo>
                  <a:pt x="1288" y="1290"/>
                </a:lnTo>
                <a:lnTo>
                  <a:pt x="1241" y="1334"/>
                </a:lnTo>
                <a:lnTo>
                  <a:pt x="1190" y="1374"/>
                </a:lnTo>
                <a:lnTo>
                  <a:pt x="1137" y="1407"/>
                </a:lnTo>
                <a:lnTo>
                  <a:pt x="1081" y="1437"/>
                </a:lnTo>
                <a:lnTo>
                  <a:pt x="1024" y="1461"/>
                </a:lnTo>
                <a:lnTo>
                  <a:pt x="966" y="1481"/>
                </a:lnTo>
                <a:lnTo>
                  <a:pt x="906" y="1495"/>
                </a:lnTo>
                <a:lnTo>
                  <a:pt x="846" y="1506"/>
                </a:lnTo>
                <a:lnTo>
                  <a:pt x="784" y="1510"/>
                </a:lnTo>
                <a:lnTo>
                  <a:pt x="723" y="1510"/>
                </a:lnTo>
                <a:lnTo>
                  <a:pt x="663" y="1506"/>
                </a:lnTo>
                <a:lnTo>
                  <a:pt x="603" y="1495"/>
                </a:lnTo>
                <a:lnTo>
                  <a:pt x="543" y="1480"/>
                </a:lnTo>
                <a:lnTo>
                  <a:pt x="485" y="1461"/>
                </a:lnTo>
                <a:lnTo>
                  <a:pt x="428" y="1437"/>
                </a:lnTo>
                <a:lnTo>
                  <a:pt x="372" y="1407"/>
                </a:lnTo>
                <a:lnTo>
                  <a:pt x="371" y="1405"/>
                </a:lnTo>
                <a:lnTo>
                  <a:pt x="327" y="1435"/>
                </a:lnTo>
                <a:lnTo>
                  <a:pt x="284" y="1458"/>
                </a:lnTo>
                <a:lnTo>
                  <a:pt x="242" y="1475"/>
                </a:lnTo>
                <a:lnTo>
                  <a:pt x="200" y="1487"/>
                </a:lnTo>
                <a:lnTo>
                  <a:pt x="158" y="1494"/>
                </a:lnTo>
                <a:lnTo>
                  <a:pt x="119" y="1497"/>
                </a:lnTo>
                <a:lnTo>
                  <a:pt x="82" y="1497"/>
                </a:lnTo>
                <a:lnTo>
                  <a:pt x="50" y="1493"/>
                </a:lnTo>
                <a:lnTo>
                  <a:pt x="38" y="1490"/>
                </a:lnTo>
                <a:lnTo>
                  <a:pt x="31" y="1482"/>
                </a:lnTo>
                <a:lnTo>
                  <a:pt x="25" y="1474"/>
                </a:lnTo>
                <a:lnTo>
                  <a:pt x="24" y="1463"/>
                </a:lnTo>
                <a:lnTo>
                  <a:pt x="26" y="1454"/>
                </a:lnTo>
                <a:lnTo>
                  <a:pt x="32" y="1444"/>
                </a:lnTo>
                <a:lnTo>
                  <a:pt x="40" y="1438"/>
                </a:lnTo>
                <a:lnTo>
                  <a:pt x="73" y="1419"/>
                </a:lnTo>
                <a:lnTo>
                  <a:pt x="100" y="1397"/>
                </a:lnTo>
                <a:lnTo>
                  <a:pt x="126" y="1373"/>
                </a:lnTo>
                <a:lnTo>
                  <a:pt x="148" y="1345"/>
                </a:lnTo>
                <a:lnTo>
                  <a:pt x="167" y="1318"/>
                </a:lnTo>
                <a:lnTo>
                  <a:pt x="183" y="1289"/>
                </a:lnTo>
                <a:lnTo>
                  <a:pt x="196" y="1262"/>
                </a:lnTo>
                <a:lnTo>
                  <a:pt x="189" y="1255"/>
                </a:lnTo>
                <a:lnTo>
                  <a:pt x="148" y="1205"/>
                </a:lnTo>
                <a:lnTo>
                  <a:pt x="111" y="1152"/>
                </a:lnTo>
                <a:lnTo>
                  <a:pt x="80" y="1096"/>
                </a:lnTo>
                <a:lnTo>
                  <a:pt x="54" y="1038"/>
                </a:lnTo>
                <a:lnTo>
                  <a:pt x="33" y="979"/>
                </a:lnTo>
                <a:lnTo>
                  <a:pt x="17" y="919"/>
                </a:lnTo>
                <a:lnTo>
                  <a:pt x="6" y="857"/>
                </a:lnTo>
                <a:lnTo>
                  <a:pt x="0" y="796"/>
                </a:lnTo>
                <a:lnTo>
                  <a:pt x="0" y="734"/>
                </a:lnTo>
                <a:lnTo>
                  <a:pt x="4" y="672"/>
                </a:lnTo>
                <a:lnTo>
                  <a:pt x="14" y="610"/>
                </a:lnTo>
                <a:lnTo>
                  <a:pt x="27" y="549"/>
                </a:lnTo>
                <a:lnTo>
                  <a:pt x="48" y="490"/>
                </a:lnTo>
                <a:lnTo>
                  <a:pt x="72" y="432"/>
                </a:lnTo>
                <a:lnTo>
                  <a:pt x="101" y="376"/>
                </a:lnTo>
                <a:lnTo>
                  <a:pt x="136" y="322"/>
                </a:lnTo>
                <a:lnTo>
                  <a:pt x="175" y="270"/>
                </a:lnTo>
                <a:lnTo>
                  <a:pt x="221" y="221"/>
                </a:lnTo>
                <a:lnTo>
                  <a:pt x="268" y="178"/>
                </a:lnTo>
                <a:lnTo>
                  <a:pt x="319" y="137"/>
                </a:lnTo>
                <a:lnTo>
                  <a:pt x="373" y="104"/>
                </a:lnTo>
                <a:lnTo>
                  <a:pt x="428" y="74"/>
                </a:lnTo>
                <a:lnTo>
                  <a:pt x="485" y="50"/>
                </a:lnTo>
                <a:lnTo>
                  <a:pt x="544" y="30"/>
                </a:lnTo>
                <a:lnTo>
                  <a:pt x="603" y="15"/>
                </a:lnTo>
                <a:lnTo>
                  <a:pt x="663" y="6"/>
                </a:lnTo>
                <a:lnTo>
                  <a:pt x="724" y="0"/>
                </a:lnTo>
                <a:lnTo>
                  <a:pt x="786" y="0"/>
                </a:lnTo>
                <a:close/>
              </a:path>
            </a:pathLst>
          </a:custGeom>
          <a:solidFill>
            <a:schemeClr val="accent1">
              <a:lumMod val="40000"/>
              <a:lumOff val="60000"/>
            </a:schemeClr>
          </a:solidFill>
          <a:ln w="0">
            <a:noFill/>
            <a:prstDash val="solid"/>
            <a:round/>
            <a:headEnd/>
            <a:tailEnd/>
          </a:ln>
        </p:spPr>
        <p:txBody>
          <a:bodyPr/>
          <a:lstStyle/>
          <a:p>
            <a:pPr eaLnBrk="1" fontAlgn="auto" hangingPunct="1">
              <a:spcBef>
                <a:spcPts val="0"/>
              </a:spcBef>
              <a:spcAft>
                <a:spcPts val="0"/>
              </a:spcAft>
              <a:defRPr/>
            </a:pPr>
            <a:endParaRPr lang="en-US">
              <a:latin typeface="+mn-lt"/>
            </a:endParaRPr>
          </a:p>
        </p:txBody>
      </p:sp>
      <p:grpSp>
        <p:nvGrpSpPr>
          <p:cNvPr id="3" name="Группа 3">
            <a:extLst>
              <a:ext uri="{FF2B5EF4-FFF2-40B4-BE49-F238E27FC236}">
                <a16:creationId xmlns:a16="http://schemas.microsoft.com/office/drawing/2014/main" id="{E76AAE86-BEDA-9E79-75AC-902F904C4AA0}"/>
              </a:ext>
            </a:extLst>
          </p:cNvPr>
          <p:cNvGrpSpPr>
            <a:grpSpLocks/>
          </p:cNvGrpSpPr>
          <p:nvPr/>
        </p:nvGrpSpPr>
        <p:grpSpPr bwMode="auto">
          <a:xfrm>
            <a:off x="686126" y="9443599"/>
            <a:ext cx="5715989" cy="163257"/>
            <a:chOff x="1398588" y="2222500"/>
            <a:chExt cx="6459537" cy="900113"/>
          </a:xfrm>
        </p:grpSpPr>
        <p:sp>
          <p:nvSpPr>
            <p:cNvPr id="6" name="Freeform 54">
              <a:extLst>
                <a:ext uri="{FF2B5EF4-FFF2-40B4-BE49-F238E27FC236}">
                  <a16:creationId xmlns:a16="http://schemas.microsoft.com/office/drawing/2014/main" id="{70467441-8412-8B4C-47A3-1438C6FBF072}"/>
                </a:ext>
              </a:extLst>
            </p:cNvPr>
            <p:cNvSpPr>
              <a:spLocks noEditPoints="1"/>
            </p:cNvSpPr>
            <p:nvPr/>
          </p:nvSpPr>
          <p:spPr bwMode="auto">
            <a:xfrm>
              <a:off x="1398588" y="2222500"/>
              <a:ext cx="6459537" cy="900113"/>
            </a:xfrm>
            <a:custGeom>
              <a:avLst/>
              <a:gdLst>
                <a:gd name="T0" fmla="*/ 3600450 w 4069"/>
                <a:gd name="T1" fmla="*/ 708025 h 567"/>
                <a:gd name="T2" fmla="*/ 3600450 w 4069"/>
                <a:gd name="T3" fmla="*/ 192088 h 567"/>
                <a:gd name="T4" fmla="*/ 4110038 w 4069"/>
                <a:gd name="T5" fmla="*/ 192088 h 567"/>
                <a:gd name="T6" fmla="*/ 4110038 w 4069"/>
                <a:gd name="T7" fmla="*/ 708025 h 567"/>
                <a:gd name="T8" fmla="*/ 3600450 w 4069"/>
                <a:gd name="T9" fmla="*/ 708025 h 567"/>
                <a:gd name="T10" fmla="*/ 4276725 w 4069"/>
                <a:gd name="T11" fmla="*/ 708025 h 567"/>
                <a:gd name="T12" fmla="*/ 4276725 w 4069"/>
                <a:gd name="T13" fmla="*/ 192088 h 567"/>
                <a:gd name="T14" fmla="*/ 4800600 w 4069"/>
                <a:gd name="T15" fmla="*/ 192088 h 567"/>
                <a:gd name="T16" fmla="*/ 4800600 w 4069"/>
                <a:gd name="T17" fmla="*/ 708025 h 567"/>
                <a:gd name="T18" fmla="*/ 4276725 w 4069"/>
                <a:gd name="T19" fmla="*/ 708025 h 567"/>
                <a:gd name="T20" fmla="*/ 4965700 w 4069"/>
                <a:gd name="T21" fmla="*/ 708025 h 567"/>
                <a:gd name="T22" fmla="*/ 4965700 w 4069"/>
                <a:gd name="T23" fmla="*/ 192088 h 567"/>
                <a:gd name="T24" fmla="*/ 5476875 w 4069"/>
                <a:gd name="T25" fmla="*/ 192088 h 567"/>
                <a:gd name="T26" fmla="*/ 5476875 w 4069"/>
                <a:gd name="T27" fmla="*/ 708025 h 567"/>
                <a:gd name="T28" fmla="*/ 4965700 w 4069"/>
                <a:gd name="T29" fmla="*/ 708025 h 567"/>
                <a:gd name="T30" fmla="*/ 5654675 w 4069"/>
                <a:gd name="T31" fmla="*/ 708025 h 567"/>
                <a:gd name="T32" fmla="*/ 5654675 w 4069"/>
                <a:gd name="T33" fmla="*/ 192088 h 567"/>
                <a:gd name="T34" fmla="*/ 6165850 w 4069"/>
                <a:gd name="T35" fmla="*/ 192088 h 567"/>
                <a:gd name="T36" fmla="*/ 6165850 w 4069"/>
                <a:gd name="T37" fmla="*/ 708025 h 567"/>
                <a:gd name="T38" fmla="*/ 5654675 w 4069"/>
                <a:gd name="T39" fmla="*/ 708025 h 567"/>
                <a:gd name="T40" fmla="*/ 6459538 w 4069"/>
                <a:gd name="T41" fmla="*/ 0 h 567"/>
                <a:gd name="T42" fmla="*/ 0 w 4069"/>
                <a:gd name="T43" fmla="*/ 0 h 567"/>
                <a:gd name="T44" fmla="*/ 0 w 4069"/>
                <a:gd name="T45" fmla="*/ 900113 h 567"/>
                <a:gd name="T46" fmla="*/ 6459538 w 4069"/>
                <a:gd name="T47" fmla="*/ 900113 h 567"/>
                <a:gd name="T48" fmla="*/ 6459538 w 4069"/>
                <a:gd name="T49" fmla="*/ 0 h 5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69" h="567">
                  <a:moveTo>
                    <a:pt x="2268" y="446"/>
                  </a:moveTo>
                  <a:lnTo>
                    <a:pt x="2268" y="121"/>
                  </a:lnTo>
                  <a:lnTo>
                    <a:pt x="2589" y="121"/>
                  </a:lnTo>
                  <a:lnTo>
                    <a:pt x="2589" y="446"/>
                  </a:lnTo>
                  <a:lnTo>
                    <a:pt x="2268" y="446"/>
                  </a:lnTo>
                  <a:moveTo>
                    <a:pt x="2694" y="446"/>
                  </a:moveTo>
                  <a:lnTo>
                    <a:pt x="2694" y="121"/>
                  </a:lnTo>
                  <a:lnTo>
                    <a:pt x="3024" y="121"/>
                  </a:lnTo>
                  <a:lnTo>
                    <a:pt x="3024" y="446"/>
                  </a:lnTo>
                  <a:lnTo>
                    <a:pt x="2694" y="446"/>
                  </a:lnTo>
                  <a:moveTo>
                    <a:pt x="3128" y="446"/>
                  </a:moveTo>
                  <a:lnTo>
                    <a:pt x="3128" y="121"/>
                  </a:lnTo>
                  <a:lnTo>
                    <a:pt x="3450" y="121"/>
                  </a:lnTo>
                  <a:lnTo>
                    <a:pt x="3450" y="446"/>
                  </a:lnTo>
                  <a:lnTo>
                    <a:pt x="3128" y="446"/>
                  </a:lnTo>
                  <a:moveTo>
                    <a:pt x="3562" y="446"/>
                  </a:moveTo>
                  <a:lnTo>
                    <a:pt x="3562" y="121"/>
                  </a:lnTo>
                  <a:lnTo>
                    <a:pt x="3884" y="121"/>
                  </a:lnTo>
                  <a:lnTo>
                    <a:pt x="3884" y="446"/>
                  </a:lnTo>
                  <a:lnTo>
                    <a:pt x="3562" y="446"/>
                  </a:lnTo>
                  <a:moveTo>
                    <a:pt x="4069" y="0"/>
                  </a:moveTo>
                  <a:lnTo>
                    <a:pt x="0" y="0"/>
                  </a:lnTo>
                  <a:lnTo>
                    <a:pt x="0" y="567"/>
                  </a:lnTo>
                  <a:lnTo>
                    <a:pt x="4069" y="567"/>
                  </a:lnTo>
                  <a:lnTo>
                    <a:pt x="4069" y="0"/>
                  </a:lnTo>
                </a:path>
              </a:pathLst>
            </a:custGeom>
            <a:solidFill>
              <a:schemeClr val="accent3">
                <a:lumMod val="20000"/>
                <a:lumOff val="80000"/>
              </a:schemeClr>
            </a:solidFill>
            <a:ln>
              <a:noFill/>
            </a:ln>
          </p:spPr>
          <p:txBody>
            <a:bodyPr/>
            <a:lstStyle/>
            <a:p>
              <a:pPr>
                <a:defRPr/>
              </a:pPr>
              <a:endParaRPr lang="ru-RU">
                <a:cs typeface="+mn-cs"/>
              </a:endParaRPr>
            </a:p>
          </p:txBody>
        </p:sp>
        <p:sp>
          <p:nvSpPr>
            <p:cNvPr id="7" name="Rectangle 59">
              <a:extLst>
                <a:ext uri="{FF2B5EF4-FFF2-40B4-BE49-F238E27FC236}">
                  <a16:creationId xmlns:a16="http://schemas.microsoft.com/office/drawing/2014/main" id="{5DD0AE7D-C5FD-619D-3035-E3F41AC5C409}"/>
                </a:ext>
              </a:extLst>
            </p:cNvPr>
            <p:cNvSpPr>
              <a:spLocks noChangeArrowheads="1"/>
            </p:cNvSpPr>
            <p:nvPr/>
          </p:nvSpPr>
          <p:spPr bwMode="auto">
            <a:xfrm>
              <a:off x="1590675" y="2414588"/>
              <a:ext cx="509588" cy="515937"/>
            </a:xfrm>
            <a:prstGeom prst="rect">
              <a:avLst/>
            </a:prstGeom>
            <a:solidFill>
              <a:schemeClr val="accent1">
                <a:lumMod val="40000"/>
                <a:lumOff val="6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8" name="Rectangle 60">
              <a:extLst>
                <a:ext uri="{FF2B5EF4-FFF2-40B4-BE49-F238E27FC236}">
                  <a16:creationId xmlns:a16="http://schemas.microsoft.com/office/drawing/2014/main" id="{39EC626C-51E7-68F8-5F49-18E50BCFA947}"/>
                </a:ext>
              </a:extLst>
            </p:cNvPr>
            <p:cNvSpPr>
              <a:spLocks noChangeArrowheads="1"/>
            </p:cNvSpPr>
            <p:nvPr/>
          </p:nvSpPr>
          <p:spPr bwMode="auto">
            <a:xfrm>
              <a:off x="2279650" y="2414588"/>
              <a:ext cx="511175" cy="515937"/>
            </a:xfrm>
            <a:prstGeom prst="rect">
              <a:avLst/>
            </a:prstGeom>
            <a:solidFill>
              <a:schemeClr val="accent1">
                <a:lumMod val="40000"/>
                <a:lumOff val="6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9" name="Rectangle 61">
              <a:extLst>
                <a:ext uri="{FF2B5EF4-FFF2-40B4-BE49-F238E27FC236}">
                  <a16:creationId xmlns:a16="http://schemas.microsoft.com/office/drawing/2014/main" id="{DE270D45-29D1-F175-7E01-466A4E8EBFCD}"/>
                </a:ext>
              </a:extLst>
            </p:cNvPr>
            <p:cNvSpPr>
              <a:spLocks noChangeArrowheads="1"/>
            </p:cNvSpPr>
            <p:nvPr/>
          </p:nvSpPr>
          <p:spPr bwMode="auto">
            <a:xfrm>
              <a:off x="2955925" y="2414588"/>
              <a:ext cx="511175" cy="515937"/>
            </a:xfrm>
            <a:prstGeom prst="rect">
              <a:avLst/>
            </a:prstGeom>
            <a:solidFill>
              <a:schemeClr val="accent1">
                <a:lumMod val="40000"/>
                <a:lumOff val="6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10" name="Rectangle 62">
              <a:extLst>
                <a:ext uri="{FF2B5EF4-FFF2-40B4-BE49-F238E27FC236}">
                  <a16:creationId xmlns:a16="http://schemas.microsoft.com/office/drawing/2014/main" id="{D9D94B13-D20C-BD3A-FF36-CDF915217597}"/>
                </a:ext>
              </a:extLst>
            </p:cNvPr>
            <p:cNvSpPr>
              <a:spLocks noChangeArrowheads="1"/>
            </p:cNvSpPr>
            <p:nvPr/>
          </p:nvSpPr>
          <p:spPr bwMode="auto">
            <a:xfrm>
              <a:off x="3632200" y="2414588"/>
              <a:ext cx="511175" cy="515937"/>
            </a:xfrm>
            <a:prstGeom prst="rect">
              <a:avLst/>
            </a:prstGeom>
            <a:solidFill>
              <a:schemeClr val="accent1">
                <a:lumMod val="40000"/>
                <a:lumOff val="6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11" name="Rectangle 63">
              <a:extLst>
                <a:ext uri="{FF2B5EF4-FFF2-40B4-BE49-F238E27FC236}">
                  <a16:creationId xmlns:a16="http://schemas.microsoft.com/office/drawing/2014/main" id="{A32A1B2B-245B-2BA4-C49D-84F8338C15F1}"/>
                </a:ext>
              </a:extLst>
            </p:cNvPr>
            <p:cNvSpPr>
              <a:spLocks noChangeArrowheads="1"/>
            </p:cNvSpPr>
            <p:nvPr/>
          </p:nvSpPr>
          <p:spPr bwMode="auto">
            <a:xfrm>
              <a:off x="4322763" y="2414588"/>
              <a:ext cx="509587" cy="515937"/>
            </a:xfrm>
            <a:prstGeom prst="rect">
              <a:avLst/>
            </a:prstGeom>
            <a:solidFill>
              <a:schemeClr val="accent1">
                <a:lumMod val="40000"/>
                <a:lumOff val="6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12" name="Rectangle 64">
              <a:extLst>
                <a:ext uri="{FF2B5EF4-FFF2-40B4-BE49-F238E27FC236}">
                  <a16:creationId xmlns:a16="http://schemas.microsoft.com/office/drawing/2014/main" id="{2759A1EB-01EC-970F-4466-D65444B2A4C2}"/>
                </a:ext>
              </a:extLst>
            </p:cNvPr>
            <p:cNvSpPr>
              <a:spLocks noChangeArrowheads="1"/>
            </p:cNvSpPr>
            <p:nvPr/>
          </p:nvSpPr>
          <p:spPr bwMode="auto">
            <a:xfrm>
              <a:off x="4999038" y="2414588"/>
              <a:ext cx="509587" cy="515937"/>
            </a:xfrm>
            <a:prstGeom prst="rect">
              <a:avLst/>
            </a:prstGeom>
            <a:solidFill>
              <a:schemeClr val="accent2">
                <a:lumMod val="40000"/>
                <a:lumOff val="6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14" name="Rectangle 65">
              <a:extLst>
                <a:ext uri="{FF2B5EF4-FFF2-40B4-BE49-F238E27FC236}">
                  <a16:creationId xmlns:a16="http://schemas.microsoft.com/office/drawing/2014/main" id="{230DAEEB-F701-47CA-76AD-5D71CCB3BD09}"/>
                </a:ext>
              </a:extLst>
            </p:cNvPr>
            <p:cNvSpPr>
              <a:spLocks noChangeArrowheads="1"/>
            </p:cNvSpPr>
            <p:nvPr/>
          </p:nvSpPr>
          <p:spPr bwMode="auto">
            <a:xfrm>
              <a:off x="4999038" y="2414588"/>
              <a:ext cx="509587"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p>
          </p:txBody>
        </p:sp>
        <p:sp>
          <p:nvSpPr>
            <p:cNvPr id="15" name="Rectangle 78">
              <a:extLst>
                <a:ext uri="{FF2B5EF4-FFF2-40B4-BE49-F238E27FC236}">
                  <a16:creationId xmlns:a16="http://schemas.microsoft.com/office/drawing/2014/main" id="{3787481F-8C47-9F66-09BB-0BA5F81C745F}"/>
                </a:ext>
              </a:extLst>
            </p:cNvPr>
            <p:cNvSpPr>
              <a:spLocks noChangeArrowheads="1"/>
            </p:cNvSpPr>
            <p:nvPr/>
          </p:nvSpPr>
          <p:spPr bwMode="auto">
            <a:xfrm>
              <a:off x="5675313" y="2414588"/>
              <a:ext cx="523875" cy="515937"/>
            </a:xfrm>
            <a:prstGeom prst="rect">
              <a:avLst/>
            </a:prstGeom>
            <a:solidFill>
              <a:schemeClr val="accent4">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17" name="Rectangle 79">
              <a:extLst>
                <a:ext uri="{FF2B5EF4-FFF2-40B4-BE49-F238E27FC236}">
                  <a16:creationId xmlns:a16="http://schemas.microsoft.com/office/drawing/2014/main" id="{3F2B0FEF-F405-3BA7-F96E-8FD5668D3486}"/>
                </a:ext>
              </a:extLst>
            </p:cNvPr>
            <p:cNvSpPr>
              <a:spLocks noChangeArrowheads="1"/>
            </p:cNvSpPr>
            <p:nvPr/>
          </p:nvSpPr>
          <p:spPr bwMode="auto">
            <a:xfrm>
              <a:off x="5675313" y="2414588"/>
              <a:ext cx="523875" cy="515937"/>
            </a:xfrm>
            <a:prstGeom prst="rect">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p>
          </p:txBody>
        </p:sp>
        <p:sp>
          <p:nvSpPr>
            <p:cNvPr id="19" name="Rectangle 83">
              <a:extLst>
                <a:ext uri="{FF2B5EF4-FFF2-40B4-BE49-F238E27FC236}">
                  <a16:creationId xmlns:a16="http://schemas.microsoft.com/office/drawing/2014/main" id="{7A0D0FD6-4407-8632-77CD-4A5BB78E99B7}"/>
                </a:ext>
              </a:extLst>
            </p:cNvPr>
            <p:cNvSpPr>
              <a:spLocks noChangeArrowheads="1"/>
            </p:cNvSpPr>
            <p:nvPr/>
          </p:nvSpPr>
          <p:spPr bwMode="auto">
            <a:xfrm>
              <a:off x="6364288" y="2414588"/>
              <a:ext cx="511175" cy="515937"/>
            </a:xfrm>
            <a:prstGeom prst="rect">
              <a:avLst/>
            </a:prstGeom>
            <a:solidFill>
              <a:schemeClr val="accent4">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20" name="Rectangle 84">
              <a:extLst>
                <a:ext uri="{FF2B5EF4-FFF2-40B4-BE49-F238E27FC236}">
                  <a16:creationId xmlns:a16="http://schemas.microsoft.com/office/drawing/2014/main" id="{E0294216-796F-B26E-652B-EFDBE06D9146}"/>
                </a:ext>
              </a:extLst>
            </p:cNvPr>
            <p:cNvSpPr>
              <a:spLocks noChangeArrowheads="1"/>
            </p:cNvSpPr>
            <p:nvPr/>
          </p:nvSpPr>
          <p:spPr bwMode="auto">
            <a:xfrm>
              <a:off x="6364288" y="2414588"/>
              <a:ext cx="511175" cy="515937"/>
            </a:xfrm>
            <a:prstGeom prst="rect">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p>
          </p:txBody>
        </p:sp>
        <p:sp>
          <p:nvSpPr>
            <p:cNvPr id="22" name="Rectangle 88">
              <a:extLst>
                <a:ext uri="{FF2B5EF4-FFF2-40B4-BE49-F238E27FC236}">
                  <a16:creationId xmlns:a16="http://schemas.microsoft.com/office/drawing/2014/main" id="{CA8BD295-3BE9-121C-81E7-65840CC191CD}"/>
                </a:ext>
              </a:extLst>
            </p:cNvPr>
            <p:cNvSpPr>
              <a:spLocks noChangeArrowheads="1"/>
            </p:cNvSpPr>
            <p:nvPr/>
          </p:nvSpPr>
          <p:spPr bwMode="auto">
            <a:xfrm>
              <a:off x="7053263" y="2414588"/>
              <a:ext cx="511175" cy="515937"/>
            </a:xfrm>
            <a:prstGeom prst="rect">
              <a:avLst/>
            </a:prstGeom>
            <a:solidFill>
              <a:schemeClr val="accent4">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24" name="Rectangle 89">
              <a:extLst>
                <a:ext uri="{FF2B5EF4-FFF2-40B4-BE49-F238E27FC236}">
                  <a16:creationId xmlns:a16="http://schemas.microsoft.com/office/drawing/2014/main" id="{BCA63914-84B4-57E6-2749-95F11ED7C7A8}"/>
                </a:ext>
              </a:extLst>
            </p:cNvPr>
            <p:cNvSpPr>
              <a:spLocks noChangeArrowheads="1"/>
            </p:cNvSpPr>
            <p:nvPr/>
          </p:nvSpPr>
          <p:spPr bwMode="auto">
            <a:xfrm>
              <a:off x="7053263" y="2414588"/>
              <a:ext cx="511175" cy="515937"/>
            </a:xfrm>
            <a:prstGeom prst="rect">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p>
          </p:txBody>
        </p:sp>
      </p:grpSp>
      <p:sp>
        <p:nvSpPr>
          <p:cNvPr id="25" name="Rectangle 24">
            <a:extLst>
              <a:ext uri="{FF2B5EF4-FFF2-40B4-BE49-F238E27FC236}">
                <a16:creationId xmlns:a16="http://schemas.microsoft.com/office/drawing/2014/main" id="{E4C91A44-EDEE-C3A4-3E96-EBE99ACDC0A8}"/>
              </a:ext>
            </a:extLst>
          </p:cNvPr>
          <p:cNvSpPr/>
          <p:nvPr/>
        </p:nvSpPr>
        <p:spPr>
          <a:xfrm>
            <a:off x="6083587" y="9553680"/>
            <a:ext cx="459940" cy="276999"/>
          </a:xfrm>
          <a:prstGeom prst="rect">
            <a:avLst/>
          </a:prstGeom>
        </p:spPr>
        <p:txBody>
          <a:bodyPr wrap="square">
            <a:spAutoFit/>
          </a:bodyPr>
          <a:lstStyle/>
          <a:p>
            <a:pPr algn="ctr" fontAlgn="ctr"/>
            <a:r>
              <a:rPr lang="en-US" sz="1200" b="1" dirty="0">
                <a:solidFill>
                  <a:schemeClr val="accent1">
                    <a:lumMod val="75000"/>
                  </a:schemeClr>
                </a:solidFill>
                <a:latin typeface="Times New Roman" panose="02020603050405020304" pitchFamily="18" charset="0"/>
                <a:cs typeface="Times New Roman" panose="02020603050405020304" pitchFamily="18" charset="0"/>
              </a:rPr>
              <a:t>3</a:t>
            </a:r>
            <a:r>
              <a:rPr lang="mn-MN" sz="1200" b="1" dirty="0">
                <a:solidFill>
                  <a:schemeClr val="accent1">
                    <a:lumMod val="75000"/>
                  </a:schemeClr>
                </a:solidFill>
                <a:latin typeface="Times New Roman" panose="02020603050405020304" pitchFamily="18" charset="0"/>
                <a:cs typeface="Times New Roman" panose="02020603050405020304" pitchFamily="18" charset="0"/>
              </a:rPr>
              <a:t>5</a:t>
            </a:r>
          </a:p>
        </p:txBody>
      </p:sp>
      <p:sp>
        <p:nvSpPr>
          <p:cNvPr id="26" name="TextBox 25">
            <a:extLst>
              <a:ext uri="{FF2B5EF4-FFF2-40B4-BE49-F238E27FC236}">
                <a16:creationId xmlns:a16="http://schemas.microsoft.com/office/drawing/2014/main" id="{E7E8D19B-7129-901B-13D5-F80B8D34BAE2}"/>
              </a:ext>
            </a:extLst>
          </p:cNvPr>
          <p:cNvSpPr txBox="1"/>
          <p:nvPr/>
        </p:nvSpPr>
        <p:spPr>
          <a:xfrm>
            <a:off x="667774" y="1899170"/>
            <a:ext cx="5875752" cy="1169551"/>
          </a:xfrm>
          <a:prstGeom prst="rect">
            <a:avLst/>
          </a:prstGeom>
          <a:noFill/>
        </p:spPr>
        <p:txBody>
          <a:bodyPr wrap="square">
            <a:spAutoFit/>
          </a:bodyPr>
          <a:lstStyle/>
          <a:p>
            <a:pPr algn="just"/>
            <a:r>
              <a:rPr lang="mn-MN" sz="1400" dirty="0">
                <a:solidFill>
                  <a:schemeClr val="accent1">
                    <a:lumMod val="50000"/>
                  </a:schemeClr>
                </a:solidFill>
                <a:latin typeface="Arial" panose="020B0604020202020204" pitchFamily="34" charset="0"/>
                <a:cs typeface="Arial" panose="020B0604020202020204" pitchFamily="34" charset="0"/>
              </a:rPr>
              <a:t>	Хөгжлийн бэрхшээлтэй иргэдийн ажлын байрыг дэмжих хөтөлбөрийг Хөдөлмөр эрхлэлтийн үндэсний зөвлөлөөс батлан хэрэгжилтийг хангаж ажиллаж байгаа ба  </a:t>
            </a:r>
            <a:r>
              <a:rPr lang="mn-MN" sz="1400" dirty="0">
                <a:latin typeface="Arial" panose="020B0604020202020204" pitchFamily="34" charset="0"/>
                <a:cs typeface="Arial" panose="020B0604020202020204" pitchFamily="34" charset="0"/>
              </a:rPr>
              <a:t>“</a:t>
            </a:r>
            <a:r>
              <a:rPr lang="mn-MN" sz="1400" dirty="0">
                <a:solidFill>
                  <a:schemeClr val="accent1">
                    <a:lumMod val="50000"/>
                  </a:schemeClr>
                </a:solidFill>
                <a:latin typeface="Arial" panose="020B0604020202020204" pitchFamily="34" charset="0"/>
                <a:cs typeface="Arial" panose="020B0604020202020204" pitchFamily="34" charset="0"/>
              </a:rPr>
              <a:t>Хөгжлийн бэрхшээлтэй иргэний ажлын байрыг дэмжих хөтөлбөр”-ийн хамрагдалт жил тутамд өссөн үзүүлэлтийг харуулж байна.</a:t>
            </a:r>
          </a:p>
        </p:txBody>
      </p:sp>
      <p:sp>
        <p:nvSpPr>
          <p:cNvPr id="28" name="TextBox 27">
            <a:extLst>
              <a:ext uri="{FF2B5EF4-FFF2-40B4-BE49-F238E27FC236}">
                <a16:creationId xmlns:a16="http://schemas.microsoft.com/office/drawing/2014/main" id="{F9EFBB39-8172-0CB9-5715-847430B7D6C0}"/>
              </a:ext>
            </a:extLst>
          </p:cNvPr>
          <p:cNvSpPr txBox="1"/>
          <p:nvPr/>
        </p:nvSpPr>
        <p:spPr>
          <a:xfrm>
            <a:off x="652777" y="3068722"/>
            <a:ext cx="5927664" cy="1815882"/>
          </a:xfrm>
          <a:prstGeom prst="rect">
            <a:avLst/>
          </a:prstGeom>
          <a:noFill/>
        </p:spPr>
        <p:txBody>
          <a:bodyPr wrap="square">
            <a:spAutoFit/>
          </a:bodyPr>
          <a:lstStyle/>
          <a:p>
            <a:pPr algn="just"/>
            <a:r>
              <a:rPr lang="mn-MN" sz="1400" dirty="0">
                <a:solidFill>
                  <a:schemeClr val="accent1">
                    <a:lumMod val="50000"/>
                  </a:schemeClr>
                </a:solidFill>
                <a:latin typeface="Arial" panose="020B0604020202020204" pitchFamily="34" charset="0"/>
                <a:cs typeface="Arial" panose="020B0604020202020204" pitchFamily="34" charset="0"/>
              </a:rPr>
              <a:t>	Хөгжлийн бэрхшээлтэй иргэнийг хөдөлмөрт бэлтгэх, ажилд зуучлах, тэдний аж ахуй эрхлэлт болон хөдөлмөр эрхлэх ур чадвар олгох сургалтад хамруулах, урамшуулал, санхүүгийн дэмжлэг, хөдөлмөр эрхлэлтийн тусгай үйлчилгээ, арга хэмжээнд хамруулж дэмжлэг үзүүлэх замаар хөгжлийн бэрхшээлтэй иргэнд зориулсан байнгын ажлын байрыг нэмэгдүүлэх, тэдний хөдөлмөр эрхлэлтийг дэмжих бодлого, хөтөлбөрийг олон хэлбэрээр зохион байгуулж , хэрэгжүүлж ажиллаж байна.</a:t>
            </a:r>
            <a:endParaRPr lang="en-US" sz="1400" dirty="0"/>
          </a:p>
        </p:txBody>
      </p:sp>
    </p:spTree>
    <p:extLst>
      <p:ext uri="{BB962C8B-B14F-4D97-AF65-F5344CB8AC3E}">
        <p14:creationId xmlns:p14="http://schemas.microsoft.com/office/powerpoint/2010/main" val="219658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EE1F4E1-1699-FD44-57D8-DFAA12DBFD74}"/>
              </a:ext>
            </a:extLst>
          </p:cNvPr>
          <p:cNvCxnSpPr>
            <a:cxnSpLocks/>
          </p:cNvCxnSpPr>
          <p:nvPr/>
        </p:nvCxnSpPr>
        <p:spPr>
          <a:xfrm>
            <a:off x="1391350" y="656939"/>
            <a:ext cx="49310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9DCEB8B-B0ED-8824-D253-90CF4B18EEF9}"/>
              </a:ext>
            </a:extLst>
          </p:cNvPr>
          <p:cNvCxnSpPr>
            <a:cxnSpLocks/>
          </p:cNvCxnSpPr>
          <p:nvPr/>
        </p:nvCxnSpPr>
        <p:spPr>
          <a:xfrm flipH="1" flipV="1">
            <a:off x="843222" y="772908"/>
            <a:ext cx="5445637" cy="9748"/>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7" name="Title 1">
            <a:extLst>
              <a:ext uri="{FF2B5EF4-FFF2-40B4-BE49-F238E27FC236}">
                <a16:creationId xmlns:a16="http://schemas.microsoft.com/office/drawing/2014/main" id="{7ABF71B9-08D5-5303-BB96-139818311B76}"/>
              </a:ext>
            </a:extLst>
          </p:cNvPr>
          <p:cNvSpPr>
            <a:spLocks noGrp="1"/>
          </p:cNvSpPr>
          <p:nvPr>
            <p:ph type="title"/>
          </p:nvPr>
        </p:nvSpPr>
        <p:spPr>
          <a:xfrm>
            <a:off x="817494" y="1327214"/>
            <a:ext cx="2283770" cy="380677"/>
          </a:xfrm>
        </p:spPr>
        <p:txBody>
          <a:bodyPr>
            <a:normAutofit/>
          </a:bodyPr>
          <a:lstStyle/>
          <a:p>
            <a:pPr algn="ctr"/>
            <a:r>
              <a:rPr lang="en-US" sz="1600" dirty="0">
                <a:solidFill>
                  <a:srgbClr val="002060"/>
                </a:solidFill>
                <a:latin typeface="Arial" panose="020B0604020202020204" pitchFamily="34" charset="0"/>
                <a:cs typeface="Arial" panose="020B0604020202020204" pitchFamily="34" charset="0"/>
              </a:rPr>
              <a:t>Б</a:t>
            </a:r>
            <a:r>
              <a:rPr lang="mn-MN" sz="1600" dirty="0">
                <a:solidFill>
                  <a:srgbClr val="002060"/>
                </a:solidFill>
                <a:latin typeface="Arial" panose="020B0604020202020204" pitchFamily="34" charset="0"/>
                <a:cs typeface="Arial" panose="020B0604020202020204" pitchFamily="34" charset="0"/>
              </a:rPr>
              <a:t>одлогын түвшинд:</a:t>
            </a:r>
            <a:endParaRPr lang="en-US" sz="1600" dirty="0">
              <a:solidFill>
                <a:srgbClr val="002060"/>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31F9A15C-8BFA-6E10-AA70-212738305848}"/>
              </a:ext>
            </a:extLst>
          </p:cNvPr>
          <p:cNvCxnSpPr>
            <a:cxnSpLocks/>
          </p:cNvCxnSpPr>
          <p:nvPr/>
        </p:nvCxnSpPr>
        <p:spPr>
          <a:xfrm>
            <a:off x="817494" y="1707891"/>
            <a:ext cx="228376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CC42E9C-07AA-3B38-3A85-795C62CEC2D5}"/>
              </a:ext>
            </a:extLst>
          </p:cNvPr>
          <p:cNvSpPr txBox="1"/>
          <p:nvPr/>
        </p:nvSpPr>
        <p:spPr>
          <a:xfrm>
            <a:off x="590092" y="1935115"/>
            <a:ext cx="5902148" cy="954107"/>
          </a:xfrm>
          <a:prstGeom prst="rect">
            <a:avLst/>
          </a:prstGeom>
          <a:noFill/>
        </p:spPr>
        <p:txBody>
          <a:bodyPr wrap="square">
            <a:spAutoFit/>
          </a:bodyPr>
          <a:lstStyle/>
          <a:p>
            <a:pPr algn="just"/>
            <a:r>
              <a:rPr lang="mn-MN" sz="1400" dirty="0">
                <a:solidFill>
                  <a:schemeClr val="accent1">
                    <a:lumMod val="50000"/>
                  </a:schemeClr>
                </a:solidFill>
                <a:latin typeface="Arial" panose="020B0604020202020204" pitchFamily="34" charset="0"/>
                <a:ea typeface="Times New Roman" panose="02020603050405020304" pitchFamily="18" charset="0"/>
              </a:rPr>
              <a:t>           Х</a:t>
            </a:r>
            <a:r>
              <a:rPr lang="mn-MN" sz="1400" dirty="0">
                <a:solidFill>
                  <a:schemeClr val="accent1">
                    <a:lumMod val="50000"/>
                  </a:schemeClr>
                </a:solidFill>
                <a:effectLst/>
                <a:latin typeface="Arial" panose="020B0604020202020204" pitchFamily="34" charset="0"/>
                <a:ea typeface="Times New Roman" panose="02020603050405020304" pitchFamily="18" charset="0"/>
              </a:rPr>
              <a:t>өгжлийн бэрхшээлтэй иргэдийн эрхийг хангах, оролцоог нэмэгдүүлэхэд чиглэсэн хууль, эрх зүйн орчныг сайжруулах хүрээнд холбогдох салбаруудын хуулиуд, дагалдах журам дүрмийн шинэчлэл хийх</a:t>
            </a:r>
            <a:endParaRPr lang="en-US" sz="1400" dirty="0">
              <a:solidFill>
                <a:schemeClr val="accent1">
                  <a:lumMod val="50000"/>
                </a:schemeClr>
              </a:solidFill>
            </a:endParaRPr>
          </a:p>
        </p:txBody>
      </p:sp>
      <p:sp>
        <p:nvSpPr>
          <p:cNvPr id="13" name="TextBox 12">
            <a:extLst>
              <a:ext uri="{FF2B5EF4-FFF2-40B4-BE49-F238E27FC236}">
                <a16:creationId xmlns:a16="http://schemas.microsoft.com/office/drawing/2014/main" id="{B00E177F-C70E-1BC5-72A5-0FDBA4748993}"/>
              </a:ext>
            </a:extLst>
          </p:cNvPr>
          <p:cNvSpPr txBox="1"/>
          <p:nvPr/>
        </p:nvSpPr>
        <p:spPr>
          <a:xfrm>
            <a:off x="633202" y="3037439"/>
            <a:ext cx="5803134" cy="523220"/>
          </a:xfrm>
          <a:prstGeom prst="rect">
            <a:avLst/>
          </a:prstGeom>
          <a:noFill/>
        </p:spPr>
        <p:txBody>
          <a:bodyPr wrap="square">
            <a:spAutoFit/>
          </a:bodyPr>
          <a:lstStyle/>
          <a:p>
            <a:pPr algn="just"/>
            <a:r>
              <a:rPr lang="mn-MN" sz="1400" dirty="0">
                <a:solidFill>
                  <a:schemeClr val="accent1">
                    <a:lumMod val="50000"/>
                  </a:schemeClr>
                </a:solidFill>
                <a:effectLst/>
                <a:latin typeface="Arial" panose="020B0604020202020204" pitchFamily="34" charset="0"/>
                <a:ea typeface="Times New Roman" panose="02020603050405020304" pitchFamily="18" charset="0"/>
              </a:rPr>
              <a:t>         Хөгжлийн бэрхшээлтэй иргэдийн эрхийг хангах, оролцоог нэмэгдүүлэхэд чиглэсэн бүтэц тогтолцоог бэхжүүлэх</a:t>
            </a:r>
            <a:endParaRPr lang="en-US" sz="1400" dirty="0">
              <a:solidFill>
                <a:schemeClr val="accent1">
                  <a:lumMod val="50000"/>
                </a:schemeClr>
              </a:solidFill>
            </a:endParaRPr>
          </a:p>
        </p:txBody>
      </p:sp>
      <p:cxnSp>
        <p:nvCxnSpPr>
          <p:cNvPr id="35" name="Straight Connector 34">
            <a:extLst>
              <a:ext uri="{FF2B5EF4-FFF2-40B4-BE49-F238E27FC236}">
                <a16:creationId xmlns:a16="http://schemas.microsoft.com/office/drawing/2014/main" id="{3C09D78E-0EC9-44E5-E2B6-E0D70CDBFCF4}"/>
              </a:ext>
            </a:extLst>
          </p:cNvPr>
          <p:cNvCxnSpPr>
            <a:cxnSpLocks/>
          </p:cNvCxnSpPr>
          <p:nvPr/>
        </p:nvCxnSpPr>
        <p:spPr>
          <a:xfrm flipH="1">
            <a:off x="766557" y="2889222"/>
            <a:ext cx="5630321"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a:extLst>
              <a:ext uri="{FF2B5EF4-FFF2-40B4-BE49-F238E27FC236}">
                <a16:creationId xmlns:a16="http://schemas.microsoft.com/office/drawing/2014/main" id="{99EC851B-A111-B409-52EF-B89571E0C60D}"/>
              </a:ext>
            </a:extLst>
          </p:cNvPr>
          <p:cNvCxnSpPr>
            <a:cxnSpLocks/>
          </p:cNvCxnSpPr>
          <p:nvPr/>
        </p:nvCxnSpPr>
        <p:spPr>
          <a:xfrm flipH="1">
            <a:off x="680600" y="3672057"/>
            <a:ext cx="5641823" cy="1533"/>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1" name="TextBox 40">
            <a:extLst>
              <a:ext uri="{FF2B5EF4-FFF2-40B4-BE49-F238E27FC236}">
                <a16:creationId xmlns:a16="http://schemas.microsoft.com/office/drawing/2014/main" id="{F30A8A91-F1F0-09FF-41FF-234DBFD056DC}"/>
              </a:ext>
            </a:extLst>
          </p:cNvPr>
          <p:cNvSpPr txBox="1"/>
          <p:nvPr/>
        </p:nvSpPr>
        <p:spPr>
          <a:xfrm>
            <a:off x="619134" y="5114603"/>
            <a:ext cx="5875369" cy="1169551"/>
          </a:xfrm>
          <a:prstGeom prst="rect">
            <a:avLst/>
          </a:prstGeom>
          <a:noFill/>
        </p:spPr>
        <p:txBody>
          <a:bodyPr wrap="square">
            <a:spAutoFit/>
          </a:bodyPr>
          <a:lstStyle/>
          <a:p>
            <a:pPr algn="just"/>
            <a:r>
              <a:rPr lang="mn-MN" sz="1400" b="0" i="0" dirty="0">
                <a:solidFill>
                  <a:schemeClr val="accent1">
                    <a:lumMod val="50000"/>
                  </a:schemeClr>
                </a:solidFill>
                <a:effectLst/>
                <a:latin typeface="Arial" panose="020B0604020202020204" pitchFamily="34" charset="0"/>
                <a:cs typeface="Arial" panose="020B0604020202020204" pitchFamily="34" charset="0"/>
              </a:rPr>
              <a:t>         Барилга байгууламж, авто зам, замын байгууламж, нийтийн тээвэр, мэдээллийн технологи, харилцаа холбоо зэрэг үйлчилгээг </a:t>
            </a:r>
            <a:r>
              <a:rPr lang="mn-MN" sz="1400" dirty="0">
                <a:solidFill>
                  <a:schemeClr val="accent1">
                    <a:lumMod val="50000"/>
                  </a:schemeClr>
                </a:solidFill>
                <a:latin typeface="Arial" panose="020B0604020202020204" pitchFamily="34" charset="0"/>
                <a:cs typeface="Arial" panose="020B0604020202020204" pitchFamily="34" charset="0"/>
              </a:rPr>
              <a:t>хүртээмжтэй байлгах хэрэгцээ, шаардлагыг тодорхойлох, шаардлагатай стандарт, удирдамжийн баримт бичгийг батлуулах, хэрэгжүүлэх, хянах</a:t>
            </a:r>
            <a:endParaRPr lang="en-US" sz="1400" dirty="0">
              <a:solidFill>
                <a:schemeClr val="accent1">
                  <a:lumMod val="50000"/>
                </a:schemeClr>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784CFCA3-CAF6-91AA-8D17-0269E341547C}"/>
              </a:ext>
            </a:extLst>
          </p:cNvPr>
          <p:cNvSpPr txBox="1"/>
          <p:nvPr/>
        </p:nvSpPr>
        <p:spPr>
          <a:xfrm>
            <a:off x="626085" y="3737944"/>
            <a:ext cx="5868418" cy="1170806"/>
          </a:xfrm>
          <a:prstGeom prst="rect">
            <a:avLst/>
          </a:prstGeom>
          <a:noFill/>
        </p:spPr>
        <p:txBody>
          <a:bodyPr wrap="square">
            <a:spAutoFit/>
          </a:bodyPr>
          <a:lstStyle/>
          <a:p>
            <a:pPr algn="just"/>
            <a:r>
              <a:rPr lang="en-US" sz="1400" dirty="0">
                <a:solidFill>
                  <a:schemeClr val="accent1">
                    <a:lumMod val="50000"/>
                  </a:schemeClr>
                </a:solidFill>
                <a:effectLst/>
                <a:latin typeface="Arial" panose="020B0604020202020204" pitchFamily="34" charset="0"/>
                <a:ea typeface="Times New Roman" panose="02020603050405020304" pitchFamily="18" charset="0"/>
              </a:rPr>
              <a:t>         </a:t>
            </a:r>
            <a:r>
              <a:rPr lang="mn-MN" sz="1400" dirty="0">
                <a:solidFill>
                  <a:schemeClr val="accent1">
                    <a:lumMod val="50000"/>
                  </a:schemeClr>
                </a:solidFill>
                <a:effectLst/>
                <a:latin typeface="Arial" panose="020B0604020202020204" pitchFamily="34" charset="0"/>
                <a:ea typeface="Times New Roman" panose="02020603050405020304" pitchFamily="18" charset="0"/>
              </a:rPr>
              <a:t> Хөдөлмөр эрхлэлтийг дэмжих үйлчилгээ, хөтөлбөр төслийн       </a:t>
            </a:r>
          </a:p>
          <a:p>
            <a:pPr algn="just"/>
            <a:r>
              <a:rPr lang="mn-MN" sz="1400" dirty="0">
                <a:solidFill>
                  <a:schemeClr val="accent1">
                    <a:lumMod val="50000"/>
                  </a:schemeClr>
                </a:solidFill>
                <a:latin typeface="Arial" panose="020B0604020202020204" pitchFamily="34" charset="0"/>
                <a:ea typeface="Times New Roman" panose="02020603050405020304" pitchFamily="18" charset="0"/>
              </a:rPr>
              <a:t>        </a:t>
            </a:r>
            <a:r>
              <a:rPr lang="mn-MN" sz="1400" dirty="0">
                <a:solidFill>
                  <a:schemeClr val="accent1">
                    <a:lumMod val="50000"/>
                  </a:schemeClr>
                </a:solidFill>
                <a:effectLst/>
                <a:latin typeface="Arial" panose="020B0604020202020204" pitchFamily="34" charset="0"/>
                <a:ea typeface="Times New Roman" panose="02020603050405020304" pitchFamily="18" charset="0"/>
              </a:rPr>
              <a:t>эрх зүйн зохицуулалтыг боловсронгуй болгох, хөгжлийн бэрхшээлтэй хүний хөдөлмөр эрхлэлтийн асуудлыг нарийвчлах</a:t>
            </a:r>
            <a:r>
              <a:rPr lang="mn-MN" sz="1400" dirty="0">
                <a:solidFill>
                  <a:schemeClr val="accent1">
                    <a:lumMod val="50000"/>
                  </a:schemeClr>
                </a:solidFill>
                <a:latin typeface="Arial" panose="020B0604020202020204" pitchFamily="34" charset="0"/>
                <a:ea typeface="Times New Roman" panose="02020603050405020304" pitchFamily="18" charset="0"/>
              </a:rPr>
              <a:t>, хөдөлмөрт бэлтгэх, ажилд зуучлах, ажлын байрыг нь тохируулдаг тогтолцоог сайжруулах</a:t>
            </a:r>
            <a:endParaRPr lang="en-US" sz="1400" dirty="0">
              <a:solidFill>
                <a:schemeClr val="accent1">
                  <a:lumMod val="50000"/>
                </a:schemeClr>
              </a:solidFill>
            </a:endParaRPr>
          </a:p>
        </p:txBody>
      </p:sp>
      <p:cxnSp>
        <p:nvCxnSpPr>
          <p:cNvPr id="46" name="Straight Connector 45">
            <a:extLst>
              <a:ext uri="{FF2B5EF4-FFF2-40B4-BE49-F238E27FC236}">
                <a16:creationId xmlns:a16="http://schemas.microsoft.com/office/drawing/2014/main" id="{F3F96AE0-A316-BE9A-45B8-435CD48D1B73}"/>
              </a:ext>
            </a:extLst>
          </p:cNvPr>
          <p:cNvCxnSpPr>
            <a:cxnSpLocks/>
          </p:cNvCxnSpPr>
          <p:nvPr/>
        </p:nvCxnSpPr>
        <p:spPr>
          <a:xfrm flipH="1">
            <a:off x="698445" y="5014135"/>
            <a:ext cx="5698433" cy="7581"/>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TextBox 66">
            <a:extLst>
              <a:ext uri="{FF2B5EF4-FFF2-40B4-BE49-F238E27FC236}">
                <a16:creationId xmlns:a16="http://schemas.microsoft.com/office/drawing/2014/main" id="{F98FC781-0CDA-18E5-4BD6-A10ECAD7ACDB}"/>
              </a:ext>
            </a:extLst>
          </p:cNvPr>
          <p:cNvSpPr txBox="1"/>
          <p:nvPr/>
        </p:nvSpPr>
        <p:spPr>
          <a:xfrm>
            <a:off x="666441" y="6435417"/>
            <a:ext cx="5850318" cy="738664"/>
          </a:xfrm>
          <a:prstGeom prst="rect">
            <a:avLst/>
          </a:prstGeom>
          <a:noFill/>
        </p:spPr>
        <p:txBody>
          <a:bodyPr wrap="square">
            <a:spAutoFit/>
          </a:bodyPr>
          <a:lstStyle/>
          <a:p>
            <a:pPr algn="just"/>
            <a:r>
              <a:rPr lang="mn-MN" sz="1400" dirty="0">
                <a:solidFill>
                  <a:schemeClr val="accent1">
                    <a:lumMod val="50000"/>
                  </a:schemeClr>
                </a:solidFill>
                <a:latin typeface="Arial" panose="020B0604020202020204" pitchFamily="34" charset="0"/>
                <a:ea typeface="Times New Roman" panose="02020603050405020304" pitchFamily="18" charset="0"/>
              </a:rPr>
              <a:t>       </a:t>
            </a:r>
            <a:r>
              <a:rPr lang="en-US" sz="1400" dirty="0">
                <a:solidFill>
                  <a:schemeClr val="accent1">
                    <a:lumMod val="50000"/>
                  </a:schemeClr>
                </a:solidFill>
                <a:latin typeface="Arial" panose="020B0604020202020204" pitchFamily="34" charset="0"/>
                <a:ea typeface="Times New Roman" panose="02020603050405020304" pitchFamily="18" charset="0"/>
              </a:rPr>
              <a:t> </a:t>
            </a:r>
            <a:r>
              <a:rPr lang="mn-MN" sz="1400" dirty="0">
                <a:solidFill>
                  <a:schemeClr val="accent1">
                    <a:lumMod val="50000"/>
                  </a:schemeClr>
                </a:solidFill>
                <a:latin typeface="Arial" panose="020B0604020202020204" pitchFamily="34" charset="0"/>
                <a:ea typeface="Times New Roman" panose="02020603050405020304" pitchFamily="18" charset="0"/>
              </a:rPr>
              <a:t>Хууль, тогтоомж, бодлого, хөтөлбөрийн хэрэгжилтэд </a:t>
            </a:r>
            <a:r>
              <a:rPr lang="mn-MN" sz="1400" dirty="0">
                <a:solidFill>
                  <a:schemeClr val="accent1">
                    <a:lumMod val="50000"/>
                  </a:schemeClr>
                </a:solidFill>
                <a:latin typeface="Arial" panose="020B0604020202020204" pitchFamily="34" charset="0"/>
                <a:cs typeface="Arial" panose="020B0604020202020204" pitchFamily="34" charset="0"/>
              </a:rPr>
              <a:t>мониторинг хийх зарчим, үүрэг, хариуцлагын механизмыг тодорхой болгох</a:t>
            </a:r>
            <a:endParaRPr lang="en-US" sz="1400" dirty="0">
              <a:solidFill>
                <a:schemeClr val="accent1">
                  <a:lumMod val="50000"/>
                </a:schemeClr>
              </a:solidFill>
            </a:endParaRPr>
          </a:p>
        </p:txBody>
      </p:sp>
      <p:sp>
        <p:nvSpPr>
          <p:cNvPr id="75" name="TextBox 74">
            <a:extLst>
              <a:ext uri="{FF2B5EF4-FFF2-40B4-BE49-F238E27FC236}">
                <a16:creationId xmlns:a16="http://schemas.microsoft.com/office/drawing/2014/main" id="{62BBCC99-2852-FF22-4650-4CA377A8FBD7}"/>
              </a:ext>
            </a:extLst>
          </p:cNvPr>
          <p:cNvSpPr txBox="1"/>
          <p:nvPr/>
        </p:nvSpPr>
        <p:spPr>
          <a:xfrm>
            <a:off x="2563875" y="4591983"/>
            <a:ext cx="3875535" cy="307777"/>
          </a:xfrm>
          <a:prstGeom prst="rect">
            <a:avLst/>
          </a:prstGeom>
          <a:noFill/>
        </p:spPr>
        <p:txBody>
          <a:bodyPr wrap="square">
            <a:spAutoFit/>
          </a:bodyPr>
          <a:lstStyle/>
          <a:p>
            <a:pPr algn="just"/>
            <a:r>
              <a:rPr lang="en-US" sz="1400" dirty="0">
                <a:solidFill>
                  <a:schemeClr val="accent1">
                    <a:lumMod val="50000"/>
                  </a:schemeClr>
                </a:solidFill>
                <a:latin typeface="Arial" panose="020B0604020202020204" pitchFamily="34" charset="0"/>
                <a:cs typeface="Arial" panose="020B0604020202020204" pitchFamily="34" charset="0"/>
              </a:rPr>
              <a:t>(</a:t>
            </a:r>
            <a:r>
              <a:rPr lang="ru-RU" sz="1400" dirty="0">
                <a:solidFill>
                  <a:schemeClr val="accent1">
                    <a:lumMod val="50000"/>
                  </a:schemeClr>
                </a:solidFill>
                <a:latin typeface="Arial" panose="020B0604020202020204" pitchFamily="34" charset="0"/>
                <a:cs typeface="Arial" panose="020B0604020202020204" pitchFamily="34" charset="0"/>
              </a:rPr>
              <a:t>Саадгүй байдал, хүртээмжийн тухай</a:t>
            </a:r>
            <a:r>
              <a:rPr lang="mn-MN" sz="1400" dirty="0">
                <a:solidFill>
                  <a:schemeClr val="accent1">
                    <a:lumMod val="50000"/>
                  </a:schemeClr>
                </a:solidFill>
                <a:latin typeface="Arial" panose="020B0604020202020204" pitchFamily="34" charset="0"/>
                <a:cs typeface="Arial" panose="020B0604020202020204" pitchFamily="34" charset="0"/>
              </a:rPr>
              <a:t> хууль</a:t>
            </a:r>
            <a:r>
              <a:rPr lang="en-US" sz="1400" dirty="0">
                <a:solidFill>
                  <a:schemeClr val="accent1">
                    <a:lumMod val="50000"/>
                  </a:schemeClr>
                </a:solidFill>
                <a:latin typeface="Arial" panose="020B0604020202020204" pitchFamily="34" charset="0"/>
                <a:cs typeface="Arial" panose="020B0604020202020204" pitchFamily="34" charset="0"/>
              </a:rPr>
              <a:t>)</a:t>
            </a:r>
            <a:r>
              <a:rPr lang="ru-RU" sz="1400" dirty="0">
                <a:solidFill>
                  <a:schemeClr val="accent1">
                    <a:lumMod val="50000"/>
                  </a:schemeClr>
                </a:solidFill>
                <a:latin typeface="Arial" panose="020B0604020202020204" pitchFamily="34" charset="0"/>
                <a:cs typeface="Arial" panose="020B0604020202020204" pitchFamily="34" charset="0"/>
              </a:rPr>
              <a:t> </a:t>
            </a:r>
            <a:endParaRPr lang="en-US" sz="1400" dirty="0">
              <a:solidFill>
                <a:schemeClr val="accent1">
                  <a:lumMod val="50000"/>
                </a:schemeClr>
              </a:solidFill>
              <a:latin typeface="Arial" panose="020B0604020202020204" pitchFamily="34" charset="0"/>
              <a:cs typeface="Arial" panose="020B0604020202020204" pitchFamily="34" charset="0"/>
            </a:endParaRPr>
          </a:p>
        </p:txBody>
      </p:sp>
      <p:sp>
        <p:nvSpPr>
          <p:cNvPr id="78" name="Rectangle 77">
            <a:extLst>
              <a:ext uri="{FF2B5EF4-FFF2-40B4-BE49-F238E27FC236}">
                <a16:creationId xmlns:a16="http://schemas.microsoft.com/office/drawing/2014/main" id="{F2B23FFD-41F9-6735-BB25-C701EDB6856C}"/>
              </a:ext>
            </a:extLst>
          </p:cNvPr>
          <p:cNvSpPr/>
          <p:nvPr/>
        </p:nvSpPr>
        <p:spPr>
          <a:xfrm>
            <a:off x="6058889" y="9470433"/>
            <a:ext cx="459940" cy="276999"/>
          </a:xfrm>
          <a:prstGeom prst="rect">
            <a:avLst/>
          </a:prstGeom>
        </p:spPr>
        <p:txBody>
          <a:bodyPr wrap="square">
            <a:spAutoFit/>
          </a:bodyPr>
          <a:lstStyle/>
          <a:p>
            <a:pPr algn="ctr" fontAlgn="ctr"/>
            <a:r>
              <a:rPr lang="en-US" sz="1200" b="1" dirty="0">
                <a:solidFill>
                  <a:schemeClr val="accent1">
                    <a:lumMod val="75000"/>
                  </a:schemeClr>
                </a:solidFill>
                <a:latin typeface="Times New Roman" panose="02020603050405020304" pitchFamily="18" charset="0"/>
                <a:cs typeface="Times New Roman" panose="02020603050405020304" pitchFamily="18" charset="0"/>
              </a:rPr>
              <a:t>3</a:t>
            </a:r>
            <a:r>
              <a:rPr lang="mn-MN" sz="1200" b="1" dirty="0">
                <a:solidFill>
                  <a:schemeClr val="accent1">
                    <a:lumMod val="75000"/>
                  </a:schemeClr>
                </a:solidFill>
                <a:latin typeface="Times New Roman" panose="02020603050405020304" pitchFamily="18" charset="0"/>
                <a:cs typeface="Times New Roman" panose="02020603050405020304" pitchFamily="18" charset="0"/>
              </a:rPr>
              <a:t>6</a:t>
            </a:r>
          </a:p>
        </p:txBody>
      </p:sp>
      <p:sp>
        <p:nvSpPr>
          <p:cNvPr id="99" name="Freeform: Shape 98">
            <a:extLst>
              <a:ext uri="{FF2B5EF4-FFF2-40B4-BE49-F238E27FC236}">
                <a16:creationId xmlns:a16="http://schemas.microsoft.com/office/drawing/2014/main" id="{8CD6486E-D324-6B5A-A7F8-25A45A07EF6B}"/>
              </a:ext>
            </a:extLst>
          </p:cNvPr>
          <p:cNvSpPr/>
          <p:nvPr/>
        </p:nvSpPr>
        <p:spPr>
          <a:xfrm>
            <a:off x="680600" y="1885154"/>
            <a:ext cx="417783" cy="327767"/>
          </a:xfrm>
          <a:custGeom>
            <a:avLst/>
            <a:gdLst>
              <a:gd name="connsiteX0" fmla="*/ 0 w 4570094"/>
              <a:gd name="connsiteY0" fmla="*/ 2437448 h 4571999"/>
              <a:gd name="connsiteX1" fmla="*/ 913448 w 4570094"/>
              <a:gd name="connsiteY1" fmla="*/ 2437448 h 4571999"/>
              <a:gd name="connsiteX2" fmla="*/ 913448 w 4570094"/>
              <a:gd name="connsiteY2" fmla="*/ 0 h 4571999"/>
              <a:gd name="connsiteX3" fmla="*/ 4570095 w 4570094"/>
              <a:gd name="connsiteY3" fmla="*/ 0 h 4571999"/>
              <a:gd name="connsiteX4" fmla="*/ 4570095 w 4570094"/>
              <a:gd name="connsiteY4" fmla="*/ 3653790 h 4571999"/>
              <a:gd name="connsiteX5" fmla="*/ 2139315 w 4570094"/>
              <a:gd name="connsiteY5" fmla="*/ 3653790 h 4571999"/>
              <a:gd name="connsiteX6" fmla="*/ 2132648 w 4570094"/>
              <a:gd name="connsiteY6" fmla="*/ 3671888 h 4571999"/>
              <a:gd name="connsiteX7" fmla="*/ 2133600 w 4570094"/>
              <a:gd name="connsiteY7" fmla="*/ 4572000 h 4571999"/>
              <a:gd name="connsiteX8" fmla="*/ 0 w 4570094"/>
              <a:gd name="connsiteY8" fmla="*/ 4572000 h 4571999"/>
              <a:gd name="connsiteX9" fmla="*/ 0 w 4570094"/>
              <a:gd name="connsiteY9" fmla="*/ 2437448 h 4571999"/>
              <a:gd name="connsiteX10" fmla="*/ 1223010 w 4570094"/>
              <a:gd name="connsiteY10" fmla="*/ 304800 h 4571999"/>
              <a:gd name="connsiteX11" fmla="*/ 1223010 w 4570094"/>
              <a:gd name="connsiteY11" fmla="*/ 2440305 h 4571999"/>
              <a:gd name="connsiteX12" fmla="*/ 2133600 w 4570094"/>
              <a:gd name="connsiteY12" fmla="*/ 2440305 h 4571999"/>
              <a:gd name="connsiteX13" fmla="*/ 2133600 w 4570094"/>
              <a:gd name="connsiteY13" fmla="*/ 3347085 h 4571999"/>
              <a:gd name="connsiteX14" fmla="*/ 4264343 w 4570094"/>
              <a:gd name="connsiteY14" fmla="*/ 3347085 h 4571999"/>
              <a:gd name="connsiteX15" fmla="*/ 4264343 w 4570094"/>
              <a:gd name="connsiteY15" fmla="*/ 304800 h 4571999"/>
              <a:gd name="connsiteX16" fmla="*/ 1223010 w 4570094"/>
              <a:gd name="connsiteY16" fmla="*/ 304800 h 4571999"/>
              <a:gd name="connsiteX17" fmla="*/ 914400 w 4570094"/>
              <a:gd name="connsiteY17" fmla="*/ 2745105 h 4571999"/>
              <a:gd name="connsiteX18" fmla="*/ 306705 w 4570094"/>
              <a:gd name="connsiteY18" fmla="*/ 2745105 h 4571999"/>
              <a:gd name="connsiteX19" fmla="*/ 306705 w 4570094"/>
              <a:gd name="connsiteY19" fmla="*/ 4261485 h 4571999"/>
              <a:gd name="connsiteX20" fmla="*/ 1822133 w 4570094"/>
              <a:gd name="connsiteY20" fmla="*/ 4261485 h 4571999"/>
              <a:gd name="connsiteX21" fmla="*/ 1822133 w 4570094"/>
              <a:gd name="connsiteY21" fmla="*/ 3652838 h 4571999"/>
              <a:gd name="connsiteX22" fmla="*/ 913448 w 4570094"/>
              <a:gd name="connsiteY22" fmla="*/ 3652838 h 4571999"/>
              <a:gd name="connsiteX23" fmla="*/ 914400 w 4570094"/>
              <a:gd name="connsiteY23" fmla="*/ 2745105 h 4571999"/>
              <a:gd name="connsiteX24" fmla="*/ 1824038 w 4570094"/>
              <a:gd name="connsiteY24" fmla="*/ 3348038 h 4571999"/>
              <a:gd name="connsiteX25" fmla="*/ 1824038 w 4570094"/>
              <a:gd name="connsiteY25" fmla="*/ 2744153 h 4571999"/>
              <a:gd name="connsiteX26" fmla="*/ 1223010 w 4570094"/>
              <a:gd name="connsiteY26" fmla="*/ 2744153 h 4571999"/>
              <a:gd name="connsiteX27" fmla="*/ 1223010 w 4570094"/>
              <a:gd name="connsiteY27" fmla="*/ 3348038 h 4571999"/>
              <a:gd name="connsiteX28" fmla="*/ 1824038 w 4570094"/>
              <a:gd name="connsiteY28" fmla="*/ 3348038 h 45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70094" h="4571999">
                <a:moveTo>
                  <a:pt x="0" y="2437448"/>
                </a:moveTo>
                <a:cubicBezTo>
                  <a:pt x="302895" y="2437448"/>
                  <a:pt x="605790" y="2437448"/>
                  <a:pt x="913448" y="2437448"/>
                </a:cubicBezTo>
                <a:cubicBezTo>
                  <a:pt x="913448" y="1624013"/>
                  <a:pt x="913448" y="813435"/>
                  <a:pt x="913448" y="0"/>
                </a:cubicBezTo>
                <a:cubicBezTo>
                  <a:pt x="2134553" y="0"/>
                  <a:pt x="3350895" y="0"/>
                  <a:pt x="4570095" y="0"/>
                </a:cubicBezTo>
                <a:cubicBezTo>
                  <a:pt x="4570095" y="1217295"/>
                  <a:pt x="4570095" y="2432685"/>
                  <a:pt x="4570095" y="3653790"/>
                </a:cubicBezTo>
                <a:cubicBezTo>
                  <a:pt x="3758565" y="3653790"/>
                  <a:pt x="2948940" y="3653790"/>
                  <a:pt x="2139315" y="3653790"/>
                </a:cubicBezTo>
                <a:cubicBezTo>
                  <a:pt x="2135505" y="3663315"/>
                  <a:pt x="2132648" y="3667125"/>
                  <a:pt x="2132648" y="3671888"/>
                </a:cubicBezTo>
                <a:cubicBezTo>
                  <a:pt x="2132648" y="3971925"/>
                  <a:pt x="2133600" y="4271963"/>
                  <a:pt x="2133600" y="4572000"/>
                </a:cubicBezTo>
                <a:cubicBezTo>
                  <a:pt x="1422083" y="4572000"/>
                  <a:pt x="711518" y="4572000"/>
                  <a:pt x="0" y="4572000"/>
                </a:cubicBezTo>
                <a:cubicBezTo>
                  <a:pt x="0" y="3859530"/>
                  <a:pt x="0" y="3148965"/>
                  <a:pt x="0" y="2437448"/>
                </a:cubicBezTo>
                <a:close/>
                <a:moveTo>
                  <a:pt x="1223010" y="304800"/>
                </a:moveTo>
                <a:cubicBezTo>
                  <a:pt x="1223010" y="1018223"/>
                  <a:pt x="1223010" y="1726883"/>
                  <a:pt x="1223010" y="2440305"/>
                </a:cubicBezTo>
                <a:cubicBezTo>
                  <a:pt x="1526858" y="2440305"/>
                  <a:pt x="1827848" y="2440305"/>
                  <a:pt x="2133600" y="2440305"/>
                </a:cubicBezTo>
                <a:cubicBezTo>
                  <a:pt x="2133600" y="2746058"/>
                  <a:pt x="2133600" y="3046095"/>
                  <a:pt x="2133600" y="3347085"/>
                </a:cubicBezTo>
                <a:cubicBezTo>
                  <a:pt x="2847975" y="3347085"/>
                  <a:pt x="3556635" y="3347085"/>
                  <a:pt x="4264343" y="3347085"/>
                </a:cubicBezTo>
                <a:cubicBezTo>
                  <a:pt x="4264343" y="2331720"/>
                  <a:pt x="4264343" y="1319213"/>
                  <a:pt x="4264343" y="304800"/>
                </a:cubicBezTo>
                <a:cubicBezTo>
                  <a:pt x="3249930" y="304800"/>
                  <a:pt x="2237423" y="304800"/>
                  <a:pt x="1223010" y="304800"/>
                </a:cubicBezTo>
                <a:close/>
                <a:moveTo>
                  <a:pt x="914400" y="2745105"/>
                </a:moveTo>
                <a:cubicBezTo>
                  <a:pt x="707708" y="2745105"/>
                  <a:pt x="507683" y="2745105"/>
                  <a:pt x="306705" y="2745105"/>
                </a:cubicBezTo>
                <a:cubicBezTo>
                  <a:pt x="306705" y="3251835"/>
                  <a:pt x="306705" y="3755708"/>
                  <a:pt x="306705" y="4261485"/>
                </a:cubicBezTo>
                <a:cubicBezTo>
                  <a:pt x="813435" y="4261485"/>
                  <a:pt x="1317308" y="4261485"/>
                  <a:pt x="1822133" y="4261485"/>
                </a:cubicBezTo>
                <a:cubicBezTo>
                  <a:pt x="1822133" y="4058603"/>
                  <a:pt x="1822133" y="3858578"/>
                  <a:pt x="1822133" y="3652838"/>
                </a:cubicBezTo>
                <a:cubicBezTo>
                  <a:pt x="1517333" y="3652838"/>
                  <a:pt x="1217295" y="3652838"/>
                  <a:pt x="913448" y="3652838"/>
                </a:cubicBezTo>
                <a:cubicBezTo>
                  <a:pt x="914400" y="3348038"/>
                  <a:pt x="914400" y="3048953"/>
                  <a:pt x="914400" y="2745105"/>
                </a:cubicBezTo>
                <a:close/>
                <a:moveTo>
                  <a:pt x="1824038" y="3348038"/>
                </a:moveTo>
                <a:cubicBezTo>
                  <a:pt x="1824038" y="3143250"/>
                  <a:pt x="1824038" y="2945130"/>
                  <a:pt x="1824038" y="2744153"/>
                </a:cubicBezTo>
                <a:cubicBezTo>
                  <a:pt x="1622108" y="2744153"/>
                  <a:pt x="1423035" y="2744153"/>
                  <a:pt x="1223010" y="2744153"/>
                </a:cubicBezTo>
                <a:cubicBezTo>
                  <a:pt x="1223010" y="2947035"/>
                  <a:pt x="1223010" y="3147060"/>
                  <a:pt x="1223010" y="3348038"/>
                </a:cubicBezTo>
                <a:cubicBezTo>
                  <a:pt x="1423988" y="3348038"/>
                  <a:pt x="1622108" y="3348038"/>
                  <a:pt x="1824038" y="3348038"/>
                </a:cubicBezTo>
                <a:close/>
              </a:path>
            </a:pathLst>
          </a:custGeom>
          <a:solidFill>
            <a:schemeClr val="accent1">
              <a:lumMod val="7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Roboto"/>
              <a:ea typeface="+mn-ea"/>
              <a:cs typeface="+mn-cs"/>
            </a:endParaRPr>
          </a:p>
        </p:txBody>
      </p:sp>
      <p:sp>
        <p:nvSpPr>
          <p:cNvPr id="100" name="Freeform: Shape 99">
            <a:extLst>
              <a:ext uri="{FF2B5EF4-FFF2-40B4-BE49-F238E27FC236}">
                <a16:creationId xmlns:a16="http://schemas.microsoft.com/office/drawing/2014/main" id="{B8CF2C39-A91E-6EB9-087A-40FD6C5A2E2B}"/>
              </a:ext>
            </a:extLst>
          </p:cNvPr>
          <p:cNvSpPr/>
          <p:nvPr/>
        </p:nvSpPr>
        <p:spPr>
          <a:xfrm>
            <a:off x="917281" y="1930366"/>
            <a:ext cx="148113" cy="116835"/>
          </a:xfrm>
          <a:custGeom>
            <a:avLst/>
            <a:gdLst>
              <a:gd name="connsiteX0" fmla="*/ 1620203 w 1620202"/>
              <a:gd name="connsiteY0" fmla="*/ 1214438 h 1629727"/>
              <a:gd name="connsiteX1" fmla="*/ 1320165 w 1620202"/>
              <a:gd name="connsiteY1" fmla="*/ 1214438 h 1629727"/>
              <a:gd name="connsiteX2" fmla="*/ 1320165 w 1620202"/>
              <a:gd name="connsiteY2" fmla="*/ 531495 h 1629727"/>
              <a:gd name="connsiteX3" fmla="*/ 221932 w 1620202"/>
              <a:gd name="connsiteY3" fmla="*/ 1629728 h 1629727"/>
              <a:gd name="connsiteX4" fmla="*/ 0 w 1620202"/>
              <a:gd name="connsiteY4" fmla="*/ 1406843 h 1629727"/>
              <a:gd name="connsiteX5" fmla="*/ 1102995 w 1620202"/>
              <a:gd name="connsiteY5" fmla="*/ 303848 h 1629727"/>
              <a:gd name="connsiteX6" fmla="*/ 407670 w 1620202"/>
              <a:gd name="connsiteY6" fmla="*/ 303848 h 1629727"/>
              <a:gd name="connsiteX7" fmla="*/ 407670 w 1620202"/>
              <a:gd name="connsiteY7" fmla="*/ 0 h 1629727"/>
              <a:gd name="connsiteX8" fmla="*/ 1620203 w 1620202"/>
              <a:gd name="connsiteY8" fmla="*/ 0 h 1629727"/>
              <a:gd name="connsiteX9" fmla="*/ 1620203 w 1620202"/>
              <a:gd name="connsiteY9" fmla="*/ 1214438 h 1629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202" h="1629727">
                <a:moveTo>
                  <a:pt x="1620203" y="1214438"/>
                </a:moveTo>
                <a:cubicBezTo>
                  <a:pt x="1520190" y="1214438"/>
                  <a:pt x="1423035" y="1214438"/>
                  <a:pt x="1320165" y="1214438"/>
                </a:cubicBezTo>
                <a:cubicBezTo>
                  <a:pt x="1320165" y="985838"/>
                  <a:pt x="1320165" y="758190"/>
                  <a:pt x="1320165" y="531495"/>
                </a:cubicBezTo>
                <a:cubicBezTo>
                  <a:pt x="951547" y="900113"/>
                  <a:pt x="584835" y="1266825"/>
                  <a:pt x="221932" y="1629728"/>
                </a:cubicBezTo>
                <a:cubicBezTo>
                  <a:pt x="142875" y="1550670"/>
                  <a:pt x="73342" y="1480185"/>
                  <a:pt x="0" y="1406843"/>
                </a:cubicBezTo>
                <a:cubicBezTo>
                  <a:pt x="360997" y="1046798"/>
                  <a:pt x="726757" y="680085"/>
                  <a:pt x="1102995" y="303848"/>
                </a:cubicBezTo>
                <a:cubicBezTo>
                  <a:pt x="862965" y="303848"/>
                  <a:pt x="637222" y="303848"/>
                  <a:pt x="407670" y="303848"/>
                </a:cubicBezTo>
                <a:cubicBezTo>
                  <a:pt x="407670" y="200025"/>
                  <a:pt x="407670" y="100965"/>
                  <a:pt x="407670" y="0"/>
                </a:cubicBezTo>
                <a:cubicBezTo>
                  <a:pt x="811530" y="0"/>
                  <a:pt x="1214438" y="0"/>
                  <a:pt x="1620203" y="0"/>
                </a:cubicBezTo>
                <a:cubicBezTo>
                  <a:pt x="1620203" y="404813"/>
                  <a:pt x="1620203" y="807720"/>
                  <a:pt x="1620203" y="1214438"/>
                </a:cubicBezTo>
                <a:close/>
              </a:path>
            </a:pathLst>
          </a:custGeom>
          <a:solidFill>
            <a:schemeClr val="accent1">
              <a:lumMod val="7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Roboto"/>
              <a:ea typeface="+mn-ea"/>
              <a:cs typeface="+mn-cs"/>
            </a:endParaRPr>
          </a:p>
        </p:txBody>
      </p:sp>
      <p:sp>
        <p:nvSpPr>
          <p:cNvPr id="101" name="Freeform: Shape 100">
            <a:extLst>
              <a:ext uri="{FF2B5EF4-FFF2-40B4-BE49-F238E27FC236}">
                <a16:creationId xmlns:a16="http://schemas.microsoft.com/office/drawing/2014/main" id="{E33F74C5-4213-30FC-07F5-03A10C19EF9D}"/>
              </a:ext>
            </a:extLst>
          </p:cNvPr>
          <p:cNvSpPr/>
          <p:nvPr/>
        </p:nvSpPr>
        <p:spPr>
          <a:xfrm>
            <a:off x="653373" y="2983596"/>
            <a:ext cx="417783" cy="327767"/>
          </a:xfrm>
          <a:custGeom>
            <a:avLst/>
            <a:gdLst>
              <a:gd name="connsiteX0" fmla="*/ 0 w 4570094"/>
              <a:gd name="connsiteY0" fmla="*/ 2437448 h 4571999"/>
              <a:gd name="connsiteX1" fmla="*/ 913448 w 4570094"/>
              <a:gd name="connsiteY1" fmla="*/ 2437448 h 4571999"/>
              <a:gd name="connsiteX2" fmla="*/ 913448 w 4570094"/>
              <a:gd name="connsiteY2" fmla="*/ 0 h 4571999"/>
              <a:gd name="connsiteX3" fmla="*/ 4570095 w 4570094"/>
              <a:gd name="connsiteY3" fmla="*/ 0 h 4571999"/>
              <a:gd name="connsiteX4" fmla="*/ 4570095 w 4570094"/>
              <a:gd name="connsiteY4" fmla="*/ 3653790 h 4571999"/>
              <a:gd name="connsiteX5" fmla="*/ 2139315 w 4570094"/>
              <a:gd name="connsiteY5" fmla="*/ 3653790 h 4571999"/>
              <a:gd name="connsiteX6" fmla="*/ 2132648 w 4570094"/>
              <a:gd name="connsiteY6" fmla="*/ 3671888 h 4571999"/>
              <a:gd name="connsiteX7" fmla="*/ 2133600 w 4570094"/>
              <a:gd name="connsiteY7" fmla="*/ 4572000 h 4571999"/>
              <a:gd name="connsiteX8" fmla="*/ 0 w 4570094"/>
              <a:gd name="connsiteY8" fmla="*/ 4572000 h 4571999"/>
              <a:gd name="connsiteX9" fmla="*/ 0 w 4570094"/>
              <a:gd name="connsiteY9" fmla="*/ 2437448 h 4571999"/>
              <a:gd name="connsiteX10" fmla="*/ 1223010 w 4570094"/>
              <a:gd name="connsiteY10" fmla="*/ 304800 h 4571999"/>
              <a:gd name="connsiteX11" fmla="*/ 1223010 w 4570094"/>
              <a:gd name="connsiteY11" fmla="*/ 2440305 h 4571999"/>
              <a:gd name="connsiteX12" fmla="*/ 2133600 w 4570094"/>
              <a:gd name="connsiteY12" fmla="*/ 2440305 h 4571999"/>
              <a:gd name="connsiteX13" fmla="*/ 2133600 w 4570094"/>
              <a:gd name="connsiteY13" fmla="*/ 3347085 h 4571999"/>
              <a:gd name="connsiteX14" fmla="*/ 4264343 w 4570094"/>
              <a:gd name="connsiteY14" fmla="*/ 3347085 h 4571999"/>
              <a:gd name="connsiteX15" fmla="*/ 4264343 w 4570094"/>
              <a:gd name="connsiteY15" fmla="*/ 304800 h 4571999"/>
              <a:gd name="connsiteX16" fmla="*/ 1223010 w 4570094"/>
              <a:gd name="connsiteY16" fmla="*/ 304800 h 4571999"/>
              <a:gd name="connsiteX17" fmla="*/ 914400 w 4570094"/>
              <a:gd name="connsiteY17" fmla="*/ 2745105 h 4571999"/>
              <a:gd name="connsiteX18" fmla="*/ 306705 w 4570094"/>
              <a:gd name="connsiteY18" fmla="*/ 2745105 h 4571999"/>
              <a:gd name="connsiteX19" fmla="*/ 306705 w 4570094"/>
              <a:gd name="connsiteY19" fmla="*/ 4261485 h 4571999"/>
              <a:gd name="connsiteX20" fmla="*/ 1822133 w 4570094"/>
              <a:gd name="connsiteY20" fmla="*/ 4261485 h 4571999"/>
              <a:gd name="connsiteX21" fmla="*/ 1822133 w 4570094"/>
              <a:gd name="connsiteY21" fmla="*/ 3652838 h 4571999"/>
              <a:gd name="connsiteX22" fmla="*/ 913448 w 4570094"/>
              <a:gd name="connsiteY22" fmla="*/ 3652838 h 4571999"/>
              <a:gd name="connsiteX23" fmla="*/ 914400 w 4570094"/>
              <a:gd name="connsiteY23" fmla="*/ 2745105 h 4571999"/>
              <a:gd name="connsiteX24" fmla="*/ 1824038 w 4570094"/>
              <a:gd name="connsiteY24" fmla="*/ 3348038 h 4571999"/>
              <a:gd name="connsiteX25" fmla="*/ 1824038 w 4570094"/>
              <a:gd name="connsiteY25" fmla="*/ 2744153 h 4571999"/>
              <a:gd name="connsiteX26" fmla="*/ 1223010 w 4570094"/>
              <a:gd name="connsiteY26" fmla="*/ 2744153 h 4571999"/>
              <a:gd name="connsiteX27" fmla="*/ 1223010 w 4570094"/>
              <a:gd name="connsiteY27" fmla="*/ 3348038 h 4571999"/>
              <a:gd name="connsiteX28" fmla="*/ 1824038 w 4570094"/>
              <a:gd name="connsiteY28" fmla="*/ 3348038 h 45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70094" h="4571999">
                <a:moveTo>
                  <a:pt x="0" y="2437448"/>
                </a:moveTo>
                <a:cubicBezTo>
                  <a:pt x="302895" y="2437448"/>
                  <a:pt x="605790" y="2437448"/>
                  <a:pt x="913448" y="2437448"/>
                </a:cubicBezTo>
                <a:cubicBezTo>
                  <a:pt x="913448" y="1624013"/>
                  <a:pt x="913448" y="813435"/>
                  <a:pt x="913448" y="0"/>
                </a:cubicBezTo>
                <a:cubicBezTo>
                  <a:pt x="2134553" y="0"/>
                  <a:pt x="3350895" y="0"/>
                  <a:pt x="4570095" y="0"/>
                </a:cubicBezTo>
                <a:cubicBezTo>
                  <a:pt x="4570095" y="1217295"/>
                  <a:pt x="4570095" y="2432685"/>
                  <a:pt x="4570095" y="3653790"/>
                </a:cubicBezTo>
                <a:cubicBezTo>
                  <a:pt x="3758565" y="3653790"/>
                  <a:pt x="2948940" y="3653790"/>
                  <a:pt x="2139315" y="3653790"/>
                </a:cubicBezTo>
                <a:cubicBezTo>
                  <a:pt x="2135505" y="3663315"/>
                  <a:pt x="2132648" y="3667125"/>
                  <a:pt x="2132648" y="3671888"/>
                </a:cubicBezTo>
                <a:cubicBezTo>
                  <a:pt x="2132648" y="3971925"/>
                  <a:pt x="2133600" y="4271963"/>
                  <a:pt x="2133600" y="4572000"/>
                </a:cubicBezTo>
                <a:cubicBezTo>
                  <a:pt x="1422083" y="4572000"/>
                  <a:pt x="711518" y="4572000"/>
                  <a:pt x="0" y="4572000"/>
                </a:cubicBezTo>
                <a:cubicBezTo>
                  <a:pt x="0" y="3859530"/>
                  <a:pt x="0" y="3148965"/>
                  <a:pt x="0" y="2437448"/>
                </a:cubicBezTo>
                <a:close/>
                <a:moveTo>
                  <a:pt x="1223010" y="304800"/>
                </a:moveTo>
                <a:cubicBezTo>
                  <a:pt x="1223010" y="1018223"/>
                  <a:pt x="1223010" y="1726883"/>
                  <a:pt x="1223010" y="2440305"/>
                </a:cubicBezTo>
                <a:cubicBezTo>
                  <a:pt x="1526858" y="2440305"/>
                  <a:pt x="1827848" y="2440305"/>
                  <a:pt x="2133600" y="2440305"/>
                </a:cubicBezTo>
                <a:cubicBezTo>
                  <a:pt x="2133600" y="2746058"/>
                  <a:pt x="2133600" y="3046095"/>
                  <a:pt x="2133600" y="3347085"/>
                </a:cubicBezTo>
                <a:cubicBezTo>
                  <a:pt x="2847975" y="3347085"/>
                  <a:pt x="3556635" y="3347085"/>
                  <a:pt x="4264343" y="3347085"/>
                </a:cubicBezTo>
                <a:cubicBezTo>
                  <a:pt x="4264343" y="2331720"/>
                  <a:pt x="4264343" y="1319213"/>
                  <a:pt x="4264343" y="304800"/>
                </a:cubicBezTo>
                <a:cubicBezTo>
                  <a:pt x="3249930" y="304800"/>
                  <a:pt x="2237423" y="304800"/>
                  <a:pt x="1223010" y="304800"/>
                </a:cubicBezTo>
                <a:close/>
                <a:moveTo>
                  <a:pt x="914400" y="2745105"/>
                </a:moveTo>
                <a:cubicBezTo>
                  <a:pt x="707708" y="2745105"/>
                  <a:pt x="507683" y="2745105"/>
                  <a:pt x="306705" y="2745105"/>
                </a:cubicBezTo>
                <a:cubicBezTo>
                  <a:pt x="306705" y="3251835"/>
                  <a:pt x="306705" y="3755708"/>
                  <a:pt x="306705" y="4261485"/>
                </a:cubicBezTo>
                <a:cubicBezTo>
                  <a:pt x="813435" y="4261485"/>
                  <a:pt x="1317308" y="4261485"/>
                  <a:pt x="1822133" y="4261485"/>
                </a:cubicBezTo>
                <a:cubicBezTo>
                  <a:pt x="1822133" y="4058603"/>
                  <a:pt x="1822133" y="3858578"/>
                  <a:pt x="1822133" y="3652838"/>
                </a:cubicBezTo>
                <a:cubicBezTo>
                  <a:pt x="1517333" y="3652838"/>
                  <a:pt x="1217295" y="3652838"/>
                  <a:pt x="913448" y="3652838"/>
                </a:cubicBezTo>
                <a:cubicBezTo>
                  <a:pt x="914400" y="3348038"/>
                  <a:pt x="914400" y="3048953"/>
                  <a:pt x="914400" y="2745105"/>
                </a:cubicBezTo>
                <a:close/>
                <a:moveTo>
                  <a:pt x="1824038" y="3348038"/>
                </a:moveTo>
                <a:cubicBezTo>
                  <a:pt x="1824038" y="3143250"/>
                  <a:pt x="1824038" y="2945130"/>
                  <a:pt x="1824038" y="2744153"/>
                </a:cubicBezTo>
                <a:cubicBezTo>
                  <a:pt x="1622108" y="2744153"/>
                  <a:pt x="1423035" y="2744153"/>
                  <a:pt x="1223010" y="2744153"/>
                </a:cubicBezTo>
                <a:cubicBezTo>
                  <a:pt x="1223010" y="2947035"/>
                  <a:pt x="1223010" y="3147060"/>
                  <a:pt x="1223010" y="3348038"/>
                </a:cubicBezTo>
                <a:cubicBezTo>
                  <a:pt x="1423988" y="3348038"/>
                  <a:pt x="1622108" y="3348038"/>
                  <a:pt x="1824038" y="3348038"/>
                </a:cubicBezTo>
                <a:close/>
              </a:path>
            </a:pathLst>
          </a:custGeom>
          <a:solidFill>
            <a:schemeClr val="accent1">
              <a:lumMod val="7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Roboto"/>
              <a:ea typeface="+mn-ea"/>
              <a:cs typeface="+mn-cs"/>
            </a:endParaRPr>
          </a:p>
        </p:txBody>
      </p:sp>
      <p:sp>
        <p:nvSpPr>
          <p:cNvPr id="102" name="Freeform: Shape 101">
            <a:extLst>
              <a:ext uri="{FF2B5EF4-FFF2-40B4-BE49-F238E27FC236}">
                <a16:creationId xmlns:a16="http://schemas.microsoft.com/office/drawing/2014/main" id="{25BA6818-D3ED-F152-9E2A-D6C32971B1BE}"/>
              </a:ext>
            </a:extLst>
          </p:cNvPr>
          <p:cNvSpPr/>
          <p:nvPr/>
        </p:nvSpPr>
        <p:spPr>
          <a:xfrm>
            <a:off x="851733" y="3030644"/>
            <a:ext cx="148113" cy="116835"/>
          </a:xfrm>
          <a:custGeom>
            <a:avLst/>
            <a:gdLst>
              <a:gd name="connsiteX0" fmla="*/ 1620203 w 1620202"/>
              <a:gd name="connsiteY0" fmla="*/ 1214438 h 1629727"/>
              <a:gd name="connsiteX1" fmla="*/ 1320165 w 1620202"/>
              <a:gd name="connsiteY1" fmla="*/ 1214438 h 1629727"/>
              <a:gd name="connsiteX2" fmla="*/ 1320165 w 1620202"/>
              <a:gd name="connsiteY2" fmla="*/ 531495 h 1629727"/>
              <a:gd name="connsiteX3" fmla="*/ 221932 w 1620202"/>
              <a:gd name="connsiteY3" fmla="*/ 1629728 h 1629727"/>
              <a:gd name="connsiteX4" fmla="*/ 0 w 1620202"/>
              <a:gd name="connsiteY4" fmla="*/ 1406843 h 1629727"/>
              <a:gd name="connsiteX5" fmla="*/ 1102995 w 1620202"/>
              <a:gd name="connsiteY5" fmla="*/ 303848 h 1629727"/>
              <a:gd name="connsiteX6" fmla="*/ 407670 w 1620202"/>
              <a:gd name="connsiteY6" fmla="*/ 303848 h 1629727"/>
              <a:gd name="connsiteX7" fmla="*/ 407670 w 1620202"/>
              <a:gd name="connsiteY7" fmla="*/ 0 h 1629727"/>
              <a:gd name="connsiteX8" fmla="*/ 1620203 w 1620202"/>
              <a:gd name="connsiteY8" fmla="*/ 0 h 1629727"/>
              <a:gd name="connsiteX9" fmla="*/ 1620203 w 1620202"/>
              <a:gd name="connsiteY9" fmla="*/ 1214438 h 1629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202" h="1629727">
                <a:moveTo>
                  <a:pt x="1620203" y="1214438"/>
                </a:moveTo>
                <a:cubicBezTo>
                  <a:pt x="1520190" y="1214438"/>
                  <a:pt x="1423035" y="1214438"/>
                  <a:pt x="1320165" y="1214438"/>
                </a:cubicBezTo>
                <a:cubicBezTo>
                  <a:pt x="1320165" y="985838"/>
                  <a:pt x="1320165" y="758190"/>
                  <a:pt x="1320165" y="531495"/>
                </a:cubicBezTo>
                <a:cubicBezTo>
                  <a:pt x="951547" y="900113"/>
                  <a:pt x="584835" y="1266825"/>
                  <a:pt x="221932" y="1629728"/>
                </a:cubicBezTo>
                <a:cubicBezTo>
                  <a:pt x="142875" y="1550670"/>
                  <a:pt x="73342" y="1480185"/>
                  <a:pt x="0" y="1406843"/>
                </a:cubicBezTo>
                <a:cubicBezTo>
                  <a:pt x="360997" y="1046798"/>
                  <a:pt x="726757" y="680085"/>
                  <a:pt x="1102995" y="303848"/>
                </a:cubicBezTo>
                <a:cubicBezTo>
                  <a:pt x="862965" y="303848"/>
                  <a:pt x="637222" y="303848"/>
                  <a:pt x="407670" y="303848"/>
                </a:cubicBezTo>
                <a:cubicBezTo>
                  <a:pt x="407670" y="200025"/>
                  <a:pt x="407670" y="100965"/>
                  <a:pt x="407670" y="0"/>
                </a:cubicBezTo>
                <a:cubicBezTo>
                  <a:pt x="811530" y="0"/>
                  <a:pt x="1214438" y="0"/>
                  <a:pt x="1620203" y="0"/>
                </a:cubicBezTo>
                <a:cubicBezTo>
                  <a:pt x="1620203" y="404813"/>
                  <a:pt x="1620203" y="807720"/>
                  <a:pt x="1620203" y="1214438"/>
                </a:cubicBezTo>
                <a:close/>
              </a:path>
            </a:pathLst>
          </a:custGeom>
          <a:solidFill>
            <a:schemeClr val="accent1">
              <a:lumMod val="7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Roboto"/>
              <a:ea typeface="+mn-ea"/>
              <a:cs typeface="+mn-cs"/>
            </a:endParaRPr>
          </a:p>
        </p:txBody>
      </p:sp>
      <p:sp>
        <p:nvSpPr>
          <p:cNvPr id="103" name="Freeform: Shape 102">
            <a:extLst>
              <a:ext uri="{FF2B5EF4-FFF2-40B4-BE49-F238E27FC236}">
                <a16:creationId xmlns:a16="http://schemas.microsoft.com/office/drawing/2014/main" id="{D0A96D68-4132-FCE9-BB53-1B6172FD8024}"/>
              </a:ext>
            </a:extLst>
          </p:cNvPr>
          <p:cNvSpPr/>
          <p:nvPr/>
        </p:nvSpPr>
        <p:spPr>
          <a:xfrm>
            <a:off x="702691" y="3821973"/>
            <a:ext cx="417783" cy="327767"/>
          </a:xfrm>
          <a:custGeom>
            <a:avLst/>
            <a:gdLst>
              <a:gd name="connsiteX0" fmla="*/ 0 w 4570094"/>
              <a:gd name="connsiteY0" fmla="*/ 2437448 h 4571999"/>
              <a:gd name="connsiteX1" fmla="*/ 913448 w 4570094"/>
              <a:gd name="connsiteY1" fmla="*/ 2437448 h 4571999"/>
              <a:gd name="connsiteX2" fmla="*/ 913448 w 4570094"/>
              <a:gd name="connsiteY2" fmla="*/ 0 h 4571999"/>
              <a:gd name="connsiteX3" fmla="*/ 4570095 w 4570094"/>
              <a:gd name="connsiteY3" fmla="*/ 0 h 4571999"/>
              <a:gd name="connsiteX4" fmla="*/ 4570095 w 4570094"/>
              <a:gd name="connsiteY4" fmla="*/ 3653790 h 4571999"/>
              <a:gd name="connsiteX5" fmla="*/ 2139315 w 4570094"/>
              <a:gd name="connsiteY5" fmla="*/ 3653790 h 4571999"/>
              <a:gd name="connsiteX6" fmla="*/ 2132648 w 4570094"/>
              <a:gd name="connsiteY6" fmla="*/ 3671888 h 4571999"/>
              <a:gd name="connsiteX7" fmla="*/ 2133600 w 4570094"/>
              <a:gd name="connsiteY7" fmla="*/ 4572000 h 4571999"/>
              <a:gd name="connsiteX8" fmla="*/ 0 w 4570094"/>
              <a:gd name="connsiteY8" fmla="*/ 4572000 h 4571999"/>
              <a:gd name="connsiteX9" fmla="*/ 0 w 4570094"/>
              <a:gd name="connsiteY9" fmla="*/ 2437448 h 4571999"/>
              <a:gd name="connsiteX10" fmla="*/ 1223010 w 4570094"/>
              <a:gd name="connsiteY10" fmla="*/ 304800 h 4571999"/>
              <a:gd name="connsiteX11" fmla="*/ 1223010 w 4570094"/>
              <a:gd name="connsiteY11" fmla="*/ 2440305 h 4571999"/>
              <a:gd name="connsiteX12" fmla="*/ 2133600 w 4570094"/>
              <a:gd name="connsiteY12" fmla="*/ 2440305 h 4571999"/>
              <a:gd name="connsiteX13" fmla="*/ 2133600 w 4570094"/>
              <a:gd name="connsiteY13" fmla="*/ 3347085 h 4571999"/>
              <a:gd name="connsiteX14" fmla="*/ 4264343 w 4570094"/>
              <a:gd name="connsiteY14" fmla="*/ 3347085 h 4571999"/>
              <a:gd name="connsiteX15" fmla="*/ 4264343 w 4570094"/>
              <a:gd name="connsiteY15" fmla="*/ 304800 h 4571999"/>
              <a:gd name="connsiteX16" fmla="*/ 1223010 w 4570094"/>
              <a:gd name="connsiteY16" fmla="*/ 304800 h 4571999"/>
              <a:gd name="connsiteX17" fmla="*/ 914400 w 4570094"/>
              <a:gd name="connsiteY17" fmla="*/ 2745105 h 4571999"/>
              <a:gd name="connsiteX18" fmla="*/ 306705 w 4570094"/>
              <a:gd name="connsiteY18" fmla="*/ 2745105 h 4571999"/>
              <a:gd name="connsiteX19" fmla="*/ 306705 w 4570094"/>
              <a:gd name="connsiteY19" fmla="*/ 4261485 h 4571999"/>
              <a:gd name="connsiteX20" fmla="*/ 1822133 w 4570094"/>
              <a:gd name="connsiteY20" fmla="*/ 4261485 h 4571999"/>
              <a:gd name="connsiteX21" fmla="*/ 1822133 w 4570094"/>
              <a:gd name="connsiteY21" fmla="*/ 3652838 h 4571999"/>
              <a:gd name="connsiteX22" fmla="*/ 913448 w 4570094"/>
              <a:gd name="connsiteY22" fmla="*/ 3652838 h 4571999"/>
              <a:gd name="connsiteX23" fmla="*/ 914400 w 4570094"/>
              <a:gd name="connsiteY23" fmla="*/ 2745105 h 4571999"/>
              <a:gd name="connsiteX24" fmla="*/ 1824038 w 4570094"/>
              <a:gd name="connsiteY24" fmla="*/ 3348038 h 4571999"/>
              <a:gd name="connsiteX25" fmla="*/ 1824038 w 4570094"/>
              <a:gd name="connsiteY25" fmla="*/ 2744153 h 4571999"/>
              <a:gd name="connsiteX26" fmla="*/ 1223010 w 4570094"/>
              <a:gd name="connsiteY26" fmla="*/ 2744153 h 4571999"/>
              <a:gd name="connsiteX27" fmla="*/ 1223010 w 4570094"/>
              <a:gd name="connsiteY27" fmla="*/ 3348038 h 4571999"/>
              <a:gd name="connsiteX28" fmla="*/ 1824038 w 4570094"/>
              <a:gd name="connsiteY28" fmla="*/ 3348038 h 45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70094" h="4571999">
                <a:moveTo>
                  <a:pt x="0" y="2437448"/>
                </a:moveTo>
                <a:cubicBezTo>
                  <a:pt x="302895" y="2437448"/>
                  <a:pt x="605790" y="2437448"/>
                  <a:pt x="913448" y="2437448"/>
                </a:cubicBezTo>
                <a:cubicBezTo>
                  <a:pt x="913448" y="1624013"/>
                  <a:pt x="913448" y="813435"/>
                  <a:pt x="913448" y="0"/>
                </a:cubicBezTo>
                <a:cubicBezTo>
                  <a:pt x="2134553" y="0"/>
                  <a:pt x="3350895" y="0"/>
                  <a:pt x="4570095" y="0"/>
                </a:cubicBezTo>
                <a:cubicBezTo>
                  <a:pt x="4570095" y="1217295"/>
                  <a:pt x="4570095" y="2432685"/>
                  <a:pt x="4570095" y="3653790"/>
                </a:cubicBezTo>
                <a:cubicBezTo>
                  <a:pt x="3758565" y="3653790"/>
                  <a:pt x="2948940" y="3653790"/>
                  <a:pt x="2139315" y="3653790"/>
                </a:cubicBezTo>
                <a:cubicBezTo>
                  <a:pt x="2135505" y="3663315"/>
                  <a:pt x="2132648" y="3667125"/>
                  <a:pt x="2132648" y="3671888"/>
                </a:cubicBezTo>
                <a:cubicBezTo>
                  <a:pt x="2132648" y="3971925"/>
                  <a:pt x="2133600" y="4271963"/>
                  <a:pt x="2133600" y="4572000"/>
                </a:cubicBezTo>
                <a:cubicBezTo>
                  <a:pt x="1422083" y="4572000"/>
                  <a:pt x="711518" y="4572000"/>
                  <a:pt x="0" y="4572000"/>
                </a:cubicBezTo>
                <a:cubicBezTo>
                  <a:pt x="0" y="3859530"/>
                  <a:pt x="0" y="3148965"/>
                  <a:pt x="0" y="2437448"/>
                </a:cubicBezTo>
                <a:close/>
                <a:moveTo>
                  <a:pt x="1223010" y="304800"/>
                </a:moveTo>
                <a:cubicBezTo>
                  <a:pt x="1223010" y="1018223"/>
                  <a:pt x="1223010" y="1726883"/>
                  <a:pt x="1223010" y="2440305"/>
                </a:cubicBezTo>
                <a:cubicBezTo>
                  <a:pt x="1526858" y="2440305"/>
                  <a:pt x="1827848" y="2440305"/>
                  <a:pt x="2133600" y="2440305"/>
                </a:cubicBezTo>
                <a:cubicBezTo>
                  <a:pt x="2133600" y="2746058"/>
                  <a:pt x="2133600" y="3046095"/>
                  <a:pt x="2133600" y="3347085"/>
                </a:cubicBezTo>
                <a:cubicBezTo>
                  <a:pt x="2847975" y="3347085"/>
                  <a:pt x="3556635" y="3347085"/>
                  <a:pt x="4264343" y="3347085"/>
                </a:cubicBezTo>
                <a:cubicBezTo>
                  <a:pt x="4264343" y="2331720"/>
                  <a:pt x="4264343" y="1319213"/>
                  <a:pt x="4264343" y="304800"/>
                </a:cubicBezTo>
                <a:cubicBezTo>
                  <a:pt x="3249930" y="304800"/>
                  <a:pt x="2237423" y="304800"/>
                  <a:pt x="1223010" y="304800"/>
                </a:cubicBezTo>
                <a:close/>
                <a:moveTo>
                  <a:pt x="914400" y="2745105"/>
                </a:moveTo>
                <a:cubicBezTo>
                  <a:pt x="707708" y="2745105"/>
                  <a:pt x="507683" y="2745105"/>
                  <a:pt x="306705" y="2745105"/>
                </a:cubicBezTo>
                <a:cubicBezTo>
                  <a:pt x="306705" y="3251835"/>
                  <a:pt x="306705" y="3755708"/>
                  <a:pt x="306705" y="4261485"/>
                </a:cubicBezTo>
                <a:cubicBezTo>
                  <a:pt x="813435" y="4261485"/>
                  <a:pt x="1317308" y="4261485"/>
                  <a:pt x="1822133" y="4261485"/>
                </a:cubicBezTo>
                <a:cubicBezTo>
                  <a:pt x="1822133" y="4058603"/>
                  <a:pt x="1822133" y="3858578"/>
                  <a:pt x="1822133" y="3652838"/>
                </a:cubicBezTo>
                <a:cubicBezTo>
                  <a:pt x="1517333" y="3652838"/>
                  <a:pt x="1217295" y="3652838"/>
                  <a:pt x="913448" y="3652838"/>
                </a:cubicBezTo>
                <a:cubicBezTo>
                  <a:pt x="914400" y="3348038"/>
                  <a:pt x="914400" y="3048953"/>
                  <a:pt x="914400" y="2745105"/>
                </a:cubicBezTo>
                <a:close/>
                <a:moveTo>
                  <a:pt x="1824038" y="3348038"/>
                </a:moveTo>
                <a:cubicBezTo>
                  <a:pt x="1824038" y="3143250"/>
                  <a:pt x="1824038" y="2945130"/>
                  <a:pt x="1824038" y="2744153"/>
                </a:cubicBezTo>
                <a:cubicBezTo>
                  <a:pt x="1622108" y="2744153"/>
                  <a:pt x="1423035" y="2744153"/>
                  <a:pt x="1223010" y="2744153"/>
                </a:cubicBezTo>
                <a:cubicBezTo>
                  <a:pt x="1223010" y="2947035"/>
                  <a:pt x="1223010" y="3147060"/>
                  <a:pt x="1223010" y="3348038"/>
                </a:cubicBezTo>
                <a:cubicBezTo>
                  <a:pt x="1423988" y="3348038"/>
                  <a:pt x="1622108" y="3348038"/>
                  <a:pt x="1824038" y="3348038"/>
                </a:cubicBezTo>
                <a:close/>
              </a:path>
            </a:pathLst>
          </a:custGeom>
          <a:solidFill>
            <a:schemeClr val="accent1">
              <a:lumMod val="7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Roboto"/>
              <a:ea typeface="+mn-ea"/>
              <a:cs typeface="+mn-cs"/>
            </a:endParaRPr>
          </a:p>
        </p:txBody>
      </p:sp>
      <p:sp>
        <p:nvSpPr>
          <p:cNvPr id="104" name="Freeform: Shape 103">
            <a:extLst>
              <a:ext uri="{FF2B5EF4-FFF2-40B4-BE49-F238E27FC236}">
                <a16:creationId xmlns:a16="http://schemas.microsoft.com/office/drawing/2014/main" id="{B3522A0B-E037-FF9B-7EF5-8050D78AE8A8}"/>
              </a:ext>
            </a:extLst>
          </p:cNvPr>
          <p:cNvSpPr/>
          <p:nvPr/>
        </p:nvSpPr>
        <p:spPr>
          <a:xfrm>
            <a:off x="881732" y="3879926"/>
            <a:ext cx="148113" cy="116835"/>
          </a:xfrm>
          <a:custGeom>
            <a:avLst/>
            <a:gdLst>
              <a:gd name="connsiteX0" fmla="*/ 1620203 w 1620202"/>
              <a:gd name="connsiteY0" fmla="*/ 1214438 h 1629727"/>
              <a:gd name="connsiteX1" fmla="*/ 1320165 w 1620202"/>
              <a:gd name="connsiteY1" fmla="*/ 1214438 h 1629727"/>
              <a:gd name="connsiteX2" fmla="*/ 1320165 w 1620202"/>
              <a:gd name="connsiteY2" fmla="*/ 531495 h 1629727"/>
              <a:gd name="connsiteX3" fmla="*/ 221932 w 1620202"/>
              <a:gd name="connsiteY3" fmla="*/ 1629728 h 1629727"/>
              <a:gd name="connsiteX4" fmla="*/ 0 w 1620202"/>
              <a:gd name="connsiteY4" fmla="*/ 1406843 h 1629727"/>
              <a:gd name="connsiteX5" fmla="*/ 1102995 w 1620202"/>
              <a:gd name="connsiteY5" fmla="*/ 303848 h 1629727"/>
              <a:gd name="connsiteX6" fmla="*/ 407670 w 1620202"/>
              <a:gd name="connsiteY6" fmla="*/ 303848 h 1629727"/>
              <a:gd name="connsiteX7" fmla="*/ 407670 w 1620202"/>
              <a:gd name="connsiteY7" fmla="*/ 0 h 1629727"/>
              <a:gd name="connsiteX8" fmla="*/ 1620203 w 1620202"/>
              <a:gd name="connsiteY8" fmla="*/ 0 h 1629727"/>
              <a:gd name="connsiteX9" fmla="*/ 1620203 w 1620202"/>
              <a:gd name="connsiteY9" fmla="*/ 1214438 h 1629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202" h="1629727">
                <a:moveTo>
                  <a:pt x="1620203" y="1214438"/>
                </a:moveTo>
                <a:cubicBezTo>
                  <a:pt x="1520190" y="1214438"/>
                  <a:pt x="1423035" y="1214438"/>
                  <a:pt x="1320165" y="1214438"/>
                </a:cubicBezTo>
                <a:cubicBezTo>
                  <a:pt x="1320165" y="985838"/>
                  <a:pt x="1320165" y="758190"/>
                  <a:pt x="1320165" y="531495"/>
                </a:cubicBezTo>
                <a:cubicBezTo>
                  <a:pt x="951547" y="900113"/>
                  <a:pt x="584835" y="1266825"/>
                  <a:pt x="221932" y="1629728"/>
                </a:cubicBezTo>
                <a:cubicBezTo>
                  <a:pt x="142875" y="1550670"/>
                  <a:pt x="73342" y="1480185"/>
                  <a:pt x="0" y="1406843"/>
                </a:cubicBezTo>
                <a:cubicBezTo>
                  <a:pt x="360997" y="1046798"/>
                  <a:pt x="726757" y="680085"/>
                  <a:pt x="1102995" y="303848"/>
                </a:cubicBezTo>
                <a:cubicBezTo>
                  <a:pt x="862965" y="303848"/>
                  <a:pt x="637222" y="303848"/>
                  <a:pt x="407670" y="303848"/>
                </a:cubicBezTo>
                <a:cubicBezTo>
                  <a:pt x="407670" y="200025"/>
                  <a:pt x="407670" y="100965"/>
                  <a:pt x="407670" y="0"/>
                </a:cubicBezTo>
                <a:cubicBezTo>
                  <a:pt x="811530" y="0"/>
                  <a:pt x="1214438" y="0"/>
                  <a:pt x="1620203" y="0"/>
                </a:cubicBezTo>
                <a:cubicBezTo>
                  <a:pt x="1620203" y="404813"/>
                  <a:pt x="1620203" y="807720"/>
                  <a:pt x="1620203" y="1214438"/>
                </a:cubicBezTo>
                <a:close/>
              </a:path>
            </a:pathLst>
          </a:custGeom>
          <a:solidFill>
            <a:schemeClr val="accent1">
              <a:lumMod val="7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Roboto"/>
              <a:ea typeface="+mn-ea"/>
              <a:cs typeface="+mn-cs"/>
            </a:endParaRPr>
          </a:p>
        </p:txBody>
      </p:sp>
      <p:cxnSp>
        <p:nvCxnSpPr>
          <p:cNvPr id="2" name="Straight Connector 1">
            <a:extLst>
              <a:ext uri="{FF2B5EF4-FFF2-40B4-BE49-F238E27FC236}">
                <a16:creationId xmlns:a16="http://schemas.microsoft.com/office/drawing/2014/main" id="{931D4720-3659-D2A1-E89E-F1ACD4294A44}"/>
              </a:ext>
            </a:extLst>
          </p:cNvPr>
          <p:cNvCxnSpPr>
            <a:cxnSpLocks/>
          </p:cNvCxnSpPr>
          <p:nvPr/>
        </p:nvCxnSpPr>
        <p:spPr>
          <a:xfrm flipH="1">
            <a:off x="711463" y="6284154"/>
            <a:ext cx="5727947"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0" name="Picture 9">
            <a:extLst>
              <a:ext uri="{FF2B5EF4-FFF2-40B4-BE49-F238E27FC236}">
                <a16:creationId xmlns:a16="http://schemas.microsoft.com/office/drawing/2014/main" id="{EF0C38B7-BFD3-BED2-EB84-2BCA2248B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577" y="284167"/>
            <a:ext cx="857457" cy="851177"/>
          </a:xfrm>
          <a:prstGeom prst="rect">
            <a:avLst/>
          </a:prstGeom>
        </p:spPr>
      </p:pic>
      <p:sp>
        <p:nvSpPr>
          <p:cNvPr id="14" name="TextBox 13">
            <a:extLst>
              <a:ext uri="{FF2B5EF4-FFF2-40B4-BE49-F238E27FC236}">
                <a16:creationId xmlns:a16="http://schemas.microsoft.com/office/drawing/2014/main" id="{4669007E-8C43-FF09-A52D-832D297C980A}"/>
              </a:ext>
            </a:extLst>
          </p:cNvPr>
          <p:cNvSpPr txBox="1"/>
          <p:nvPr/>
        </p:nvSpPr>
        <p:spPr>
          <a:xfrm>
            <a:off x="1326274" y="855745"/>
            <a:ext cx="4732615" cy="338554"/>
          </a:xfrm>
          <a:prstGeom prst="rect">
            <a:avLst/>
          </a:prstGeom>
          <a:noFill/>
        </p:spPr>
        <p:txBody>
          <a:bodyPr wrap="square">
            <a:spAutoFit/>
          </a:bodyPr>
          <a:lstStyle/>
          <a:p>
            <a:pPr marL="0" indent="0" algn="ctr">
              <a:spcBef>
                <a:spcPts val="600"/>
              </a:spcBef>
              <a:buNone/>
            </a:pPr>
            <a:r>
              <a:rPr lang="en-US" sz="1600" dirty="0">
                <a:solidFill>
                  <a:srgbClr val="002060"/>
                </a:solidFill>
                <a:latin typeface="Times New Roman" panose="02020603050405020304" pitchFamily="18" charset="0"/>
                <a:cs typeface="Times New Roman" panose="02020603050405020304" pitchFamily="18" charset="0"/>
              </a:rPr>
              <a:t>V.</a:t>
            </a:r>
            <a:r>
              <a:rPr lang="mn-MN" sz="1600" dirty="0">
                <a:solidFill>
                  <a:srgbClr val="002060"/>
                </a:solidFill>
                <a:latin typeface="Times New Roman" panose="02020603050405020304" pitchFamily="18" charset="0"/>
                <a:cs typeface="Times New Roman" panose="02020603050405020304" pitchFamily="18" charset="0"/>
              </a:rPr>
              <a:t> БОДЛОГЫН ЗӨВЛӨМЖИД ТУСГАХ САНАЛ</a:t>
            </a:r>
          </a:p>
        </p:txBody>
      </p:sp>
      <p:cxnSp>
        <p:nvCxnSpPr>
          <p:cNvPr id="15" name="Straight Connector 14">
            <a:extLst>
              <a:ext uri="{FF2B5EF4-FFF2-40B4-BE49-F238E27FC236}">
                <a16:creationId xmlns:a16="http://schemas.microsoft.com/office/drawing/2014/main" id="{9D88B57A-657B-8853-6E69-9D4860C7C54A}"/>
              </a:ext>
            </a:extLst>
          </p:cNvPr>
          <p:cNvCxnSpPr>
            <a:cxnSpLocks/>
          </p:cNvCxnSpPr>
          <p:nvPr/>
        </p:nvCxnSpPr>
        <p:spPr>
          <a:xfrm flipH="1">
            <a:off x="817494" y="1273406"/>
            <a:ext cx="5504929"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21" name="Freeform: Shape 20">
            <a:extLst>
              <a:ext uri="{FF2B5EF4-FFF2-40B4-BE49-F238E27FC236}">
                <a16:creationId xmlns:a16="http://schemas.microsoft.com/office/drawing/2014/main" id="{57117D24-2D4A-8789-B093-402D996AFB07}"/>
              </a:ext>
            </a:extLst>
          </p:cNvPr>
          <p:cNvSpPr/>
          <p:nvPr/>
        </p:nvSpPr>
        <p:spPr>
          <a:xfrm>
            <a:off x="698445" y="5124418"/>
            <a:ext cx="417783" cy="327767"/>
          </a:xfrm>
          <a:custGeom>
            <a:avLst/>
            <a:gdLst>
              <a:gd name="connsiteX0" fmla="*/ 0 w 4570094"/>
              <a:gd name="connsiteY0" fmla="*/ 2437448 h 4571999"/>
              <a:gd name="connsiteX1" fmla="*/ 913448 w 4570094"/>
              <a:gd name="connsiteY1" fmla="*/ 2437448 h 4571999"/>
              <a:gd name="connsiteX2" fmla="*/ 913448 w 4570094"/>
              <a:gd name="connsiteY2" fmla="*/ 0 h 4571999"/>
              <a:gd name="connsiteX3" fmla="*/ 4570095 w 4570094"/>
              <a:gd name="connsiteY3" fmla="*/ 0 h 4571999"/>
              <a:gd name="connsiteX4" fmla="*/ 4570095 w 4570094"/>
              <a:gd name="connsiteY4" fmla="*/ 3653790 h 4571999"/>
              <a:gd name="connsiteX5" fmla="*/ 2139315 w 4570094"/>
              <a:gd name="connsiteY5" fmla="*/ 3653790 h 4571999"/>
              <a:gd name="connsiteX6" fmla="*/ 2132648 w 4570094"/>
              <a:gd name="connsiteY6" fmla="*/ 3671888 h 4571999"/>
              <a:gd name="connsiteX7" fmla="*/ 2133600 w 4570094"/>
              <a:gd name="connsiteY7" fmla="*/ 4572000 h 4571999"/>
              <a:gd name="connsiteX8" fmla="*/ 0 w 4570094"/>
              <a:gd name="connsiteY8" fmla="*/ 4572000 h 4571999"/>
              <a:gd name="connsiteX9" fmla="*/ 0 w 4570094"/>
              <a:gd name="connsiteY9" fmla="*/ 2437448 h 4571999"/>
              <a:gd name="connsiteX10" fmla="*/ 1223010 w 4570094"/>
              <a:gd name="connsiteY10" fmla="*/ 304800 h 4571999"/>
              <a:gd name="connsiteX11" fmla="*/ 1223010 w 4570094"/>
              <a:gd name="connsiteY11" fmla="*/ 2440305 h 4571999"/>
              <a:gd name="connsiteX12" fmla="*/ 2133600 w 4570094"/>
              <a:gd name="connsiteY12" fmla="*/ 2440305 h 4571999"/>
              <a:gd name="connsiteX13" fmla="*/ 2133600 w 4570094"/>
              <a:gd name="connsiteY13" fmla="*/ 3347085 h 4571999"/>
              <a:gd name="connsiteX14" fmla="*/ 4264343 w 4570094"/>
              <a:gd name="connsiteY14" fmla="*/ 3347085 h 4571999"/>
              <a:gd name="connsiteX15" fmla="*/ 4264343 w 4570094"/>
              <a:gd name="connsiteY15" fmla="*/ 304800 h 4571999"/>
              <a:gd name="connsiteX16" fmla="*/ 1223010 w 4570094"/>
              <a:gd name="connsiteY16" fmla="*/ 304800 h 4571999"/>
              <a:gd name="connsiteX17" fmla="*/ 914400 w 4570094"/>
              <a:gd name="connsiteY17" fmla="*/ 2745105 h 4571999"/>
              <a:gd name="connsiteX18" fmla="*/ 306705 w 4570094"/>
              <a:gd name="connsiteY18" fmla="*/ 2745105 h 4571999"/>
              <a:gd name="connsiteX19" fmla="*/ 306705 w 4570094"/>
              <a:gd name="connsiteY19" fmla="*/ 4261485 h 4571999"/>
              <a:gd name="connsiteX20" fmla="*/ 1822133 w 4570094"/>
              <a:gd name="connsiteY20" fmla="*/ 4261485 h 4571999"/>
              <a:gd name="connsiteX21" fmla="*/ 1822133 w 4570094"/>
              <a:gd name="connsiteY21" fmla="*/ 3652838 h 4571999"/>
              <a:gd name="connsiteX22" fmla="*/ 913448 w 4570094"/>
              <a:gd name="connsiteY22" fmla="*/ 3652838 h 4571999"/>
              <a:gd name="connsiteX23" fmla="*/ 914400 w 4570094"/>
              <a:gd name="connsiteY23" fmla="*/ 2745105 h 4571999"/>
              <a:gd name="connsiteX24" fmla="*/ 1824038 w 4570094"/>
              <a:gd name="connsiteY24" fmla="*/ 3348038 h 4571999"/>
              <a:gd name="connsiteX25" fmla="*/ 1824038 w 4570094"/>
              <a:gd name="connsiteY25" fmla="*/ 2744153 h 4571999"/>
              <a:gd name="connsiteX26" fmla="*/ 1223010 w 4570094"/>
              <a:gd name="connsiteY26" fmla="*/ 2744153 h 4571999"/>
              <a:gd name="connsiteX27" fmla="*/ 1223010 w 4570094"/>
              <a:gd name="connsiteY27" fmla="*/ 3348038 h 4571999"/>
              <a:gd name="connsiteX28" fmla="*/ 1824038 w 4570094"/>
              <a:gd name="connsiteY28" fmla="*/ 3348038 h 45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70094" h="4571999">
                <a:moveTo>
                  <a:pt x="0" y="2437448"/>
                </a:moveTo>
                <a:cubicBezTo>
                  <a:pt x="302895" y="2437448"/>
                  <a:pt x="605790" y="2437448"/>
                  <a:pt x="913448" y="2437448"/>
                </a:cubicBezTo>
                <a:cubicBezTo>
                  <a:pt x="913448" y="1624013"/>
                  <a:pt x="913448" y="813435"/>
                  <a:pt x="913448" y="0"/>
                </a:cubicBezTo>
                <a:cubicBezTo>
                  <a:pt x="2134553" y="0"/>
                  <a:pt x="3350895" y="0"/>
                  <a:pt x="4570095" y="0"/>
                </a:cubicBezTo>
                <a:cubicBezTo>
                  <a:pt x="4570095" y="1217295"/>
                  <a:pt x="4570095" y="2432685"/>
                  <a:pt x="4570095" y="3653790"/>
                </a:cubicBezTo>
                <a:cubicBezTo>
                  <a:pt x="3758565" y="3653790"/>
                  <a:pt x="2948940" y="3653790"/>
                  <a:pt x="2139315" y="3653790"/>
                </a:cubicBezTo>
                <a:cubicBezTo>
                  <a:pt x="2135505" y="3663315"/>
                  <a:pt x="2132648" y="3667125"/>
                  <a:pt x="2132648" y="3671888"/>
                </a:cubicBezTo>
                <a:cubicBezTo>
                  <a:pt x="2132648" y="3971925"/>
                  <a:pt x="2133600" y="4271963"/>
                  <a:pt x="2133600" y="4572000"/>
                </a:cubicBezTo>
                <a:cubicBezTo>
                  <a:pt x="1422083" y="4572000"/>
                  <a:pt x="711518" y="4572000"/>
                  <a:pt x="0" y="4572000"/>
                </a:cubicBezTo>
                <a:cubicBezTo>
                  <a:pt x="0" y="3859530"/>
                  <a:pt x="0" y="3148965"/>
                  <a:pt x="0" y="2437448"/>
                </a:cubicBezTo>
                <a:close/>
                <a:moveTo>
                  <a:pt x="1223010" y="304800"/>
                </a:moveTo>
                <a:cubicBezTo>
                  <a:pt x="1223010" y="1018223"/>
                  <a:pt x="1223010" y="1726883"/>
                  <a:pt x="1223010" y="2440305"/>
                </a:cubicBezTo>
                <a:cubicBezTo>
                  <a:pt x="1526858" y="2440305"/>
                  <a:pt x="1827848" y="2440305"/>
                  <a:pt x="2133600" y="2440305"/>
                </a:cubicBezTo>
                <a:cubicBezTo>
                  <a:pt x="2133600" y="2746058"/>
                  <a:pt x="2133600" y="3046095"/>
                  <a:pt x="2133600" y="3347085"/>
                </a:cubicBezTo>
                <a:cubicBezTo>
                  <a:pt x="2847975" y="3347085"/>
                  <a:pt x="3556635" y="3347085"/>
                  <a:pt x="4264343" y="3347085"/>
                </a:cubicBezTo>
                <a:cubicBezTo>
                  <a:pt x="4264343" y="2331720"/>
                  <a:pt x="4264343" y="1319213"/>
                  <a:pt x="4264343" y="304800"/>
                </a:cubicBezTo>
                <a:cubicBezTo>
                  <a:pt x="3249930" y="304800"/>
                  <a:pt x="2237423" y="304800"/>
                  <a:pt x="1223010" y="304800"/>
                </a:cubicBezTo>
                <a:close/>
                <a:moveTo>
                  <a:pt x="914400" y="2745105"/>
                </a:moveTo>
                <a:cubicBezTo>
                  <a:pt x="707708" y="2745105"/>
                  <a:pt x="507683" y="2745105"/>
                  <a:pt x="306705" y="2745105"/>
                </a:cubicBezTo>
                <a:cubicBezTo>
                  <a:pt x="306705" y="3251835"/>
                  <a:pt x="306705" y="3755708"/>
                  <a:pt x="306705" y="4261485"/>
                </a:cubicBezTo>
                <a:cubicBezTo>
                  <a:pt x="813435" y="4261485"/>
                  <a:pt x="1317308" y="4261485"/>
                  <a:pt x="1822133" y="4261485"/>
                </a:cubicBezTo>
                <a:cubicBezTo>
                  <a:pt x="1822133" y="4058603"/>
                  <a:pt x="1822133" y="3858578"/>
                  <a:pt x="1822133" y="3652838"/>
                </a:cubicBezTo>
                <a:cubicBezTo>
                  <a:pt x="1517333" y="3652838"/>
                  <a:pt x="1217295" y="3652838"/>
                  <a:pt x="913448" y="3652838"/>
                </a:cubicBezTo>
                <a:cubicBezTo>
                  <a:pt x="914400" y="3348038"/>
                  <a:pt x="914400" y="3048953"/>
                  <a:pt x="914400" y="2745105"/>
                </a:cubicBezTo>
                <a:close/>
                <a:moveTo>
                  <a:pt x="1824038" y="3348038"/>
                </a:moveTo>
                <a:cubicBezTo>
                  <a:pt x="1824038" y="3143250"/>
                  <a:pt x="1824038" y="2945130"/>
                  <a:pt x="1824038" y="2744153"/>
                </a:cubicBezTo>
                <a:cubicBezTo>
                  <a:pt x="1622108" y="2744153"/>
                  <a:pt x="1423035" y="2744153"/>
                  <a:pt x="1223010" y="2744153"/>
                </a:cubicBezTo>
                <a:cubicBezTo>
                  <a:pt x="1223010" y="2947035"/>
                  <a:pt x="1223010" y="3147060"/>
                  <a:pt x="1223010" y="3348038"/>
                </a:cubicBezTo>
                <a:cubicBezTo>
                  <a:pt x="1423988" y="3348038"/>
                  <a:pt x="1622108" y="3348038"/>
                  <a:pt x="1824038" y="3348038"/>
                </a:cubicBezTo>
                <a:close/>
              </a:path>
            </a:pathLst>
          </a:custGeom>
          <a:solidFill>
            <a:schemeClr val="accent1">
              <a:lumMod val="7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Roboto"/>
              <a:ea typeface="+mn-ea"/>
              <a:cs typeface="+mn-cs"/>
            </a:endParaRPr>
          </a:p>
        </p:txBody>
      </p:sp>
      <p:sp>
        <p:nvSpPr>
          <p:cNvPr id="22" name="Freeform: Shape 21">
            <a:extLst>
              <a:ext uri="{FF2B5EF4-FFF2-40B4-BE49-F238E27FC236}">
                <a16:creationId xmlns:a16="http://schemas.microsoft.com/office/drawing/2014/main" id="{F8465354-B122-D503-BBCF-D5E6F83A5828}"/>
              </a:ext>
            </a:extLst>
          </p:cNvPr>
          <p:cNvSpPr/>
          <p:nvPr/>
        </p:nvSpPr>
        <p:spPr>
          <a:xfrm>
            <a:off x="877486" y="5182371"/>
            <a:ext cx="148113" cy="116835"/>
          </a:xfrm>
          <a:custGeom>
            <a:avLst/>
            <a:gdLst>
              <a:gd name="connsiteX0" fmla="*/ 1620203 w 1620202"/>
              <a:gd name="connsiteY0" fmla="*/ 1214438 h 1629727"/>
              <a:gd name="connsiteX1" fmla="*/ 1320165 w 1620202"/>
              <a:gd name="connsiteY1" fmla="*/ 1214438 h 1629727"/>
              <a:gd name="connsiteX2" fmla="*/ 1320165 w 1620202"/>
              <a:gd name="connsiteY2" fmla="*/ 531495 h 1629727"/>
              <a:gd name="connsiteX3" fmla="*/ 221932 w 1620202"/>
              <a:gd name="connsiteY3" fmla="*/ 1629728 h 1629727"/>
              <a:gd name="connsiteX4" fmla="*/ 0 w 1620202"/>
              <a:gd name="connsiteY4" fmla="*/ 1406843 h 1629727"/>
              <a:gd name="connsiteX5" fmla="*/ 1102995 w 1620202"/>
              <a:gd name="connsiteY5" fmla="*/ 303848 h 1629727"/>
              <a:gd name="connsiteX6" fmla="*/ 407670 w 1620202"/>
              <a:gd name="connsiteY6" fmla="*/ 303848 h 1629727"/>
              <a:gd name="connsiteX7" fmla="*/ 407670 w 1620202"/>
              <a:gd name="connsiteY7" fmla="*/ 0 h 1629727"/>
              <a:gd name="connsiteX8" fmla="*/ 1620203 w 1620202"/>
              <a:gd name="connsiteY8" fmla="*/ 0 h 1629727"/>
              <a:gd name="connsiteX9" fmla="*/ 1620203 w 1620202"/>
              <a:gd name="connsiteY9" fmla="*/ 1214438 h 1629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202" h="1629727">
                <a:moveTo>
                  <a:pt x="1620203" y="1214438"/>
                </a:moveTo>
                <a:cubicBezTo>
                  <a:pt x="1520190" y="1214438"/>
                  <a:pt x="1423035" y="1214438"/>
                  <a:pt x="1320165" y="1214438"/>
                </a:cubicBezTo>
                <a:cubicBezTo>
                  <a:pt x="1320165" y="985838"/>
                  <a:pt x="1320165" y="758190"/>
                  <a:pt x="1320165" y="531495"/>
                </a:cubicBezTo>
                <a:cubicBezTo>
                  <a:pt x="951547" y="900113"/>
                  <a:pt x="584835" y="1266825"/>
                  <a:pt x="221932" y="1629728"/>
                </a:cubicBezTo>
                <a:cubicBezTo>
                  <a:pt x="142875" y="1550670"/>
                  <a:pt x="73342" y="1480185"/>
                  <a:pt x="0" y="1406843"/>
                </a:cubicBezTo>
                <a:cubicBezTo>
                  <a:pt x="360997" y="1046798"/>
                  <a:pt x="726757" y="680085"/>
                  <a:pt x="1102995" y="303848"/>
                </a:cubicBezTo>
                <a:cubicBezTo>
                  <a:pt x="862965" y="303848"/>
                  <a:pt x="637222" y="303848"/>
                  <a:pt x="407670" y="303848"/>
                </a:cubicBezTo>
                <a:cubicBezTo>
                  <a:pt x="407670" y="200025"/>
                  <a:pt x="407670" y="100965"/>
                  <a:pt x="407670" y="0"/>
                </a:cubicBezTo>
                <a:cubicBezTo>
                  <a:pt x="811530" y="0"/>
                  <a:pt x="1214438" y="0"/>
                  <a:pt x="1620203" y="0"/>
                </a:cubicBezTo>
                <a:cubicBezTo>
                  <a:pt x="1620203" y="404813"/>
                  <a:pt x="1620203" y="807720"/>
                  <a:pt x="1620203" y="1214438"/>
                </a:cubicBezTo>
                <a:close/>
              </a:path>
            </a:pathLst>
          </a:custGeom>
          <a:solidFill>
            <a:schemeClr val="accent1">
              <a:lumMod val="7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Roboto"/>
              <a:ea typeface="+mn-ea"/>
              <a:cs typeface="+mn-cs"/>
            </a:endParaRPr>
          </a:p>
        </p:txBody>
      </p:sp>
      <p:sp>
        <p:nvSpPr>
          <p:cNvPr id="25" name="Freeform: Shape 24">
            <a:extLst>
              <a:ext uri="{FF2B5EF4-FFF2-40B4-BE49-F238E27FC236}">
                <a16:creationId xmlns:a16="http://schemas.microsoft.com/office/drawing/2014/main" id="{326E16C4-8676-AF93-8602-F77768CC3354}"/>
              </a:ext>
            </a:extLst>
          </p:cNvPr>
          <p:cNvSpPr/>
          <p:nvPr/>
        </p:nvSpPr>
        <p:spPr>
          <a:xfrm>
            <a:off x="708389" y="6385027"/>
            <a:ext cx="417783" cy="327767"/>
          </a:xfrm>
          <a:custGeom>
            <a:avLst/>
            <a:gdLst>
              <a:gd name="connsiteX0" fmla="*/ 0 w 4570094"/>
              <a:gd name="connsiteY0" fmla="*/ 2437448 h 4571999"/>
              <a:gd name="connsiteX1" fmla="*/ 913448 w 4570094"/>
              <a:gd name="connsiteY1" fmla="*/ 2437448 h 4571999"/>
              <a:gd name="connsiteX2" fmla="*/ 913448 w 4570094"/>
              <a:gd name="connsiteY2" fmla="*/ 0 h 4571999"/>
              <a:gd name="connsiteX3" fmla="*/ 4570095 w 4570094"/>
              <a:gd name="connsiteY3" fmla="*/ 0 h 4571999"/>
              <a:gd name="connsiteX4" fmla="*/ 4570095 w 4570094"/>
              <a:gd name="connsiteY4" fmla="*/ 3653790 h 4571999"/>
              <a:gd name="connsiteX5" fmla="*/ 2139315 w 4570094"/>
              <a:gd name="connsiteY5" fmla="*/ 3653790 h 4571999"/>
              <a:gd name="connsiteX6" fmla="*/ 2132648 w 4570094"/>
              <a:gd name="connsiteY6" fmla="*/ 3671888 h 4571999"/>
              <a:gd name="connsiteX7" fmla="*/ 2133600 w 4570094"/>
              <a:gd name="connsiteY7" fmla="*/ 4572000 h 4571999"/>
              <a:gd name="connsiteX8" fmla="*/ 0 w 4570094"/>
              <a:gd name="connsiteY8" fmla="*/ 4572000 h 4571999"/>
              <a:gd name="connsiteX9" fmla="*/ 0 w 4570094"/>
              <a:gd name="connsiteY9" fmla="*/ 2437448 h 4571999"/>
              <a:gd name="connsiteX10" fmla="*/ 1223010 w 4570094"/>
              <a:gd name="connsiteY10" fmla="*/ 304800 h 4571999"/>
              <a:gd name="connsiteX11" fmla="*/ 1223010 w 4570094"/>
              <a:gd name="connsiteY11" fmla="*/ 2440305 h 4571999"/>
              <a:gd name="connsiteX12" fmla="*/ 2133600 w 4570094"/>
              <a:gd name="connsiteY12" fmla="*/ 2440305 h 4571999"/>
              <a:gd name="connsiteX13" fmla="*/ 2133600 w 4570094"/>
              <a:gd name="connsiteY13" fmla="*/ 3347085 h 4571999"/>
              <a:gd name="connsiteX14" fmla="*/ 4264343 w 4570094"/>
              <a:gd name="connsiteY14" fmla="*/ 3347085 h 4571999"/>
              <a:gd name="connsiteX15" fmla="*/ 4264343 w 4570094"/>
              <a:gd name="connsiteY15" fmla="*/ 304800 h 4571999"/>
              <a:gd name="connsiteX16" fmla="*/ 1223010 w 4570094"/>
              <a:gd name="connsiteY16" fmla="*/ 304800 h 4571999"/>
              <a:gd name="connsiteX17" fmla="*/ 914400 w 4570094"/>
              <a:gd name="connsiteY17" fmla="*/ 2745105 h 4571999"/>
              <a:gd name="connsiteX18" fmla="*/ 306705 w 4570094"/>
              <a:gd name="connsiteY18" fmla="*/ 2745105 h 4571999"/>
              <a:gd name="connsiteX19" fmla="*/ 306705 w 4570094"/>
              <a:gd name="connsiteY19" fmla="*/ 4261485 h 4571999"/>
              <a:gd name="connsiteX20" fmla="*/ 1822133 w 4570094"/>
              <a:gd name="connsiteY20" fmla="*/ 4261485 h 4571999"/>
              <a:gd name="connsiteX21" fmla="*/ 1822133 w 4570094"/>
              <a:gd name="connsiteY21" fmla="*/ 3652838 h 4571999"/>
              <a:gd name="connsiteX22" fmla="*/ 913448 w 4570094"/>
              <a:gd name="connsiteY22" fmla="*/ 3652838 h 4571999"/>
              <a:gd name="connsiteX23" fmla="*/ 914400 w 4570094"/>
              <a:gd name="connsiteY23" fmla="*/ 2745105 h 4571999"/>
              <a:gd name="connsiteX24" fmla="*/ 1824038 w 4570094"/>
              <a:gd name="connsiteY24" fmla="*/ 3348038 h 4571999"/>
              <a:gd name="connsiteX25" fmla="*/ 1824038 w 4570094"/>
              <a:gd name="connsiteY25" fmla="*/ 2744153 h 4571999"/>
              <a:gd name="connsiteX26" fmla="*/ 1223010 w 4570094"/>
              <a:gd name="connsiteY26" fmla="*/ 2744153 h 4571999"/>
              <a:gd name="connsiteX27" fmla="*/ 1223010 w 4570094"/>
              <a:gd name="connsiteY27" fmla="*/ 3348038 h 4571999"/>
              <a:gd name="connsiteX28" fmla="*/ 1824038 w 4570094"/>
              <a:gd name="connsiteY28" fmla="*/ 3348038 h 45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70094" h="4571999">
                <a:moveTo>
                  <a:pt x="0" y="2437448"/>
                </a:moveTo>
                <a:cubicBezTo>
                  <a:pt x="302895" y="2437448"/>
                  <a:pt x="605790" y="2437448"/>
                  <a:pt x="913448" y="2437448"/>
                </a:cubicBezTo>
                <a:cubicBezTo>
                  <a:pt x="913448" y="1624013"/>
                  <a:pt x="913448" y="813435"/>
                  <a:pt x="913448" y="0"/>
                </a:cubicBezTo>
                <a:cubicBezTo>
                  <a:pt x="2134553" y="0"/>
                  <a:pt x="3350895" y="0"/>
                  <a:pt x="4570095" y="0"/>
                </a:cubicBezTo>
                <a:cubicBezTo>
                  <a:pt x="4570095" y="1217295"/>
                  <a:pt x="4570095" y="2432685"/>
                  <a:pt x="4570095" y="3653790"/>
                </a:cubicBezTo>
                <a:cubicBezTo>
                  <a:pt x="3758565" y="3653790"/>
                  <a:pt x="2948940" y="3653790"/>
                  <a:pt x="2139315" y="3653790"/>
                </a:cubicBezTo>
                <a:cubicBezTo>
                  <a:pt x="2135505" y="3663315"/>
                  <a:pt x="2132648" y="3667125"/>
                  <a:pt x="2132648" y="3671888"/>
                </a:cubicBezTo>
                <a:cubicBezTo>
                  <a:pt x="2132648" y="3971925"/>
                  <a:pt x="2133600" y="4271963"/>
                  <a:pt x="2133600" y="4572000"/>
                </a:cubicBezTo>
                <a:cubicBezTo>
                  <a:pt x="1422083" y="4572000"/>
                  <a:pt x="711518" y="4572000"/>
                  <a:pt x="0" y="4572000"/>
                </a:cubicBezTo>
                <a:cubicBezTo>
                  <a:pt x="0" y="3859530"/>
                  <a:pt x="0" y="3148965"/>
                  <a:pt x="0" y="2437448"/>
                </a:cubicBezTo>
                <a:close/>
                <a:moveTo>
                  <a:pt x="1223010" y="304800"/>
                </a:moveTo>
                <a:cubicBezTo>
                  <a:pt x="1223010" y="1018223"/>
                  <a:pt x="1223010" y="1726883"/>
                  <a:pt x="1223010" y="2440305"/>
                </a:cubicBezTo>
                <a:cubicBezTo>
                  <a:pt x="1526858" y="2440305"/>
                  <a:pt x="1827848" y="2440305"/>
                  <a:pt x="2133600" y="2440305"/>
                </a:cubicBezTo>
                <a:cubicBezTo>
                  <a:pt x="2133600" y="2746058"/>
                  <a:pt x="2133600" y="3046095"/>
                  <a:pt x="2133600" y="3347085"/>
                </a:cubicBezTo>
                <a:cubicBezTo>
                  <a:pt x="2847975" y="3347085"/>
                  <a:pt x="3556635" y="3347085"/>
                  <a:pt x="4264343" y="3347085"/>
                </a:cubicBezTo>
                <a:cubicBezTo>
                  <a:pt x="4264343" y="2331720"/>
                  <a:pt x="4264343" y="1319213"/>
                  <a:pt x="4264343" y="304800"/>
                </a:cubicBezTo>
                <a:cubicBezTo>
                  <a:pt x="3249930" y="304800"/>
                  <a:pt x="2237423" y="304800"/>
                  <a:pt x="1223010" y="304800"/>
                </a:cubicBezTo>
                <a:close/>
                <a:moveTo>
                  <a:pt x="914400" y="2745105"/>
                </a:moveTo>
                <a:cubicBezTo>
                  <a:pt x="707708" y="2745105"/>
                  <a:pt x="507683" y="2745105"/>
                  <a:pt x="306705" y="2745105"/>
                </a:cubicBezTo>
                <a:cubicBezTo>
                  <a:pt x="306705" y="3251835"/>
                  <a:pt x="306705" y="3755708"/>
                  <a:pt x="306705" y="4261485"/>
                </a:cubicBezTo>
                <a:cubicBezTo>
                  <a:pt x="813435" y="4261485"/>
                  <a:pt x="1317308" y="4261485"/>
                  <a:pt x="1822133" y="4261485"/>
                </a:cubicBezTo>
                <a:cubicBezTo>
                  <a:pt x="1822133" y="4058603"/>
                  <a:pt x="1822133" y="3858578"/>
                  <a:pt x="1822133" y="3652838"/>
                </a:cubicBezTo>
                <a:cubicBezTo>
                  <a:pt x="1517333" y="3652838"/>
                  <a:pt x="1217295" y="3652838"/>
                  <a:pt x="913448" y="3652838"/>
                </a:cubicBezTo>
                <a:cubicBezTo>
                  <a:pt x="914400" y="3348038"/>
                  <a:pt x="914400" y="3048953"/>
                  <a:pt x="914400" y="2745105"/>
                </a:cubicBezTo>
                <a:close/>
                <a:moveTo>
                  <a:pt x="1824038" y="3348038"/>
                </a:moveTo>
                <a:cubicBezTo>
                  <a:pt x="1824038" y="3143250"/>
                  <a:pt x="1824038" y="2945130"/>
                  <a:pt x="1824038" y="2744153"/>
                </a:cubicBezTo>
                <a:cubicBezTo>
                  <a:pt x="1622108" y="2744153"/>
                  <a:pt x="1423035" y="2744153"/>
                  <a:pt x="1223010" y="2744153"/>
                </a:cubicBezTo>
                <a:cubicBezTo>
                  <a:pt x="1223010" y="2947035"/>
                  <a:pt x="1223010" y="3147060"/>
                  <a:pt x="1223010" y="3348038"/>
                </a:cubicBezTo>
                <a:cubicBezTo>
                  <a:pt x="1423988" y="3348038"/>
                  <a:pt x="1622108" y="3348038"/>
                  <a:pt x="1824038" y="3348038"/>
                </a:cubicBezTo>
                <a:close/>
              </a:path>
            </a:pathLst>
          </a:custGeom>
          <a:solidFill>
            <a:schemeClr val="accent1">
              <a:lumMod val="7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Roboto"/>
              <a:ea typeface="+mn-ea"/>
              <a:cs typeface="+mn-cs"/>
            </a:endParaRPr>
          </a:p>
        </p:txBody>
      </p:sp>
      <p:sp>
        <p:nvSpPr>
          <p:cNvPr id="26" name="Freeform: Shape 25">
            <a:extLst>
              <a:ext uri="{FF2B5EF4-FFF2-40B4-BE49-F238E27FC236}">
                <a16:creationId xmlns:a16="http://schemas.microsoft.com/office/drawing/2014/main" id="{461D1303-70F7-82CD-F296-DAB2C2E14D71}"/>
              </a:ext>
            </a:extLst>
          </p:cNvPr>
          <p:cNvSpPr/>
          <p:nvPr/>
        </p:nvSpPr>
        <p:spPr>
          <a:xfrm>
            <a:off x="887430" y="6442980"/>
            <a:ext cx="148113" cy="116835"/>
          </a:xfrm>
          <a:custGeom>
            <a:avLst/>
            <a:gdLst>
              <a:gd name="connsiteX0" fmla="*/ 1620203 w 1620202"/>
              <a:gd name="connsiteY0" fmla="*/ 1214438 h 1629727"/>
              <a:gd name="connsiteX1" fmla="*/ 1320165 w 1620202"/>
              <a:gd name="connsiteY1" fmla="*/ 1214438 h 1629727"/>
              <a:gd name="connsiteX2" fmla="*/ 1320165 w 1620202"/>
              <a:gd name="connsiteY2" fmla="*/ 531495 h 1629727"/>
              <a:gd name="connsiteX3" fmla="*/ 221932 w 1620202"/>
              <a:gd name="connsiteY3" fmla="*/ 1629728 h 1629727"/>
              <a:gd name="connsiteX4" fmla="*/ 0 w 1620202"/>
              <a:gd name="connsiteY4" fmla="*/ 1406843 h 1629727"/>
              <a:gd name="connsiteX5" fmla="*/ 1102995 w 1620202"/>
              <a:gd name="connsiteY5" fmla="*/ 303848 h 1629727"/>
              <a:gd name="connsiteX6" fmla="*/ 407670 w 1620202"/>
              <a:gd name="connsiteY6" fmla="*/ 303848 h 1629727"/>
              <a:gd name="connsiteX7" fmla="*/ 407670 w 1620202"/>
              <a:gd name="connsiteY7" fmla="*/ 0 h 1629727"/>
              <a:gd name="connsiteX8" fmla="*/ 1620203 w 1620202"/>
              <a:gd name="connsiteY8" fmla="*/ 0 h 1629727"/>
              <a:gd name="connsiteX9" fmla="*/ 1620203 w 1620202"/>
              <a:gd name="connsiteY9" fmla="*/ 1214438 h 1629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202" h="1629727">
                <a:moveTo>
                  <a:pt x="1620203" y="1214438"/>
                </a:moveTo>
                <a:cubicBezTo>
                  <a:pt x="1520190" y="1214438"/>
                  <a:pt x="1423035" y="1214438"/>
                  <a:pt x="1320165" y="1214438"/>
                </a:cubicBezTo>
                <a:cubicBezTo>
                  <a:pt x="1320165" y="985838"/>
                  <a:pt x="1320165" y="758190"/>
                  <a:pt x="1320165" y="531495"/>
                </a:cubicBezTo>
                <a:cubicBezTo>
                  <a:pt x="951547" y="900113"/>
                  <a:pt x="584835" y="1266825"/>
                  <a:pt x="221932" y="1629728"/>
                </a:cubicBezTo>
                <a:cubicBezTo>
                  <a:pt x="142875" y="1550670"/>
                  <a:pt x="73342" y="1480185"/>
                  <a:pt x="0" y="1406843"/>
                </a:cubicBezTo>
                <a:cubicBezTo>
                  <a:pt x="360997" y="1046798"/>
                  <a:pt x="726757" y="680085"/>
                  <a:pt x="1102995" y="303848"/>
                </a:cubicBezTo>
                <a:cubicBezTo>
                  <a:pt x="862965" y="303848"/>
                  <a:pt x="637222" y="303848"/>
                  <a:pt x="407670" y="303848"/>
                </a:cubicBezTo>
                <a:cubicBezTo>
                  <a:pt x="407670" y="200025"/>
                  <a:pt x="407670" y="100965"/>
                  <a:pt x="407670" y="0"/>
                </a:cubicBezTo>
                <a:cubicBezTo>
                  <a:pt x="811530" y="0"/>
                  <a:pt x="1214438" y="0"/>
                  <a:pt x="1620203" y="0"/>
                </a:cubicBezTo>
                <a:cubicBezTo>
                  <a:pt x="1620203" y="404813"/>
                  <a:pt x="1620203" y="807720"/>
                  <a:pt x="1620203" y="1214438"/>
                </a:cubicBezTo>
                <a:close/>
              </a:path>
            </a:pathLst>
          </a:custGeom>
          <a:solidFill>
            <a:schemeClr val="accent1">
              <a:lumMod val="7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Roboto"/>
              <a:ea typeface="+mn-ea"/>
              <a:cs typeface="+mn-cs"/>
            </a:endParaRPr>
          </a:p>
        </p:txBody>
      </p:sp>
      <p:cxnSp>
        <p:nvCxnSpPr>
          <p:cNvPr id="27" name="Straight Connector 26">
            <a:extLst>
              <a:ext uri="{FF2B5EF4-FFF2-40B4-BE49-F238E27FC236}">
                <a16:creationId xmlns:a16="http://schemas.microsoft.com/office/drawing/2014/main" id="{66AD9F90-7502-2D96-908E-B19008093531}"/>
              </a:ext>
            </a:extLst>
          </p:cNvPr>
          <p:cNvCxnSpPr>
            <a:cxnSpLocks/>
          </p:cNvCxnSpPr>
          <p:nvPr/>
        </p:nvCxnSpPr>
        <p:spPr>
          <a:xfrm flipH="1">
            <a:off x="708389" y="7233389"/>
            <a:ext cx="5727947"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Freeform: Shape 27">
            <a:extLst>
              <a:ext uri="{FF2B5EF4-FFF2-40B4-BE49-F238E27FC236}">
                <a16:creationId xmlns:a16="http://schemas.microsoft.com/office/drawing/2014/main" id="{C5E28776-F78B-ECA9-2519-C49C559A3190}"/>
              </a:ext>
            </a:extLst>
          </p:cNvPr>
          <p:cNvSpPr/>
          <p:nvPr/>
        </p:nvSpPr>
        <p:spPr>
          <a:xfrm>
            <a:off x="698445" y="7313455"/>
            <a:ext cx="417783" cy="327767"/>
          </a:xfrm>
          <a:custGeom>
            <a:avLst/>
            <a:gdLst>
              <a:gd name="connsiteX0" fmla="*/ 0 w 4570094"/>
              <a:gd name="connsiteY0" fmla="*/ 2437448 h 4571999"/>
              <a:gd name="connsiteX1" fmla="*/ 913448 w 4570094"/>
              <a:gd name="connsiteY1" fmla="*/ 2437448 h 4571999"/>
              <a:gd name="connsiteX2" fmla="*/ 913448 w 4570094"/>
              <a:gd name="connsiteY2" fmla="*/ 0 h 4571999"/>
              <a:gd name="connsiteX3" fmla="*/ 4570095 w 4570094"/>
              <a:gd name="connsiteY3" fmla="*/ 0 h 4571999"/>
              <a:gd name="connsiteX4" fmla="*/ 4570095 w 4570094"/>
              <a:gd name="connsiteY4" fmla="*/ 3653790 h 4571999"/>
              <a:gd name="connsiteX5" fmla="*/ 2139315 w 4570094"/>
              <a:gd name="connsiteY5" fmla="*/ 3653790 h 4571999"/>
              <a:gd name="connsiteX6" fmla="*/ 2132648 w 4570094"/>
              <a:gd name="connsiteY6" fmla="*/ 3671888 h 4571999"/>
              <a:gd name="connsiteX7" fmla="*/ 2133600 w 4570094"/>
              <a:gd name="connsiteY7" fmla="*/ 4572000 h 4571999"/>
              <a:gd name="connsiteX8" fmla="*/ 0 w 4570094"/>
              <a:gd name="connsiteY8" fmla="*/ 4572000 h 4571999"/>
              <a:gd name="connsiteX9" fmla="*/ 0 w 4570094"/>
              <a:gd name="connsiteY9" fmla="*/ 2437448 h 4571999"/>
              <a:gd name="connsiteX10" fmla="*/ 1223010 w 4570094"/>
              <a:gd name="connsiteY10" fmla="*/ 304800 h 4571999"/>
              <a:gd name="connsiteX11" fmla="*/ 1223010 w 4570094"/>
              <a:gd name="connsiteY11" fmla="*/ 2440305 h 4571999"/>
              <a:gd name="connsiteX12" fmla="*/ 2133600 w 4570094"/>
              <a:gd name="connsiteY12" fmla="*/ 2440305 h 4571999"/>
              <a:gd name="connsiteX13" fmla="*/ 2133600 w 4570094"/>
              <a:gd name="connsiteY13" fmla="*/ 3347085 h 4571999"/>
              <a:gd name="connsiteX14" fmla="*/ 4264343 w 4570094"/>
              <a:gd name="connsiteY14" fmla="*/ 3347085 h 4571999"/>
              <a:gd name="connsiteX15" fmla="*/ 4264343 w 4570094"/>
              <a:gd name="connsiteY15" fmla="*/ 304800 h 4571999"/>
              <a:gd name="connsiteX16" fmla="*/ 1223010 w 4570094"/>
              <a:gd name="connsiteY16" fmla="*/ 304800 h 4571999"/>
              <a:gd name="connsiteX17" fmla="*/ 914400 w 4570094"/>
              <a:gd name="connsiteY17" fmla="*/ 2745105 h 4571999"/>
              <a:gd name="connsiteX18" fmla="*/ 306705 w 4570094"/>
              <a:gd name="connsiteY18" fmla="*/ 2745105 h 4571999"/>
              <a:gd name="connsiteX19" fmla="*/ 306705 w 4570094"/>
              <a:gd name="connsiteY19" fmla="*/ 4261485 h 4571999"/>
              <a:gd name="connsiteX20" fmla="*/ 1822133 w 4570094"/>
              <a:gd name="connsiteY20" fmla="*/ 4261485 h 4571999"/>
              <a:gd name="connsiteX21" fmla="*/ 1822133 w 4570094"/>
              <a:gd name="connsiteY21" fmla="*/ 3652838 h 4571999"/>
              <a:gd name="connsiteX22" fmla="*/ 913448 w 4570094"/>
              <a:gd name="connsiteY22" fmla="*/ 3652838 h 4571999"/>
              <a:gd name="connsiteX23" fmla="*/ 914400 w 4570094"/>
              <a:gd name="connsiteY23" fmla="*/ 2745105 h 4571999"/>
              <a:gd name="connsiteX24" fmla="*/ 1824038 w 4570094"/>
              <a:gd name="connsiteY24" fmla="*/ 3348038 h 4571999"/>
              <a:gd name="connsiteX25" fmla="*/ 1824038 w 4570094"/>
              <a:gd name="connsiteY25" fmla="*/ 2744153 h 4571999"/>
              <a:gd name="connsiteX26" fmla="*/ 1223010 w 4570094"/>
              <a:gd name="connsiteY26" fmla="*/ 2744153 h 4571999"/>
              <a:gd name="connsiteX27" fmla="*/ 1223010 w 4570094"/>
              <a:gd name="connsiteY27" fmla="*/ 3348038 h 4571999"/>
              <a:gd name="connsiteX28" fmla="*/ 1824038 w 4570094"/>
              <a:gd name="connsiteY28" fmla="*/ 3348038 h 45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70094" h="4571999">
                <a:moveTo>
                  <a:pt x="0" y="2437448"/>
                </a:moveTo>
                <a:cubicBezTo>
                  <a:pt x="302895" y="2437448"/>
                  <a:pt x="605790" y="2437448"/>
                  <a:pt x="913448" y="2437448"/>
                </a:cubicBezTo>
                <a:cubicBezTo>
                  <a:pt x="913448" y="1624013"/>
                  <a:pt x="913448" y="813435"/>
                  <a:pt x="913448" y="0"/>
                </a:cubicBezTo>
                <a:cubicBezTo>
                  <a:pt x="2134553" y="0"/>
                  <a:pt x="3350895" y="0"/>
                  <a:pt x="4570095" y="0"/>
                </a:cubicBezTo>
                <a:cubicBezTo>
                  <a:pt x="4570095" y="1217295"/>
                  <a:pt x="4570095" y="2432685"/>
                  <a:pt x="4570095" y="3653790"/>
                </a:cubicBezTo>
                <a:cubicBezTo>
                  <a:pt x="3758565" y="3653790"/>
                  <a:pt x="2948940" y="3653790"/>
                  <a:pt x="2139315" y="3653790"/>
                </a:cubicBezTo>
                <a:cubicBezTo>
                  <a:pt x="2135505" y="3663315"/>
                  <a:pt x="2132648" y="3667125"/>
                  <a:pt x="2132648" y="3671888"/>
                </a:cubicBezTo>
                <a:cubicBezTo>
                  <a:pt x="2132648" y="3971925"/>
                  <a:pt x="2133600" y="4271963"/>
                  <a:pt x="2133600" y="4572000"/>
                </a:cubicBezTo>
                <a:cubicBezTo>
                  <a:pt x="1422083" y="4572000"/>
                  <a:pt x="711518" y="4572000"/>
                  <a:pt x="0" y="4572000"/>
                </a:cubicBezTo>
                <a:cubicBezTo>
                  <a:pt x="0" y="3859530"/>
                  <a:pt x="0" y="3148965"/>
                  <a:pt x="0" y="2437448"/>
                </a:cubicBezTo>
                <a:close/>
                <a:moveTo>
                  <a:pt x="1223010" y="304800"/>
                </a:moveTo>
                <a:cubicBezTo>
                  <a:pt x="1223010" y="1018223"/>
                  <a:pt x="1223010" y="1726883"/>
                  <a:pt x="1223010" y="2440305"/>
                </a:cubicBezTo>
                <a:cubicBezTo>
                  <a:pt x="1526858" y="2440305"/>
                  <a:pt x="1827848" y="2440305"/>
                  <a:pt x="2133600" y="2440305"/>
                </a:cubicBezTo>
                <a:cubicBezTo>
                  <a:pt x="2133600" y="2746058"/>
                  <a:pt x="2133600" y="3046095"/>
                  <a:pt x="2133600" y="3347085"/>
                </a:cubicBezTo>
                <a:cubicBezTo>
                  <a:pt x="2847975" y="3347085"/>
                  <a:pt x="3556635" y="3347085"/>
                  <a:pt x="4264343" y="3347085"/>
                </a:cubicBezTo>
                <a:cubicBezTo>
                  <a:pt x="4264343" y="2331720"/>
                  <a:pt x="4264343" y="1319213"/>
                  <a:pt x="4264343" y="304800"/>
                </a:cubicBezTo>
                <a:cubicBezTo>
                  <a:pt x="3249930" y="304800"/>
                  <a:pt x="2237423" y="304800"/>
                  <a:pt x="1223010" y="304800"/>
                </a:cubicBezTo>
                <a:close/>
                <a:moveTo>
                  <a:pt x="914400" y="2745105"/>
                </a:moveTo>
                <a:cubicBezTo>
                  <a:pt x="707708" y="2745105"/>
                  <a:pt x="507683" y="2745105"/>
                  <a:pt x="306705" y="2745105"/>
                </a:cubicBezTo>
                <a:cubicBezTo>
                  <a:pt x="306705" y="3251835"/>
                  <a:pt x="306705" y="3755708"/>
                  <a:pt x="306705" y="4261485"/>
                </a:cubicBezTo>
                <a:cubicBezTo>
                  <a:pt x="813435" y="4261485"/>
                  <a:pt x="1317308" y="4261485"/>
                  <a:pt x="1822133" y="4261485"/>
                </a:cubicBezTo>
                <a:cubicBezTo>
                  <a:pt x="1822133" y="4058603"/>
                  <a:pt x="1822133" y="3858578"/>
                  <a:pt x="1822133" y="3652838"/>
                </a:cubicBezTo>
                <a:cubicBezTo>
                  <a:pt x="1517333" y="3652838"/>
                  <a:pt x="1217295" y="3652838"/>
                  <a:pt x="913448" y="3652838"/>
                </a:cubicBezTo>
                <a:cubicBezTo>
                  <a:pt x="914400" y="3348038"/>
                  <a:pt x="914400" y="3048953"/>
                  <a:pt x="914400" y="2745105"/>
                </a:cubicBezTo>
                <a:close/>
                <a:moveTo>
                  <a:pt x="1824038" y="3348038"/>
                </a:moveTo>
                <a:cubicBezTo>
                  <a:pt x="1824038" y="3143250"/>
                  <a:pt x="1824038" y="2945130"/>
                  <a:pt x="1824038" y="2744153"/>
                </a:cubicBezTo>
                <a:cubicBezTo>
                  <a:pt x="1622108" y="2744153"/>
                  <a:pt x="1423035" y="2744153"/>
                  <a:pt x="1223010" y="2744153"/>
                </a:cubicBezTo>
                <a:cubicBezTo>
                  <a:pt x="1223010" y="2947035"/>
                  <a:pt x="1223010" y="3147060"/>
                  <a:pt x="1223010" y="3348038"/>
                </a:cubicBezTo>
                <a:cubicBezTo>
                  <a:pt x="1423988" y="3348038"/>
                  <a:pt x="1622108" y="3348038"/>
                  <a:pt x="1824038" y="3348038"/>
                </a:cubicBezTo>
                <a:close/>
              </a:path>
            </a:pathLst>
          </a:custGeom>
          <a:solidFill>
            <a:schemeClr val="accent1">
              <a:lumMod val="7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Roboto"/>
              <a:ea typeface="+mn-ea"/>
              <a:cs typeface="+mn-cs"/>
            </a:endParaRPr>
          </a:p>
        </p:txBody>
      </p:sp>
      <p:sp>
        <p:nvSpPr>
          <p:cNvPr id="29" name="Freeform: Shape 28">
            <a:extLst>
              <a:ext uri="{FF2B5EF4-FFF2-40B4-BE49-F238E27FC236}">
                <a16:creationId xmlns:a16="http://schemas.microsoft.com/office/drawing/2014/main" id="{F43DE8B2-2690-2560-04F0-AFF28610CEC5}"/>
              </a:ext>
            </a:extLst>
          </p:cNvPr>
          <p:cNvSpPr/>
          <p:nvPr/>
        </p:nvSpPr>
        <p:spPr>
          <a:xfrm>
            <a:off x="877486" y="7371408"/>
            <a:ext cx="148113" cy="116835"/>
          </a:xfrm>
          <a:custGeom>
            <a:avLst/>
            <a:gdLst>
              <a:gd name="connsiteX0" fmla="*/ 1620203 w 1620202"/>
              <a:gd name="connsiteY0" fmla="*/ 1214438 h 1629727"/>
              <a:gd name="connsiteX1" fmla="*/ 1320165 w 1620202"/>
              <a:gd name="connsiteY1" fmla="*/ 1214438 h 1629727"/>
              <a:gd name="connsiteX2" fmla="*/ 1320165 w 1620202"/>
              <a:gd name="connsiteY2" fmla="*/ 531495 h 1629727"/>
              <a:gd name="connsiteX3" fmla="*/ 221932 w 1620202"/>
              <a:gd name="connsiteY3" fmla="*/ 1629728 h 1629727"/>
              <a:gd name="connsiteX4" fmla="*/ 0 w 1620202"/>
              <a:gd name="connsiteY4" fmla="*/ 1406843 h 1629727"/>
              <a:gd name="connsiteX5" fmla="*/ 1102995 w 1620202"/>
              <a:gd name="connsiteY5" fmla="*/ 303848 h 1629727"/>
              <a:gd name="connsiteX6" fmla="*/ 407670 w 1620202"/>
              <a:gd name="connsiteY6" fmla="*/ 303848 h 1629727"/>
              <a:gd name="connsiteX7" fmla="*/ 407670 w 1620202"/>
              <a:gd name="connsiteY7" fmla="*/ 0 h 1629727"/>
              <a:gd name="connsiteX8" fmla="*/ 1620203 w 1620202"/>
              <a:gd name="connsiteY8" fmla="*/ 0 h 1629727"/>
              <a:gd name="connsiteX9" fmla="*/ 1620203 w 1620202"/>
              <a:gd name="connsiteY9" fmla="*/ 1214438 h 1629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202" h="1629727">
                <a:moveTo>
                  <a:pt x="1620203" y="1214438"/>
                </a:moveTo>
                <a:cubicBezTo>
                  <a:pt x="1520190" y="1214438"/>
                  <a:pt x="1423035" y="1214438"/>
                  <a:pt x="1320165" y="1214438"/>
                </a:cubicBezTo>
                <a:cubicBezTo>
                  <a:pt x="1320165" y="985838"/>
                  <a:pt x="1320165" y="758190"/>
                  <a:pt x="1320165" y="531495"/>
                </a:cubicBezTo>
                <a:cubicBezTo>
                  <a:pt x="951547" y="900113"/>
                  <a:pt x="584835" y="1266825"/>
                  <a:pt x="221932" y="1629728"/>
                </a:cubicBezTo>
                <a:cubicBezTo>
                  <a:pt x="142875" y="1550670"/>
                  <a:pt x="73342" y="1480185"/>
                  <a:pt x="0" y="1406843"/>
                </a:cubicBezTo>
                <a:cubicBezTo>
                  <a:pt x="360997" y="1046798"/>
                  <a:pt x="726757" y="680085"/>
                  <a:pt x="1102995" y="303848"/>
                </a:cubicBezTo>
                <a:cubicBezTo>
                  <a:pt x="862965" y="303848"/>
                  <a:pt x="637222" y="303848"/>
                  <a:pt x="407670" y="303848"/>
                </a:cubicBezTo>
                <a:cubicBezTo>
                  <a:pt x="407670" y="200025"/>
                  <a:pt x="407670" y="100965"/>
                  <a:pt x="407670" y="0"/>
                </a:cubicBezTo>
                <a:cubicBezTo>
                  <a:pt x="811530" y="0"/>
                  <a:pt x="1214438" y="0"/>
                  <a:pt x="1620203" y="0"/>
                </a:cubicBezTo>
                <a:cubicBezTo>
                  <a:pt x="1620203" y="404813"/>
                  <a:pt x="1620203" y="807720"/>
                  <a:pt x="1620203" y="1214438"/>
                </a:cubicBezTo>
                <a:close/>
              </a:path>
            </a:pathLst>
          </a:custGeom>
          <a:solidFill>
            <a:schemeClr val="accent1">
              <a:lumMod val="7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Roboto"/>
              <a:ea typeface="+mn-ea"/>
              <a:cs typeface="+mn-cs"/>
            </a:endParaRPr>
          </a:p>
        </p:txBody>
      </p:sp>
      <p:sp>
        <p:nvSpPr>
          <p:cNvPr id="31" name="TextBox 30">
            <a:extLst>
              <a:ext uri="{FF2B5EF4-FFF2-40B4-BE49-F238E27FC236}">
                <a16:creationId xmlns:a16="http://schemas.microsoft.com/office/drawing/2014/main" id="{432125D3-35B6-6CF8-5481-C9FC5D3B58B0}"/>
              </a:ext>
            </a:extLst>
          </p:cNvPr>
          <p:cNvSpPr txBox="1"/>
          <p:nvPr/>
        </p:nvSpPr>
        <p:spPr>
          <a:xfrm>
            <a:off x="608005" y="7348559"/>
            <a:ext cx="5908754" cy="1384995"/>
          </a:xfrm>
          <a:prstGeom prst="rect">
            <a:avLst/>
          </a:prstGeom>
          <a:noFill/>
        </p:spPr>
        <p:txBody>
          <a:bodyPr wrap="square">
            <a:spAutoFit/>
          </a:bodyPr>
          <a:lstStyle/>
          <a:p>
            <a:pPr algn="just"/>
            <a:r>
              <a:rPr lang="mn-MN"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Хөгжлийн</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бэрхшээлтэй</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иргэний</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хөдөлмөр</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эрхлэлтийг</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дэмжих</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ажлын</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байрыг</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нэмэгдүүлэхэд</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mn-MN"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чиглэсэн бодлого хөтөлбөрийг сайжруулахын тулд хөдөлмөрийн харилцаанд </a:t>
            </a:r>
            <a:r>
              <a:rPr lang="en-US" sz="14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ажил</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олгогчийн</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оролцоог</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бий</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болгох</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урамшуулал</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дэмжлэгийн</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mn-MN"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системийг бодлогоор дэмжиж, бүх талуудад ээлтэй харилцан үр ашигтай байхаар боловсруулж сайжруулах, </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r>
              <a:rPr lang="mn-MN"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“Халамжаас-хөдөлмөрт” </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400" dirty="0">
              <a:solidFill>
                <a:schemeClr val="accent1">
                  <a:lumMod val="50000"/>
                </a:schemeClr>
              </a:solidFill>
              <a:latin typeface="Arial" panose="020B0604020202020204" pitchFamily="34" charset="0"/>
              <a:cs typeface="Arial" panose="020B0604020202020204" pitchFamily="34" charset="0"/>
            </a:endParaRPr>
          </a:p>
        </p:txBody>
      </p:sp>
      <p:sp>
        <p:nvSpPr>
          <p:cNvPr id="38" name="Freeform: Shape 37">
            <a:extLst>
              <a:ext uri="{FF2B5EF4-FFF2-40B4-BE49-F238E27FC236}">
                <a16:creationId xmlns:a16="http://schemas.microsoft.com/office/drawing/2014/main" id="{D91AB6ED-61D5-58EB-5DDF-FD210D1FE1AC}"/>
              </a:ext>
            </a:extLst>
          </p:cNvPr>
          <p:cNvSpPr/>
          <p:nvPr/>
        </p:nvSpPr>
        <p:spPr>
          <a:xfrm>
            <a:off x="680600" y="8805325"/>
            <a:ext cx="417783" cy="327767"/>
          </a:xfrm>
          <a:custGeom>
            <a:avLst/>
            <a:gdLst>
              <a:gd name="connsiteX0" fmla="*/ 0 w 4570094"/>
              <a:gd name="connsiteY0" fmla="*/ 2437448 h 4571999"/>
              <a:gd name="connsiteX1" fmla="*/ 913448 w 4570094"/>
              <a:gd name="connsiteY1" fmla="*/ 2437448 h 4571999"/>
              <a:gd name="connsiteX2" fmla="*/ 913448 w 4570094"/>
              <a:gd name="connsiteY2" fmla="*/ 0 h 4571999"/>
              <a:gd name="connsiteX3" fmla="*/ 4570095 w 4570094"/>
              <a:gd name="connsiteY3" fmla="*/ 0 h 4571999"/>
              <a:gd name="connsiteX4" fmla="*/ 4570095 w 4570094"/>
              <a:gd name="connsiteY4" fmla="*/ 3653790 h 4571999"/>
              <a:gd name="connsiteX5" fmla="*/ 2139315 w 4570094"/>
              <a:gd name="connsiteY5" fmla="*/ 3653790 h 4571999"/>
              <a:gd name="connsiteX6" fmla="*/ 2132648 w 4570094"/>
              <a:gd name="connsiteY6" fmla="*/ 3671888 h 4571999"/>
              <a:gd name="connsiteX7" fmla="*/ 2133600 w 4570094"/>
              <a:gd name="connsiteY7" fmla="*/ 4572000 h 4571999"/>
              <a:gd name="connsiteX8" fmla="*/ 0 w 4570094"/>
              <a:gd name="connsiteY8" fmla="*/ 4572000 h 4571999"/>
              <a:gd name="connsiteX9" fmla="*/ 0 w 4570094"/>
              <a:gd name="connsiteY9" fmla="*/ 2437448 h 4571999"/>
              <a:gd name="connsiteX10" fmla="*/ 1223010 w 4570094"/>
              <a:gd name="connsiteY10" fmla="*/ 304800 h 4571999"/>
              <a:gd name="connsiteX11" fmla="*/ 1223010 w 4570094"/>
              <a:gd name="connsiteY11" fmla="*/ 2440305 h 4571999"/>
              <a:gd name="connsiteX12" fmla="*/ 2133600 w 4570094"/>
              <a:gd name="connsiteY12" fmla="*/ 2440305 h 4571999"/>
              <a:gd name="connsiteX13" fmla="*/ 2133600 w 4570094"/>
              <a:gd name="connsiteY13" fmla="*/ 3347085 h 4571999"/>
              <a:gd name="connsiteX14" fmla="*/ 4264343 w 4570094"/>
              <a:gd name="connsiteY14" fmla="*/ 3347085 h 4571999"/>
              <a:gd name="connsiteX15" fmla="*/ 4264343 w 4570094"/>
              <a:gd name="connsiteY15" fmla="*/ 304800 h 4571999"/>
              <a:gd name="connsiteX16" fmla="*/ 1223010 w 4570094"/>
              <a:gd name="connsiteY16" fmla="*/ 304800 h 4571999"/>
              <a:gd name="connsiteX17" fmla="*/ 914400 w 4570094"/>
              <a:gd name="connsiteY17" fmla="*/ 2745105 h 4571999"/>
              <a:gd name="connsiteX18" fmla="*/ 306705 w 4570094"/>
              <a:gd name="connsiteY18" fmla="*/ 2745105 h 4571999"/>
              <a:gd name="connsiteX19" fmla="*/ 306705 w 4570094"/>
              <a:gd name="connsiteY19" fmla="*/ 4261485 h 4571999"/>
              <a:gd name="connsiteX20" fmla="*/ 1822133 w 4570094"/>
              <a:gd name="connsiteY20" fmla="*/ 4261485 h 4571999"/>
              <a:gd name="connsiteX21" fmla="*/ 1822133 w 4570094"/>
              <a:gd name="connsiteY21" fmla="*/ 3652838 h 4571999"/>
              <a:gd name="connsiteX22" fmla="*/ 913448 w 4570094"/>
              <a:gd name="connsiteY22" fmla="*/ 3652838 h 4571999"/>
              <a:gd name="connsiteX23" fmla="*/ 914400 w 4570094"/>
              <a:gd name="connsiteY23" fmla="*/ 2745105 h 4571999"/>
              <a:gd name="connsiteX24" fmla="*/ 1824038 w 4570094"/>
              <a:gd name="connsiteY24" fmla="*/ 3348038 h 4571999"/>
              <a:gd name="connsiteX25" fmla="*/ 1824038 w 4570094"/>
              <a:gd name="connsiteY25" fmla="*/ 2744153 h 4571999"/>
              <a:gd name="connsiteX26" fmla="*/ 1223010 w 4570094"/>
              <a:gd name="connsiteY26" fmla="*/ 2744153 h 4571999"/>
              <a:gd name="connsiteX27" fmla="*/ 1223010 w 4570094"/>
              <a:gd name="connsiteY27" fmla="*/ 3348038 h 4571999"/>
              <a:gd name="connsiteX28" fmla="*/ 1824038 w 4570094"/>
              <a:gd name="connsiteY28" fmla="*/ 3348038 h 45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70094" h="4571999">
                <a:moveTo>
                  <a:pt x="0" y="2437448"/>
                </a:moveTo>
                <a:cubicBezTo>
                  <a:pt x="302895" y="2437448"/>
                  <a:pt x="605790" y="2437448"/>
                  <a:pt x="913448" y="2437448"/>
                </a:cubicBezTo>
                <a:cubicBezTo>
                  <a:pt x="913448" y="1624013"/>
                  <a:pt x="913448" y="813435"/>
                  <a:pt x="913448" y="0"/>
                </a:cubicBezTo>
                <a:cubicBezTo>
                  <a:pt x="2134553" y="0"/>
                  <a:pt x="3350895" y="0"/>
                  <a:pt x="4570095" y="0"/>
                </a:cubicBezTo>
                <a:cubicBezTo>
                  <a:pt x="4570095" y="1217295"/>
                  <a:pt x="4570095" y="2432685"/>
                  <a:pt x="4570095" y="3653790"/>
                </a:cubicBezTo>
                <a:cubicBezTo>
                  <a:pt x="3758565" y="3653790"/>
                  <a:pt x="2948940" y="3653790"/>
                  <a:pt x="2139315" y="3653790"/>
                </a:cubicBezTo>
                <a:cubicBezTo>
                  <a:pt x="2135505" y="3663315"/>
                  <a:pt x="2132648" y="3667125"/>
                  <a:pt x="2132648" y="3671888"/>
                </a:cubicBezTo>
                <a:cubicBezTo>
                  <a:pt x="2132648" y="3971925"/>
                  <a:pt x="2133600" y="4271963"/>
                  <a:pt x="2133600" y="4572000"/>
                </a:cubicBezTo>
                <a:cubicBezTo>
                  <a:pt x="1422083" y="4572000"/>
                  <a:pt x="711518" y="4572000"/>
                  <a:pt x="0" y="4572000"/>
                </a:cubicBezTo>
                <a:cubicBezTo>
                  <a:pt x="0" y="3859530"/>
                  <a:pt x="0" y="3148965"/>
                  <a:pt x="0" y="2437448"/>
                </a:cubicBezTo>
                <a:close/>
                <a:moveTo>
                  <a:pt x="1223010" y="304800"/>
                </a:moveTo>
                <a:cubicBezTo>
                  <a:pt x="1223010" y="1018223"/>
                  <a:pt x="1223010" y="1726883"/>
                  <a:pt x="1223010" y="2440305"/>
                </a:cubicBezTo>
                <a:cubicBezTo>
                  <a:pt x="1526858" y="2440305"/>
                  <a:pt x="1827848" y="2440305"/>
                  <a:pt x="2133600" y="2440305"/>
                </a:cubicBezTo>
                <a:cubicBezTo>
                  <a:pt x="2133600" y="2746058"/>
                  <a:pt x="2133600" y="3046095"/>
                  <a:pt x="2133600" y="3347085"/>
                </a:cubicBezTo>
                <a:cubicBezTo>
                  <a:pt x="2847975" y="3347085"/>
                  <a:pt x="3556635" y="3347085"/>
                  <a:pt x="4264343" y="3347085"/>
                </a:cubicBezTo>
                <a:cubicBezTo>
                  <a:pt x="4264343" y="2331720"/>
                  <a:pt x="4264343" y="1319213"/>
                  <a:pt x="4264343" y="304800"/>
                </a:cubicBezTo>
                <a:cubicBezTo>
                  <a:pt x="3249930" y="304800"/>
                  <a:pt x="2237423" y="304800"/>
                  <a:pt x="1223010" y="304800"/>
                </a:cubicBezTo>
                <a:close/>
                <a:moveTo>
                  <a:pt x="914400" y="2745105"/>
                </a:moveTo>
                <a:cubicBezTo>
                  <a:pt x="707708" y="2745105"/>
                  <a:pt x="507683" y="2745105"/>
                  <a:pt x="306705" y="2745105"/>
                </a:cubicBezTo>
                <a:cubicBezTo>
                  <a:pt x="306705" y="3251835"/>
                  <a:pt x="306705" y="3755708"/>
                  <a:pt x="306705" y="4261485"/>
                </a:cubicBezTo>
                <a:cubicBezTo>
                  <a:pt x="813435" y="4261485"/>
                  <a:pt x="1317308" y="4261485"/>
                  <a:pt x="1822133" y="4261485"/>
                </a:cubicBezTo>
                <a:cubicBezTo>
                  <a:pt x="1822133" y="4058603"/>
                  <a:pt x="1822133" y="3858578"/>
                  <a:pt x="1822133" y="3652838"/>
                </a:cubicBezTo>
                <a:cubicBezTo>
                  <a:pt x="1517333" y="3652838"/>
                  <a:pt x="1217295" y="3652838"/>
                  <a:pt x="913448" y="3652838"/>
                </a:cubicBezTo>
                <a:cubicBezTo>
                  <a:pt x="914400" y="3348038"/>
                  <a:pt x="914400" y="3048953"/>
                  <a:pt x="914400" y="2745105"/>
                </a:cubicBezTo>
                <a:close/>
                <a:moveTo>
                  <a:pt x="1824038" y="3348038"/>
                </a:moveTo>
                <a:cubicBezTo>
                  <a:pt x="1824038" y="3143250"/>
                  <a:pt x="1824038" y="2945130"/>
                  <a:pt x="1824038" y="2744153"/>
                </a:cubicBezTo>
                <a:cubicBezTo>
                  <a:pt x="1622108" y="2744153"/>
                  <a:pt x="1423035" y="2744153"/>
                  <a:pt x="1223010" y="2744153"/>
                </a:cubicBezTo>
                <a:cubicBezTo>
                  <a:pt x="1223010" y="2947035"/>
                  <a:pt x="1223010" y="3147060"/>
                  <a:pt x="1223010" y="3348038"/>
                </a:cubicBezTo>
                <a:cubicBezTo>
                  <a:pt x="1423988" y="3348038"/>
                  <a:pt x="1622108" y="3348038"/>
                  <a:pt x="1824038" y="3348038"/>
                </a:cubicBezTo>
                <a:close/>
              </a:path>
            </a:pathLst>
          </a:custGeom>
          <a:solidFill>
            <a:schemeClr val="accent1">
              <a:lumMod val="7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Roboto"/>
              <a:ea typeface="+mn-ea"/>
              <a:cs typeface="+mn-cs"/>
            </a:endParaRPr>
          </a:p>
        </p:txBody>
      </p:sp>
      <p:sp>
        <p:nvSpPr>
          <p:cNvPr id="39" name="Freeform: Shape 38">
            <a:extLst>
              <a:ext uri="{FF2B5EF4-FFF2-40B4-BE49-F238E27FC236}">
                <a16:creationId xmlns:a16="http://schemas.microsoft.com/office/drawing/2014/main" id="{913086CB-E191-953E-4DC3-90749BE4B2FA}"/>
              </a:ext>
            </a:extLst>
          </p:cNvPr>
          <p:cNvSpPr/>
          <p:nvPr/>
        </p:nvSpPr>
        <p:spPr>
          <a:xfrm>
            <a:off x="859641" y="8863278"/>
            <a:ext cx="148113" cy="116835"/>
          </a:xfrm>
          <a:custGeom>
            <a:avLst/>
            <a:gdLst>
              <a:gd name="connsiteX0" fmla="*/ 1620203 w 1620202"/>
              <a:gd name="connsiteY0" fmla="*/ 1214438 h 1629727"/>
              <a:gd name="connsiteX1" fmla="*/ 1320165 w 1620202"/>
              <a:gd name="connsiteY1" fmla="*/ 1214438 h 1629727"/>
              <a:gd name="connsiteX2" fmla="*/ 1320165 w 1620202"/>
              <a:gd name="connsiteY2" fmla="*/ 531495 h 1629727"/>
              <a:gd name="connsiteX3" fmla="*/ 221932 w 1620202"/>
              <a:gd name="connsiteY3" fmla="*/ 1629728 h 1629727"/>
              <a:gd name="connsiteX4" fmla="*/ 0 w 1620202"/>
              <a:gd name="connsiteY4" fmla="*/ 1406843 h 1629727"/>
              <a:gd name="connsiteX5" fmla="*/ 1102995 w 1620202"/>
              <a:gd name="connsiteY5" fmla="*/ 303848 h 1629727"/>
              <a:gd name="connsiteX6" fmla="*/ 407670 w 1620202"/>
              <a:gd name="connsiteY6" fmla="*/ 303848 h 1629727"/>
              <a:gd name="connsiteX7" fmla="*/ 407670 w 1620202"/>
              <a:gd name="connsiteY7" fmla="*/ 0 h 1629727"/>
              <a:gd name="connsiteX8" fmla="*/ 1620203 w 1620202"/>
              <a:gd name="connsiteY8" fmla="*/ 0 h 1629727"/>
              <a:gd name="connsiteX9" fmla="*/ 1620203 w 1620202"/>
              <a:gd name="connsiteY9" fmla="*/ 1214438 h 1629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202" h="1629727">
                <a:moveTo>
                  <a:pt x="1620203" y="1214438"/>
                </a:moveTo>
                <a:cubicBezTo>
                  <a:pt x="1520190" y="1214438"/>
                  <a:pt x="1423035" y="1214438"/>
                  <a:pt x="1320165" y="1214438"/>
                </a:cubicBezTo>
                <a:cubicBezTo>
                  <a:pt x="1320165" y="985838"/>
                  <a:pt x="1320165" y="758190"/>
                  <a:pt x="1320165" y="531495"/>
                </a:cubicBezTo>
                <a:cubicBezTo>
                  <a:pt x="951547" y="900113"/>
                  <a:pt x="584835" y="1266825"/>
                  <a:pt x="221932" y="1629728"/>
                </a:cubicBezTo>
                <a:cubicBezTo>
                  <a:pt x="142875" y="1550670"/>
                  <a:pt x="73342" y="1480185"/>
                  <a:pt x="0" y="1406843"/>
                </a:cubicBezTo>
                <a:cubicBezTo>
                  <a:pt x="360997" y="1046798"/>
                  <a:pt x="726757" y="680085"/>
                  <a:pt x="1102995" y="303848"/>
                </a:cubicBezTo>
                <a:cubicBezTo>
                  <a:pt x="862965" y="303848"/>
                  <a:pt x="637222" y="303848"/>
                  <a:pt x="407670" y="303848"/>
                </a:cubicBezTo>
                <a:cubicBezTo>
                  <a:pt x="407670" y="200025"/>
                  <a:pt x="407670" y="100965"/>
                  <a:pt x="407670" y="0"/>
                </a:cubicBezTo>
                <a:cubicBezTo>
                  <a:pt x="811530" y="0"/>
                  <a:pt x="1214438" y="0"/>
                  <a:pt x="1620203" y="0"/>
                </a:cubicBezTo>
                <a:cubicBezTo>
                  <a:pt x="1620203" y="404813"/>
                  <a:pt x="1620203" y="807720"/>
                  <a:pt x="1620203" y="1214438"/>
                </a:cubicBezTo>
                <a:close/>
              </a:path>
            </a:pathLst>
          </a:custGeom>
          <a:solidFill>
            <a:schemeClr val="accent1">
              <a:lumMod val="7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Roboto"/>
              <a:ea typeface="+mn-ea"/>
              <a:cs typeface="+mn-cs"/>
            </a:endParaRPr>
          </a:p>
        </p:txBody>
      </p:sp>
      <p:cxnSp>
        <p:nvCxnSpPr>
          <p:cNvPr id="40" name="Straight Connector 39">
            <a:extLst>
              <a:ext uri="{FF2B5EF4-FFF2-40B4-BE49-F238E27FC236}">
                <a16:creationId xmlns:a16="http://schemas.microsoft.com/office/drawing/2014/main" id="{3EE43E55-E026-2CA9-6239-D90F4A824910}"/>
              </a:ext>
            </a:extLst>
          </p:cNvPr>
          <p:cNvCxnSpPr>
            <a:cxnSpLocks/>
          </p:cNvCxnSpPr>
          <p:nvPr/>
        </p:nvCxnSpPr>
        <p:spPr>
          <a:xfrm flipH="1">
            <a:off x="708389" y="8733554"/>
            <a:ext cx="5727947"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2" name="TextBox 41">
            <a:extLst>
              <a:ext uri="{FF2B5EF4-FFF2-40B4-BE49-F238E27FC236}">
                <a16:creationId xmlns:a16="http://schemas.microsoft.com/office/drawing/2014/main" id="{19E25929-B571-AAD6-DA8A-63583A72E4F9}"/>
              </a:ext>
            </a:extLst>
          </p:cNvPr>
          <p:cNvSpPr txBox="1"/>
          <p:nvPr/>
        </p:nvSpPr>
        <p:spPr>
          <a:xfrm>
            <a:off x="637669" y="8854212"/>
            <a:ext cx="5856742" cy="738664"/>
          </a:xfrm>
          <a:prstGeom prst="rect">
            <a:avLst/>
          </a:prstGeom>
          <a:noFill/>
        </p:spPr>
        <p:txBody>
          <a:bodyPr wrap="square">
            <a:spAutoFit/>
          </a:bodyPr>
          <a:lstStyle/>
          <a:p>
            <a:pPr algn="just"/>
            <a:r>
              <a:rPr lang="mn-MN"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Хөгжлийн</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бэрхшээлтэй</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иргэдийн</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мэдээллийн</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сан</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бүрдүүлэх</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замаар</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онцлог</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хэрэгцээнд</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нь</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тулгуурласан</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бодлог</a:t>
            </a:r>
            <a:r>
              <a:rPr lang="mn-MN"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о хөтөлбөрийг</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mn-MN"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чиглэл тус бүрээр </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хэрэгжүүлэх</a:t>
            </a:r>
            <a:endParaRPr lang="en-US" sz="14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9412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AD5863D-B3E6-41AC-BB4A-17B37D32C5EB}"/>
              </a:ext>
            </a:extLst>
          </p:cNvPr>
          <p:cNvCxnSpPr>
            <a:cxnSpLocks/>
          </p:cNvCxnSpPr>
          <p:nvPr/>
        </p:nvCxnSpPr>
        <p:spPr>
          <a:xfrm>
            <a:off x="638827" y="764088"/>
            <a:ext cx="5752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53E2368-15BB-4D3F-A68E-1C5BB872B3B0}"/>
              </a:ext>
            </a:extLst>
          </p:cNvPr>
          <p:cNvCxnSpPr>
            <a:cxnSpLocks/>
          </p:cNvCxnSpPr>
          <p:nvPr/>
        </p:nvCxnSpPr>
        <p:spPr>
          <a:xfrm flipH="1">
            <a:off x="2511425" y="1086416"/>
            <a:ext cx="3879851"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129F93E7-A90C-4338-ACCB-5CDD06433A81}"/>
              </a:ext>
            </a:extLst>
          </p:cNvPr>
          <p:cNvCxnSpPr>
            <a:cxnSpLocks/>
          </p:cNvCxnSpPr>
          <p:nvPr/>
        </p:nvCxnSpPr>
        <p:spPr>
          <a:xfrm flipV="1">
            <a:off x="2511426" y="1086416"/>
            <a:ext cx="0" cy="7264208"/>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12" name="Oval 11">
            <a:extLst>
              <a:ext uri="{FF2B5EF4-FFF2-40B4-BE49-F238E27FC236}">
                <a16:creationId xmlns:a16="http://schemas.microsoft.com/office/drawing/2014/main" id="{B8067D22-9D37-44B7-8CCB-BC4444A9DC7E}"/>
              </a:ext>
            </a:extLst>
          </p:cNvPr>
          <p:cNvSpPr/>
          <p:nvPr/>
        </p:nvSpPr>
        <p:spPr>
          <a:xfrm>
            <a:off x="2377440" y="4333552"/>
            <a:ext cx="289553" cy="2743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8133B6E-0406-4441-9BE0-783530BBCAB0}"/>
              </a:ext>
            </a:extLst>
          </p:cNvPr>
          <p:cNvPicPr>
            <a:picLocks noChangeAspect="1"/>
          </p:cNvPicPr>
          <p:nvPr/>
        </p:nvPicPr>
        <p:blipFill rotWithShape="1">
          <a:blip r:embed="rId2" cstate="hqprint">
            <a:duotone>
              <a:schemeClr val="accent1">
                <a:shade val="45000"/>
                <a:satMod val="135000"/>
              </a:schemeClr>
              <a:prstClr val="white"/>
            </a:duotone>
            <a:extLst>
              <a:ext uri="{28A0092B-C50C-407E-A947-70E740481C1C}">
                <a14:useLocalDpi xmlns:a14="http://schemas.microsoft.com/office/drawing/2010/main" val="0"/>
              </a:ext>
            </a:extLst>
          </a:blip>
          <a:srcRect l="26872" t="17652" r="25935" b="14683"/>
          <a:stretch/>
        </p:blipFill>
        <p:spPr>
          <a:xfrm>
            <a:off x="2566350" y="4452872"/>
            <a:ext cx="45719" cy="45719"/>
          </a:xfrm>
          <a:prstGeom prst="rect">
            <a:avLst/>
          </a:prstGeom>
        </p:spPr>
      </p:pic>
      <p:cxnSp>
        <p:nvCxnSpPr>
          <p:cNvPr id="16" name="Straight Connector 15">
            <a:extLst>
              <a:ext uri="{FF2B5EF4-FFF2-40B4-BE49-F238E27FC236}">
                <a16:creationId xmlns:a16="http://schemas.microsoft.com/office/drawing/2014/main" id="{7358B9B7-1D60-4EBA-B8A3-A5F8B3A50E47}"/>
              </a:ext>
            </a:extLst>
          </p:cNvPr>
          <p:cNvCxnSpPr>
            <a:cxnSpLocks/>
          </p:cNvCxnSpPr>
          <p:nvPr/>
        </p:nvCxnSpPr>
        <p:spPr>
          <a:xfrm flipH="1">
            <a:off x="2657102" y="4180916"/>
            <a:ext cx="3724285"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BB2D60AB-B860-4FBE-91B9-9E209C7AE602}"/>
              </a:ext>
            </a:extLst>
          </p:cNvPr>
          <p:cNvCxnSpPr>
            <a:cxnSpLocks/>
          </p:cNvCxnSpPr>
          <p:nvPr/>
        </p:nvCxnSpPr>
        <p:spPr>
          <a:xfrm flipH="1">
            <a:off x="2676518" y="4607869"/>
            <a:ext cx="3724285"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57DBC2C4-D1AB-4AA1-B7A2-58B36634E1CB}"/>
              </a:ext>
            </a:extLst>
          </p:cNvPr>
          <p:cNvCxnSpPr>
            <a:cxnSpLocks/>
          </p:cNvCxnSpPr>
          <p:nvPr/>
        </p:nvCxnSpPr>
        <p:spPr>
          <a:xfrm>
            <a:off x="710200" y="6387237"/>
            <a:ext cx="1197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F77662-E21E-4B9D-8F31-E59B3C05C5DC}"/>
              </a:ext>
            </a:extLst>
          </p:cNvPr>
          <p:cNvCxnSpPr>
            <a:cxnSpLocks/>
          </p:cNvCxnSpPr>
          <p:nvPr/>
        </p:nvCxnSpPr>
        <p:spPr>
          <a:xfrm flipH="1">
            <a:off x="462247" y="8460332"/>
            <a:ext cx="6029675"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09B8D336-40BB-41C6-A8E8-398AAB7CC353}"/>
              </a:ext>
            </a:extLst>
          </p:cNvPr>
          <p:cNvCxnSpPr>
            <a:cxnSpLocks/>
          </p:cNvCxnSpPr>
          <p:nvPr/>
        </p:nvCxnSpPr>
        <p:spPr>
          <a:xfrm>
            <a:off x="710200" y="6051957"/>
            <a:ext cx="1197140" cy="0"/>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70CC2B87-5FFB-4DFC-9283-9CF8CAEA99ED}"/>
              </a:ext>
            </a:extLst>
          </p:cNvPr>
          <p:cNvPicPr/>
          <p:nvPr/>
        </p:nvPicPr>
        <p:blipFill rotWithShape="1">
          <a:blip r:embed="rId3">
            <a:extLst>
              <a:ext uri="{28A0092B-C50C-407E-A947-70E740481C1C}">
                <a14:useLocalDpi xmlns:a14="http://schemas.microsoft.com/office/drawing/2010/main" val="0"/>
              </a:ext>
            </a:extLst>
          </a:blip>
          <a:srcRect l="9310" t="46258" r="65842" b="45019"/>
          <a:stretch/>
        </p:blipFill>
        <p:spPr bwMode="auto">
          <a:xfrm>
            <a:off x="357316" y="4180770"/>
            <a:ext cx="1901044" cy="707705"/>
          </a:xfrm>
          <a:prstGeom prst="rect">
            <a:avLst/>
          </a:prstGeom>
          <a:ln>
            <a:noFill/>
          </a:ln>
          <a:extLst>
            <a:ext uri="{53640926-AAD7-44D8-BBD7-CCE9431645EC}">
              <a14:shadowObscured xmlns:a14="http://schemas.microsoft.com/office/drawing/2010/main"/>
            </a:ext>
          </a:extLst>
        </p:spPr>
      </p:pic>
      <p:sp>
        <p:nvSpPr>
          <p:cNvPr id="22" name="Rectangle 21">
            <a:extLst>
              <a:ext uri="{FF2B5EF4-FFF2-40B4-BE49-F238E27FC236}">
                <a16:creationId xmlns:a16="http://schemas.microsoft.com/office/drawing/2014/main" id="{83CD9169-0F6E-4038-8083-E50F53C60CCF}"/>
              </a:ext>
            </a:extLst>
          </p:cNvPr>
          <p:cNvSpPr/>
          <p:nvPr/>
        </p:nvSpPr>
        <p:spPr>
          <a:xfrm>
            <a:off x="864070" y="8962376"/>
            <a:ext cx="736130" cy="4651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7D6E170-45F9-448F-9218-F4B5403B8E9D}"/>
              </a:ext>
            </a:extLst>
          </p:cNvPr>
          <p:cNvSpPr txBox="1"/>
          <p:nvPr/>
        </p:nvSpPr>
        <p:spPr>
          <a:xfrm>
            <a:off x="863666" y="9088230"/>
            <a:ext cx="736533" cy="230832"/>
          </a:xfrm>
          <a:prstGeom prst="rect">
            <a:avLst/>
          </a:prstGeom>
          <a:noFill/>
          <a:ln>
            <a:noFill/>
          </a:ln>
        </p:spPr>
        <p:txBody>
          <a:bodyPr wrap="square" rtlCol="0">
            <a:spAutoFit/>
          </a:bodyPr>
          <a:lstStyle/>
          <a:p>
            <a:pPr algn="ctr"/>
            <a:r>
              <a:rPr lang="mn-MN" sz="900" dirty="0">
                <a:solidFill>
                  <a:srgbClr val="002060"/>
                </a:solidFill>
                <a:latin typeface="Arial" panose="020B0604020202020204" pitchFamily="34" charset="0"/>
                <a:cs typeface="Arial" panose="020B0604020202020204" pitchFamily="34" charset="0"/>
              </a:rPr>
              <a:t>СУРГАЛ</a:t>
            </a:r>
            <a:r>
              <a:rPr lang="mn-MN" sz="900" b="1" dirty="0">
                <a:solidFill>
                  <a:srgbClr val="002060"/>
                </a:solidFill>
                <a:latin typeface="Arial" panose="020B0604020202020204" pitchFamily="34" charset="0"/>
                <a:cs typeface="Arial" panose="020B0604020202020204" pitchFamily="34" charset="0"/>
              </a:rPr>
              <a:t>Т</a:t>
            </a:r>
            <a:r>
              <a:rPr lang="mn-MN" sz="900" b="1" dirty="0">
                <a:latin typeface="Arial" panose="020B0604020202020204" pitchFamily="34" charset="0"/>
                <a:cs typeface="Arial" panose="020B0604020202020204" pitchFamily="34" charset="0"/>
              </a:rPr>
              <a:t> </a:t>
            </a:r>
            <a:endParaRPr lang="en-US" sz="9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E6BF5BE6-1B80-4E63-88A6-5F88118C668F}"/>
              </a:ext>
            </a:extLst>
          </p:cNvPr>
          <p:cNvSpPr txBox="1"/>
          <p:nvPr/>
        </p:nvSpPr>
        <p:spPr>
          <a:xfrm>
            <a:off x="1740537" y="9088230"/>
            <a:ext cx="748830" cy="246221"/>
          </a:xfrm>
          <a:prstGeom prst="rect">
            <a:avLst/>
          </a:prstGeom>
          <a:noFill/>
          <a:ln>
            <a:noFill/>
          </a:ln>
        </p:spPr>
        <p:txBody>
          <a:bodyPr wrap="square" rtlCol="0">
            <a:spAutoFit/>
          </a:bodyPr>
          <a:lstStyle/>
          <a:p>
            <a:pPr algn="ctr"/>
            <a:r>
              <a:rPr lang="mn-MN" sz="1000" dirty="0">
                <a:solidFill>
                  <a:srgbClr val="002060"/>
                </a:solidFill>
                <a:latin typeface="Arial" panose="020B0604020202020204" pitchFamily="34" charset="0"/>
                <a:cs typeface="Arial" panose="020B0604020202020204" pitchFamily="34" charset="0"/>
              </a:rPr>
              <a:t>ХӨГЖИЛ</a:t>
            </a:r>
            <a:endParaRPr lang="en-US" sz="1000" dirty="0">
              <a:solidFill>
                <a:srgbClr val="00206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7667C39A-7E64-4CFE-BBF4-566EF24C54D6}"/>
              </a:ext>
            </a:extLst>
          </p:cNvPr>
          <p:cNvSpPr txBox="1"/>
          <p:nvPr/>
        </p:nvSpPr>
        <p:spPr>
          <a:xfrm>
            <a:off x="2612069" y="9077368"/>
            <a:ext cx="784586" cy="230832"/>
          </a:xfrm>
          <a:prstGeom prst="rect">
            <a:avLst/>
          </a:prstGeom>
          <a:noFill/>
          <a:ln>
            <a:noFill/>
          </a:ln>
        </p:spPr>
        <p:txBody>
          <a:bodyPr wrap="square" rtlCol="0">
            <a:spAutoFit/>
          </a:bodyPr>
          <a:lstStyle/>
          <a:p>
            <a:pPr algn="ctr"/>
            <a:r>
              <a:rPr lang="mn-MN" sz="900" dirty="0">
                <a:solidFill>
                  <a:srgbClr val="002060"/>
                </a:solidFill>
                <a:latin typeface="Arial" panose="020B0604020202020204" pitchFamily="34" charset="0"/>
                <a:cs typeface="Arial" panose="020B0604020202020204" pitchFamily="34" charset="0"/>
              </a:rPr>
              <a:t>ОРОЛЦОО</a:t>
            </a:r>
            <a:endParaRPr lang="en-US" sz="900" dirty="0">
              <a:solidFill>
                <a:srgbClr val="00206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54AECDB5-8328-40E1-AAB6-27F388C08993}"/>
              </a:ext>
            </a:extLst>
          </p:cNvPr>
          <p:cNvSpPr txBox="1"/>
          <p:nvPr/>
        </p:nvSpPr>
        <p:spPr>
          <a:xfrm>
            <a:off x="3493473" y="9046951"/>
            <a:ext cx="736130" cy="307777"/>
          </a:xfrm>
          <a:prstGeom prst="rect">
            <a:avLst/>
          </a:prstGeom>
          <a:noFill/>
          <a:ln>
            <a:noFill/>
          </a:ln>
        </p:spPr>
        <p:txBody>
          <a:bodyPr wrap="square" rtlCol="0">
            <a:spAutoFit/>
          </a:bodyPr>
          <a:lstStyle/>
          <a:p>
            <a:pPr algn="ctr"/>
            <a:r>
              <a:rPr lang="mn-MN" sz="700" b="1" dirty="0">
                <a:solidFill>
                  <a:srgbClr val="002060"/>
                </a:solidFill>
                <a:latin typeface="Arial" panose="020B0604020202020204" pitchFamily="34" charset="0"/>
                <a:cs typeface="Arial" panose="020B0604020202020204" pitchFamily="34" charset="0"/>
              </a:rPr>
              <a:t>ХӨДӨЛМӨР</a:t>
            </a:r>
            <a:r>
              <a:rPr lang="mn-MN" sz="700" b="1" dirty="0">
                <a:latin typeface="Arial" panose="020B0604020202020204" pitchFamily="34" charset="0"/>
                <a:cs typeface="Arial" panose="020B0604020202020204" pitchFamily="34" charset="0"/>
              </a:rPr>
              <a:t> </a:t>
            </a:r>
            <a:r>
              <a:rPr lang="mn-MN" sz="700" b="1" dirty="0">
                <a:solidFill>
                  <a:srgbClr val="002060"/>
                </a:solidFill>
                <a:latin typeface="Arial" panose="020B0604020202020204" pitchFamily="34" charset="0"/>
                <a:cs typeface="Arial" panose="020B0604020202020204" pitchFamily="34" charset="0"/>
              </a:rPr>
              <a:t>ЭРХЛЭЛТ</a:t>
            </a:r>
            <a:endParaRPr lang="en-US" sz="700" b="1" dirty="0">
              <a:solidFill>
                <a:srgbClr val="002060"/>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34384C4-7012-401E-A3F0-BAEA2D13038D}"/>
              </a:ext>
            </a:extLst>
          </p:cNvPr>
          <p:cNvSpPr txBox="1"/>
          <p:nvPr/>
        </p:nvSpPr>
        <p:spPr>
          <a:xfrm>
            <a:off x="4321275" y="8995897"/>
            <a:ext cx="860220" cy="415498"/>
          </a:xfrm>
          <a:prstGeom prst="rect">
            <a:avLst/>
          </a:prstGeom>
          <a:noFill/>
          <a:ln>
            <a:noFill/>
          </a:ln>
        </p:spPr>
        <p:txBody>
          <a:bodyPr wrap="square" rtlCol="0">
            <a:spAutoFit/>
          </a:bodyPr>
          <a:lstStyle/>
          <a:p>
            <a:pPr algn="ctr"/>
            <a:r>
              <a:rPr lang="mn-MN" sz="700" b="1" dirty="0">
                <a:solidFill>
                  <a:srgbClr val="002060"/>
                </a:solidFill>
                <a:latin typeface="Arial" panose="020B0604020202020204" pitchFamily="34" charset="0"/>
                <a:cs typeface="Arial" panose="020B0604020202020204" pitchFamily="34" charset="0"/>
              </a:rPr>
              <a:t>ЭРҮҮЛ МЭНДИЙН ҮЙЛЧИЛГЭЭ</a:t>
            </a:r>
            <a:endParaRPr lang="en-US" sz="700" b="1" dirty="0">
              <a:solidFill>
                <a:srgbClr val="002060"/>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17AA6D34-0B39-492E-BA47-FD648576807C}"/>
              </a:ext>
            </a:extLst>
          </p:cNvPr>
          <p:cNvSpPr/>
          <p:nvPr/>
        </p:nvSpPr>
        <p:spPr>
          <a:xfrm>
            <a:off x="1746887" y="8954447"/>
            <a:ext cx="736130" cy="4651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10A58F0-72EC-4C68-BD7D-9DC88241BEBB}"/>
              </a:ext>
            </a:extLst>
          </p:cNvPr>
          <p:cNvSpPr/>
          <p:nvPr/>
        </p:nvSpPr>
        <p:spPr>
          <a:xfrm>
            <a:off x="2623355" y="8951288"/>
            <a:ext cx="736130" cy="4651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744EF57-0704-403B-AF60-42ACE68486D9}"/>
              </a:ext>
            </a:extLst>
          </p:cNvPr>
          <p:cNvSpPr/>
          <p:nvPr/>
        </p:nvSpPr>
        <p:spPr>
          <a:xfrm>
            <a:off x="3493473" y="8951288"/>
            <a:ext cx="736130" cy="4651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983B007-C50E-4C62-AFA2-CEFE380D9861}"/>
              </a:ext>
            </a:extLst>
          </p:cNvPr>
          <p:cNvSpPr/>
          <p:nvPr/>
        </p:nvSpPr>
        <p:spPr>
          <a:xfrm>
            <a:off x="4376291" y="8963096"/>
            <a:ext cx="736130" cy="4651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D9B6FA0-95B9-4EC9-BB2C-43A29EC14575}"/>
              </a:ext>
            </a:extLst>
          </p:cNvPr>
          <p:cNvSpPr/>
          <p:nvPr/>
        </p:nvSpPr>
        <p:spPr>
          <a:xfrm>
            <a:off x="5327845" y="8950033"/>
            <a:ext cx="736130" cy="4651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97CDE42-10BF-4BCB-BA65-FBA20134A27D}"/>
              </a:ext>
            </a:extLst>
          </p:cNvPr>
          <p:cNvSpPr txBox="1"/>
          <p:nvPr/>
        </p:nvSpPr>
        <p:spPr>
          <a:xfrm>
            <a:off x="5327845" y="8995897"/>
            <a:ext cx="795032" cy="415498"/>
          </a:xfrm>
          <a:prstGeom prst="rect">
            <a:avLst/>
          </a:prstGeom>
          <a:noFill/>
          <a:ln>
            <a:noFill/>
          </a:ln>
        </p:spPr>
        <p:txBody>
          <a:bodyPr wrap="square" rtlCol="0">
            <a:spAutoFit/>
          </a:bodyPr>
          <a:lstStyle/>
          <a:p>
            <a:pPr algn="ctr"/>
            <a:r>
              <a:rPr lang="mn-MN" sz="700" b="1" dirty="0">
                <a:solidFill>
                  <a:srgbClr val="002060"/>
                </a:solidFill>
                <a:latin typeface="Arial" panose="020B0604020202020204" pitchFamily="34" charset="0"/>
                <a:cs typeface="Arial" panose="020B0604020202020204" pitchFamily="34" charset="0"/>
              </a:rPr>
              <a:t>БОЛОВСРОЛЫН ҮЙЛЧИЛГЭЭ</a:t>
            </a:r>
            <a:endParaRPr lang="en-US" sz="700" b="1" dirty="0">
              <a:solidFill>
                <a:srgbClr val="002060"/>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D070968A-D313-47DC-AA54-1296772BD779}"/>
              </a:ext>
            </a:extLst>
          </p:cNvPr>
          <p:cNvSpPr/>
          <p:nvPr/>
        </p:nvSpPr>
        <p:spPr>
          <a:xfrm>
            <a:off x="204458" y="5006277"/>
            <a:ext cx="1119160" cy="836514"/>
          </a:xfrm>
          <a:prstGeom prst="rect">
            <a:avLst/>
          </a:prstGeom>
          <a:solidFill>
            <a:srgbClr val="2F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000" b="1" dirty="0">
                <a:solidFill>
                  <a:schemeClr val="bg1"/>
                </a:solidFill>
                <a:latin typeface="Arial" panose="020B0604020202020204" pitchFamily="34" charset="0"/>
                <a:cs typeface="Arial" panose="020B0604020202020204" pitchFamily="34" charset="0"/>
              </a:rPr>
              <a:t>ЗОХИОН БАЙГУУЛАЛТЫН НЭГЖ </a:t>
            </a:r>
          </a:p>
          <a:p>
            <a:pPr algn="ctr"/>
            <a:r>
              <a:rPr lang="mn-MN" sz="1000" b="1" dirty="0">
                <a:solidFill>
                  <a:schemeClr val="bg1"/>
                </a:solidFill>
                <a:latin typeface="Arial" panose="020B0604020202020204" pitchFamily="34" charset="0"/>
                <a:cs typeface="Arial" panose="020B0604020202020204" pitchFamily="34" charset="0"/>
              </a:rPr>
              <a:t>4</a:t>
            </a:r>
            <a:endParaRPr lang="en-US" sz="1000" b="1" dirty="0">
              <a:solidFill>
                <a:schemeClr val="bg1"/>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BB5A51F1-D6B2-406F-994E-7DFC5AF3B5E5}"/>
              </a:ext>
            </a:extLst>
          </p:cNvPr>
          <p:cNvSpPr/>
          <p:nvPr/>
        </p:nvSpPr>
        <p:spPr>
          <a:xfrm>
            <a:off x="1423918" y="5020157"/>
            <a:ext cx="1009524" cy="822099"/>
          </a:xfrm>
          <a:prstGeom prst="rect">
            <a:avLst/>
          </a:prstGeom>
          <a:solidFill>
            <a:srgbClr val="2F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000" b="1" dirty="0">
                <a:solidFill>
                  <a:schemeClr val="bg1"/>
                </a:solidFill>
                <a:latin typeface="Arial" panose="020B0604020202020204" pitchFamily="34" charset="0"/>
                <a:cs typeface="Arial" panose="020B0604020202020204" pitchFamily="34" charset="0"/>
              </a:rPr>
              <a:t> ХАРЬЯА БАЙГУУЛЛАГА</a:t>
            </a:r>
          </a:p>
          <a:p>
            <a:pPr algn="ctr"/>
            <a:r>
              <a:rPr lang="mn-MN" sz="1000" b="1" dirty="0">
                <a:solidFill>
                  <a:schemeClr val="bg1"/>
                </a:solidFill>
                <a:latin typeface="Arial" panose="020B0604020202020204" pitchFamily="34" charset="0"/>
                <a:cs typeface="Arial" panose="020B0604020202020204" pitchFamily="34" charset="0"/>
              </a:rPr>
              <a:t>3</a:t>
            </a:r>
            <a:endParaRPr lang="en-US" sz="1000" b="1" dirty="0">
              <a:solidFill>
                <a:schemeClr val="bg1"/>
              </a:solidFill>
              <a:latin typeface="Arial" panose="020B0604020202020204" pitchFamily="34" charset="0"/>
              <a:cs typeface="Arial" panose="020B0604020202020204" pitchFamily="34" charset="0"/>
            </a:endParaRPr>
          </a:p>
        </p:txBody>
      </p:sp>
      <p:pic>
        <p:nvPicPr>
          <p:cNvPr id="36" name="Picture 2" descr="X SIGN ICON-н зурган илэрц">
            <a:extLst>
              <a:ext uri="{FF2B5EF4-FFF2-40B4-BE49-F238E27FC236}">
                <a16:creationId xmlns:a16="http://schemas.microsoft.com/office/drawing/2014/main" id="{F63C3D2E-E880-4F4D-81E5-1FDDA15F84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784" r="18446"/>
          <a:stretch>
            <a:fillRect/>
          </a:stretch>
        </p:blipFill>
        <p:spPr bwMode="auto">
          <a:xfrm>
            <a:off x="991967" y="8540997"/>
            <a:ext cx="438912" cy="36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DD4A5D54-D697-4859-B725-5D5DC36FF8FE}"/>
              </a:ext>
            </a:extLst>
          </p:cNvPr>
          <p:cNvSpPr/>
          <p:nvPr/>
        </p:nvSpPr>
        <p:spPr>
          <a:xfrm>
            <a:off x="2377441" y="1225434"/>
            <a:ext cx="289550" cy="289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FBBFE694-862C-4900-AE23-95DFD70161B2}"/>
              </a:ext>
            </a:extLst>
          </p:cNvPr>
          <p:cNvCxnSpPr>
            <a:cxnSpLocks/>
          </p:cNvCxnSpPr>
          <p:nvPr/>
        </p:nvCxnSpPr>
        <p:spPr>
          <a:xfrm flipH="1">
            <a:off x="2657102" y="1643204"/>
            <a:ext cx="3743701"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39" name="TextBox 38">
            <a:extLst>
              <a:ext uri="{FF2B5EF4-FFF2-40B4-BE49-F238E27FC236}">
                <a16:creationId xmlns:a16="http://schemas.microsoft.com/office/drawing/2014/main" id="{D00C4C99-A0FD-4C76-AEEE-2EF3E0F9FC39}"/>
              </a:ext>
            </a:extLst>
          </p:cNvPr>
          <p:cNvSpPr txBox="1"/>
          <p:nvPr/>
        </p:nvSpPr>
        <p:spPr>
          <a:xfrm>
            <a:off x="2829142" y="1142778"/>
            <a:ext cx="3630061" cy="492443"/>
          </a:xfrm>
          <a:prstGeom prst="rect">
            <a:avLst/>
          </a:prstGeom>
          <a:noFill/>
        </p:spPr>
        <p:txBody>
          <a:bodyPr wrap="square" rtlCol="0">
            <a:spAutoFit/>
          </a:bodyPr>
          <a:lstStyle/>
          <a:p>
            <a:pPr algn="ctr"/>
            <a:r>
              <a:rPr lang="en-US" sz="1300" b="1" dirty="0">
                <a:solidFill>
                  <a:schemeClr val="accent1">
                    <a:lumMod val="50000"/>
                  </a:schemeClr>
                </a:solidFill>
                <a:latin typeface="Times New Roman" panose="02020603050405020304" pitchFamily="18" charset="0"/>
                <a:cs typeface="Times New Roman" panose="02020603050405020304" pitchFamily="18" charset="0"/>
              </a:rPr>
              <a:t>I.3 </a:t>
            </a:r>
            <a:r>
              <a:rPr lang="mn-MN" sz="1300" b="1" dirty="0">
                <a:solidFill>
                  <a:schemeClr val="accent1">
                    <a:lumMod val="50000"/>
                  </a:schemeClr>
                </a:solidFill>
                <a:latin typeface="Times New Roman" panose="02020603050405020304" pitchFamily="18" charset="0"/>
                <a:cs typeface="Times New Roman" panose="02020603050405020304" pitchFamily="18" charset="0"/>
              </a:rPr>
              <a:t>ҮЙЛ АЖИЛЛАГААНЫ ҮНДСЭН </a:t>
            </a:r>
            <a:endParaRPr lang="en-US" sz="1300" b="1" dirty="0">
              <a:solidFill>
                <a:schemeClr val="accent1">
                  <a:lumMod val="50000"/>
                </a:schemeClr>
              </a:solidFill>
              <a:latin typeface="Times New Roman" panose="02020603050405020304" pitchFamily="18" charset="0"/>
              <a:cs typeface="Times New Roman" panose="02020603050405020304" pitchFamily="18" charset="0"/>
            </a:endParaRPr>
          </a:p>
          <a:p>
            <a:pPr algn="ctr"/>
            <a:r>
              <a:rPr lang="mn-MN" sz="1300" b="1" dirty="0">
                <a:solidFill>
                  <a:schemeClr val="accent1">
                    <a:lumMod val="50000"/>
                  </a:schemeClr>
                </a:solidFill>
                <a:latin typeface="Times New Roman" panose="02020603050405020304" pitchFamily="18" charset="0"/>
                <a:cs typeface="Times New Roman" panose="02020603050405020304" pitchFamily="18" charset="0"/>
              </a:rPr>
              <a:t>ЧИГ ҮҮРЭГ</a:t>
            </a:r>
            <a:endParaRPr lang="en-US" sz="13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FF9FAF4C-E92B-4521-94CB-1451670B7F89}"/>
              </a:ext>
            </a:extLst>
          </p:cNvPr>
          <p:cNvSpPr txBox="1"/>
          <p:nvPr/>
        </p:nvSpPr>
        <p:spPr>
          <a:xfrm>
            <a:off x="2686767" y="1647277"/>
            <a:ext cx="3742771" cy="2677656"/>
          </a:xfrm>
          <a:prstGeom prst="rect">
            <a:avLst/>
          </a:prstGeom>
          <a:noFill/>
        </p:spPr>
        <p:txBody>
          <a:bodyPr wrap="square" rtlCol="0">
            <a:spAutoFit/>
          </a:bodyPr>
          <a:lstStyle/>
          <a:p>
            <a:pPr algn="just">
              <a:defRPr/>
            </a:pPr>
            <a:r>
              <a:rPr lang="mn-MN" altLang="en-US" sz="1200" dirty="0">
                <a:solidFill>
                  <a:schemeClr val="accent1">
                    <a:lumMod val="50000"/>
                  </a:schemeClr>
                </a:solidFill>
                <a:latin typeface="Times New Roman" panose="02020603050405020304" pitchFamily="18" charset="0"/>
                <a:cs typeface="Times New Roman" panose="02020603050405020304" pitchFamily="18" charset="0"/>
                <a:sym typeface="Arial" panose="020B0604020202020204" pitchFamily="34" charset="0"/>
              </a:rPr>
              <a:t>       Холбогдох хууль тогтоомж, тогтоол шийдвэр, Засгийн газрын үйл ажиллагааны хөтөлбөрт тусгагдсан хөгжлийн бэрхшээлтэй хүний эрх, оролцоо, хөгжлийн талаарх зорилтуудыг хэрэгжүүлэх ажлыг үндэсний хэмжээнд удирдан зохион байгуулах </a:t>
            </a:r>
          </a:p>
          <a:p>
            <a:pPr algn="just">
              <a:defRPr/>
            </a:pPr>
            <a:endParaRPr lang="mn-MN" altLang="en-US" sz="1200" dirty="0">
              <a:solidFill>
                <a:schemeClr val="accent1">
                  <a:lumMod val="50000"/>
                </a:schemeClr>
              </a:solidFill>
              <a:latin typeface="Times New Roman" panose="02020603050405020304" pitchFamily="18" charset="0"/>
              <a:cs typeface="Times New Roman" panose="02020603050405020304" pitchFamily="18" charset="0"/>
            </a:endParaRPr>
          </a:p>
          <a:p>
            <a:pPr algn="just">
              <a:defRPr/>
            </a:pPr>
            <a:r>
              <a:rPr lang="mn-MN" altLang="en-US" sz="1200" dirty="0">
                <a:solidFill>
                  <a:schemeClr val="accent1">
                    <a:lumMod val="50000"/>
                  </a:schemeClr>
                </a:solidFill>
                <a:latin typeface="Times New Roman" panose="02020603050405020304" pitchFamily="18" charset="0"/>
                <a:cs typeface="Times New Roman" panose="02020603050405020304" pitchFamily="18" charset="0"/>
                <a:sym typeface="Arial" panose="020B0604020202020204" pitchFamily="34" charset="0"/>
              </a:rPr>
              <a:t>      Хөгжлийн бэрхшээлтэй хүний эрхийг хангах дэд болон салбар зөвлөлүүдийн үйл ажиллагааг чиглүүлэх</a:t>
            </a:r>
            <a:endParaRPr lang="en-US" altLang="en-US" sz="1200" dirty="0">
              <a:solidFill>
                <a:schemeClr val="accent1">
                  <a:lumMod val="50000"/>
                </a:schemeClr>
              </a:solidFill>
              <a:latin typeface="Times New Roman" panose="02020603050405020304" pitchFamily="18" charset="0"/>
              <a:cs typeface="Times New Roman" panose="02020603050405020304" pitchFamily="18" charset="0"/>
            </a:endParaRPr>
          </a:p>
          <a:p>
            <a:pPr algn="just">
              <a:defRPr/>
            </a:pPr>
            <a:endParaRPr lang="mn-MN" altLang="en-US" sz="1200" dirty="0">
              <a:solidFill>
                <a:schemeClr val="accent1">
                  <a:lumMod val="50000"/>
                </a:schemeClr>
              </a:solidFill>
              <a:latin typeface="Times New Roman" panose="02020603050405020304" pitchFamily="18" charset="0"/>
              <a:cs typeface="Times New Roman" panose="02020603050405020304" pitchFamily="18" charset="0"/>
            </a:endParaRPr>
          </a:p>
          <a:p>
            <a:pPr algn="just">
              <a:defRPr/>
            </a:pPr>
            <a:r>
              <a:rPr lang="mn-MN" altLang="en-US" sz="1200" dirty="0">
                <a:solidFill>
                  <a:schemeClr val="accent1">
                    <a:lumMod val="50000"/>
                  </a:schemeClr>
                </a:solidFill>
                <a:latin typeface="Times New Roman" panose="02020603050405020304" pitchFamily="18" charset="0"/>
                <a:cs typeface="Times New Roman" panose="02020603050405020304" pitchFamily="18" charset="0"/>
                <a:sym typeface="Arial" panose="020B0604020202020204" pitchFamily="34" charset="0"/>
              </a:rPr>
              <a:t>      Төрийн үйлчилгээг хуулийн дагуу, иргэдэд ээлтэй, хариуцлагатай, мэргэжлийн өндөр түвшинд үзүүлэхэд салбар дундын уялдаа холбоог хангах, удирдлага арга зүйн дэмжлэг туслалцаа үзүүлэх </a:t>
            </a:r>
            <a:endParaRPr lang="en-US" altLang="en-US" sz="1200" dirty="0">
              <a:solidFill>
                <a:schemeClr val="accent1">
                  <a:lumMod val="50000"/>
                </a:schemeClr>
              </a:solidFill>
              <a:latin typeface="Times New Roman" panose="02020603050405020304" pitchFamily="18" charset="0"/>
              <a:cs typeface="Times New Roman" panose="02020603050405020304" pitchFamily="18" charset="0"/>
            </a:endParaRPr>
          </a:p>
          <a:p>
            <a:pPr algn="just">
              <a:defRPr/>
            </a:pPr>
            <a:endParaRPr lang="en-US" altLang="en-US" sz="1200" dirty="0">
              <a:solidFill>
                <a:srgbClr val="000000"/>
              </a:solidFill>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488F1C2B-54F5-48B7-B492-6CBB3E4904D8}"/>
              </a:ext>
            </a:extLst>
          </p:cNvPr>
          <p:cNvSpPr txBox="1"/>
          <p:nvPr/>
        </p:nvSpPr>
        <p:spPr>
          <a:xfrm>
            <a:off x="2717437" y="4268922"/>
            <a:ext cx="3673838" cy="461665"/>
          </a:xfrm>
          <a:prstGeom prst="rect">
            <a:avLst/>
          </a:prstGeom>
          <a:noFill/>
        </p:spPr>
        <p:txBody>
          <a:bodyPr wrap="square" rtlCol="0">
            <a:spAutoFit/>
          </a:bodyPr>
          <a:lstStyle/>
          <a:p>
            <a:pPr algn="ctr"/>
            <a:r>
              <a:rPr lang="en-US" sz="1200" b="1" dirty="0">
                <a:solidFill>
                  <a:schemeClr val="accent1">
                    <a:lumMod val="50000"/>
                  </a:schemeClr>
                </a:solidFill>
                <a:latin typeface="Times New Roman" panose="02020603050405020304" pitchFamily="18" charset="0"/>
                <a:cs typeface="Times New Roman" panose="02020603050405020304" pitchFamily="18" charset="0"/>
              </a:rPr>
              <a:t>I.4 </a:t>
            </a:r>
            <a:r>
              <a:rPr lang="mn-MN" sz="1200" b="1" dirty="0">
                <a:solidFill>
                  <a:schemeClr val="accent1">
                    <a:lumMod val="50000"/>
                  </a:schemeClr>
                </a:solidFill>
                <a:latin typeface="Times New Roman" panose="02020603050405020304" pitchFamily="18" charset="0"/>
                <a:cs typeface="Times New Roman" panose="02020603050405020304" pitchFamily="18" charset="0"/>
              </a:rPr>
              <a:t>БҮТЭЦ, ЗОХИОН БАЙГУУЛАЛТ</a:t>
            </a:r>
            <a:endParaRPr lang="en-US" sz="1200" b="1" dirty="0">
              <a:solidFill>
                <a:schemeClr val="accent1">
                  <a:lumMod val="50000"/>
                </a:schemeClr>
              </a:solidFill>
              <a:latin typeface="Times New Roman" panose="02020603050405020304" pitchFamily="18" charset="0"/>
              <a:cs typeface="Times New Roman" panose="02020603050405020304" pitchFamily="18" charset="0"/>
            </a:endParaRPr>
          </a:p>
          <a:p>
            <a:pPr algn="just"/>
            <a:endParaRPr lang="mn-MN" sz="1200" dirty="0">
              <a:latin typeface="Arial" panose="020B0604020202020204" pitchFamily="34" charset="0"/>
              <a:cs typeface="Arial" panose="020B0604020202020204" pitchFamily="34" charset="0"/>
            </a:endParaRPr>
          </a:p>
        </p:txBody>
      </p:sp>
      <p:pic>
        <p:nvPicPr>
          <p:cNvPr id="43" name="Picture 2" descr="X SIGN ICON-н зурган илэрц">
            <a:extLst>
              <a:ext uri="{FF2B5EF4-FFF2-40B4-BE49-F238E27FC236}">
                <a16:creationId xmlns:a16="http://schemas.microsoft.com/office/drawing/2014/main" id="{827AF400-A1B8-42B0-9910-5C7C0D7145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784" r="18446"/>
          <a:stretch>
            <a:fillRect/>
          </a:stretch>
        </p:blipFill>
        <p:spPr bwMode="auto">
          <a:xfrm>
            <a:off x="2765614" y="8547983"/>
            <a:ext cx="438912" cy="36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 descr="X SIGN ICON-н зурган илэрц">
            <a:extLst>
              <a:ext uri="{FF2B5EF4-FFF2-40B4-BE49-F238E27FC236}">
                <a16:creationId xmlns:a16="http://schemas.microsoft.com/office/drawing/2014/main" id="{11813949-A243-4FA5-824E-9EB49F7EA4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784" r="18446"/>
          <a:stretch>
            <a:fillRect/>
          </a:stretch>
        </p:blipFill>
        <p:spPr bwMode="auto">
          <a:xfrm>
            <a:off x="3627458" y="8550096"/>
            <a:ext cx="438912" cy="36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 descr="X SIGN ICON-н зурган илэрц">
            <a:extLst>
              <a:ext uri="{FF2B5EF4-FFF2-40B4-BE49-F238E27FC236}">
                <a16:creationId xmlns:a16="http://schemas.microsoft.com/office/drawing/2014/main" id="{354253AC-A545-4205-B6F3-FD115FB4C1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784" r="18446"/>
          <a:stretch>
            <a:fillRect/>
          </a:stretch>
        </p:blipFill>
        <p:spPr bwMode="auto">
          <a:xfrm>
            <a:off x="4507508" y="8540997"/>
            <a:ext cx="438912" cy="36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 descr="X SIGN ICON-н зурган илэрц">
            <a:extLst>
              <a:ext uri="{FF2B5EF4-FFF2-40B4-BE49-F238E27FC236}">
                <a16:creationId xmlns:a16="http://schemas.microsoft.com/office/drawing/2014/main" id="{F1B8991E-5713-46B7-B4B0-698B31FA41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784" r="18446"/>
          <a:stretch>
            <a:fillRect/>
          </a:stretch>
        </p:blipFill>
        <p:spPr bwMode="auto">
          <a:xfrm>
            <a:off x="5463005" y="8545619"/>
            <a:ext cx="438912" cy="36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2485FAF2-D9B3-41A3-A53A-5EBA327ECF33}"/>
              </a:ext>
            </a:extLst>
          </p:cNvPr>
          <p:cNvSpPr txBox="1"/>
          <p:nvPr/>
        </p:nvSpPr>
        <p:spPr>
          <a:xfrm>
            <a:off x="703365" y="6081872"/>
            <a:ext cx="1240505" cy="323165"/>
          </a:xfrm>
          <a:prstGeom prst="rect">
            <a:avLst/>
          </a:prstGeom>
          <a:noFill/>
        </p:spPr>
        <p:txBody>
          <a:bodyPr wrap="square" rtlCol="0">
            <a:spAutoFit/>
          </a:bodyPr>
          <a:lstStyle/>
          <a:p>
            <a:pPr algn="ctr"/>
            <a:r>
              <a:rPr lang="mn-MN" sz="1500" b="1" dirty="0">
                <a:solidFill>
                  <a:schemeClr val="accent1">
                    <a:lumMod val="50000"/>
                  </a:schemeClr>
                </a:solidFill>
                <a:latin typeface="Arial" panose="020B0604020202020204" pitchFamily="34" charset="0"/>
                <a:cs typeface="Arial" panose="020B0604020202020204" pitchFamily="34" charset="0"/>
              </a:rPr>
              <a:t>2018-2024</a:t>
            </a:r>
            <a:endParaRPr lang="en-US" sz="1500" b="1" dirty="0">
              <a:solidFill>
                <a:schemeClr val="accent1">
                  <a:lumMod val="50000"/>
                </a:schemeClr>
              </a:solidFill>
              <a:latin typeface="Arial" panose="020B0604020202020204" pitchFamily="34" charset="0"/>
              <a:cs typeface="Arial" panose="020B0604020202020204" pitchFamily="34" charset="0"/>
            </a:endParaRPr>
          </a:p>
        </p:txBody>
      </p:sp>
      <p:sp>
        <p:nvSpPr>
          <p:cNvPr id="49" name="Oval 48">
            <a:extLst>
              <a:ext uri="{FF2B5EF4-FFF2-40B4-BE49-F238E27FC236}">
                <a16:creationId xmlns:a16="http://schemas.microsoft.com/office/drawing/2014/main" id="{A849EBE6-495A-43F1-AC96-1C6FB7E806EA}"/>
              </a:ext>
            </a:extLst>
          </p:cNvPr>
          <p:cNvSpPr/>
          <p:nvPr/>
        </p:nvSpPr>
        <p:spPr>
          <a:xfrm>
            <a:off x="662366" y="6730249"/>
            <a:ext cx="1324870" cy="1324870"/>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E3EB67BE-A129-4AE1-8AAE-77F0ABD88E2B}"/>
              </a:ext>
            </a:extLst>
          </p:cNvPr>
          <p:cNvSpPr txBox="1"/>
          <p:nvPr/>
        </p:nvSpPr>
        <p:spPr>
          <a:xfrm>
            <a:off x="719183" y="6948012"/>
            <a:ext cx="1204391" cy="553998"/>
          </a:xfrm>
          <a:prstGeom prst="rect">
            <a:avLst/>
          </a:prstGeom>
          <a:noFill/>
        </p:spPr>
        <p:txBody>
          <a:bodyPr wrap="square" rtlCol="0">
            <a:spAutoFit/>
          </a:bodyPr>
          <a:lstStyle/>
          <a:p>
            <a:pPr algn="ctr"/>
            <a:r>
              <a:rPr lang="mn-MN" sz="1000" b="1" dirty="0">
                <a:solidFill>
                  <a:schemeClr val="accent1">
                    <a:lumMod val="50000"/>
                  </a:schemeClr>
                </a:solidFill>
                <a:latin typeface="Arial" panose="020B0604020202020204" pitchFamily="34" charset="0"/>
                <a:cs typeface="Arial" panose="020B0604020202020204" pitchFamily="34" charset="0"/>
              </a:rPr>
              <a:t>6 АЙМГИЙН ХӨГЖЛИЙН ТӨВҮҮД</a:t>
            </a:r>
            <a:endParaRPr lang="en-US" sz="1000" b="1" dirty="0">
              <a:solidFill>
                <a:schemeClr val="accent1">
                  <a:lumMod val="50000"/>
                </a:schemeClr>
              </a:solidFill>
              <a:latin typeface="Arial" panose="020B0604020202020204" pitchFamily="34" charset="0"/>
              <a:cs typeface="Arial" panose="020B0604020202020204" pitchFamily="34" charset="0"/>
            </a:endParaRPr>
          </a:p>
        </p:txBody>
      </p:sp>
      <p:pic>
        <p:nvPicPr>
          <p:cNvPr id="60" name="Picture 5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784" y="1042636"/>
            <a:ext cx="1680359" cy="1680359"/>
          </a:xfrm>
          <a:prstGeom prst="rect">
            <a:avLst/>
          </a:prstGeom>
        </p:spPr>
      </p:pic>
      <p:sp>
        <p:nvSpPr>
          <p:cNvPr id="61" name="Freeform: Shape 180">
            <a:extLst>
              <a:ext uri="{FF2B5EF4-FFF2-40B4-BE49-F238E27FC236}">
                <a16:creationId xmlns:a16="http://schemas.microsoft.com/office/drawing/2014/main" id="{313F68DF-EA80-40AC-B593-D44B62F3D845}"/>
              </a:ext>
            </a:extLst>
          </p:cNvPr>
          <p:cNvSpPr/>
          <p:nvPr/>
        </p:nvSpPr>
        <p:spPr>
          <a:xfrm>
            <a:off x="1211423" y="7572482"/>
            <a:ext cx="312561" cy="363148"/>
          </a:xfrm>
          <a:custGeom>
            <a:avLst/>
            <a:gdLst>
              <a:gd name="connsiteX0" fmla="*/ 1663345 w 1873170"/>
              <a:gd name="connsiteY0" fmla="*/ 829592 h 1692747"/>
              <a:gd name="connsiteX1" fmla="*/ 1782942 w 1873170"/>
              <a:gd name="connsiteY1" fmla="*/ 932506 h 1692747"/>
              <a:gd name="connsiteX2" fmla="*/ 1697795 w 1873170"/>
              <a:gd name="connsiteY2" fmla="*/ 1086336 h 1692747"/>
              <a:gd name="connsiteX3" fmla="*/ 1727910 w 1873170"/>
              <a:gd name="connsiteY3" fmla="*/ 1113202 h 1692747"/>
              <a:gd name="connsiteX4" fmla="*/ 1802442 w 1873170"/>
              <a:gd name="connsiteY4" fmla="*/ 1237999 h 1692747"/>
              <a:gd name="connsiteX5" fmla="*/ 1873074 w 1873170"/>
              <a:gd name="connsiteY5" fmla="*/ 1564074 h 1692747"/>
              <a:gd name="connsiteX6" fmla="*/ 1873074 w 1873170"/>
              <a:gd name="connsiteY6" fmla="*/ 1577724 h 1692747"/>
              <a:gd name="connsiteX7" fmla="*/ 1731593 w 1873170"/>
              <a:gd name="connsiteY7" fmla="*/ 1577724 h 1692747"/>
              <a:gd name="connsiteX8" fmla="*/ 1731593 w 1873170"/>
              <a:gd name="connsiteY8" fmla="*/ 1692747 h 1692747"/>
              <a:gd name="connsiteX9" fmla="*/ 1577114 w 1873170"/>
              <a:gd name="connsiteY9" fmla="*/ 1692747 h 1692747"/>
              <a:gd name="connsiteX10" fmla="*/ 1577114 w 1873170"/>
              <a:gd name="connsiteY10" fmla="*/ 1578374 h 1692747"/>
              <a:gd name="connsiteX11" fmla="*/ 1436934 w 1873170"/>
              <a:gd name="connsiteY11" fmla="*/ 1578374 h 1692747"/>
              <a:gd name="connsiteX12" fmla="*/ 1437151 w 1873170"/>
              <a:gd name="connsiteY12" fmla="*/ 1526809 h 1692747"/>
              <a:gd name="connsiteX13" fmla="*/ 1512332 w 1873170"/>
              <a:gd name="connsiteY13" fmla="*/ 1222616 h 1692747"/>
              <a:gd name="connsiteX14" fmla="*/ 1570614 w 1873170"/>
              <a:gd name="connsiteY14" fmla="*/ 1124251 h 1692747"/>
              <a:gd name="connsiteX15" fmla="*/ 1609830 w 1873170"/>
              <a:gd name="connsiteY15" fmla="*/ 1085686 h 1692747"/>
              <a:gd name="connsiteX16" fmla="*/ 1531398 w 1873170"/>
              <a:gd name="connsiteY16" fmla="*/ 1008988 h 1692747"/>
              <a:gd name="connsiteX17" fmla="*/ 1527499 w 1873170"/>
              <a:gd name="connsiteY17" fmla="*/ 925140 h 1692747"/>
              <a:gd name="connsiteX18" fmla="*/ 1663345 w 1873170"/>
              <a:gd name="connsiteY18" fmla="*/ 829592 h 1692747"/>
              <a:gd name="connsiteX19" fmla="*/ 231945 w 1873170"/>
              <a:gd name="connsiteY19" fmla="*/ 502840 h 1692747"/>
              <a:gd name="connsiteX20" fmla="*/ 364243 w 1873170"/>
              <a:gd name="connsiteY20" fmla="*/ 561365 h 1692747"/>
              <a:gd name="connsiteX21" fmla="*/ 311378 w 1873170"/>
              <a:gd name="connsiteY21" fmla="*/ 843458 h 1692747"/>
              <a:gd name="connsiteX22" fmla="*/ 352760 w 1873170"/>
              <a:gd name="connsiteY22" fmla="*/ 859925 h 1692747"/>
              <a:gd name="connsiteX23" fmla="*/ 416892 w 1873170"/>
              <a:gd name="connsiteY23" fmla="*/ 917990 h 1692747"/>
              <a:gd name="connsiteX24" fmla="*/ 418842 w 1873170"/>
              <a:gd name="connsiteY24" fmla="*/ 931639 h 1692747"/>
              <a:gd name="connsiteX25" fmla="*/ 355360 w 1873170"/>
              <a:gd name="connsiteY25" fmla="*/ 1196400 h 1692747"/>
              <a:gd name="connsiteX26" fmla="*/ 338894 w 1873170"/>
              <a:gd name="connsiteY26" fmla="*/ 1406561 h 1692747"/>
              <a:gd name="connsiteX27" fmla="*/ 339327 w 1873170"/>
              <a:gd name="connsiteY27" fmla="*/ 1413278 h 1692747"/>
              <a:gd name="connsiteX28" fmla="*/ 407142 w 1873170"/>
              <a:gd name="connsiteY28" fmla="*/ 1413278 h 1692747"/>
              <a:gd name="connsiteX29" fmla="*/ 402376 w 1873170"/>
              <a:gd name="connsiteY29" fmla="*/ 1424328 h 1692747"/>
              <a:gd name="connsiteX30" fmla="*/ 351894 w 1873170"/>
              <a:gd name="connsiteY30" fmla="*/ 1503625 h 1692747"/>
              <a:gd name="connsiteX31" fmla="*/ 346044 w 1873170"/>
              <a:gd name="connsiteY31" fmla="*/ 1516842 h 1692747"/>
              <a:gd name="connsiteX32" fmla="*/ 345833 w 1873170"/>
              <a:gd name="connsiteY32" fmla="*/ 1692747 h 1692747"/>
              <a:gd name="connsiteX33" fmla="*/ 117464 w 1873170"/>
              <a:gd name="connsiteY33" fmla="*/ 1692747 h 1692747"/>
              <a:gd name="connsiteX34" fmla="*/ 117249 w 1873170"/>
              <a:gd name="connsiteY34" fmla="*/ 1518575 h 1692747"/>
              <a:gd name="connsiteX35" fmla="*/ 113999 w 1873170"/>
              <a:gd name="connsiteY35" fmla="*/ 1506659 h 1692747"/>
              <a:gd name="connsiteX36" fmla="*/ 23001 w 1873170"/>
              <a:gd name="connsiteY36" fmla="*/ 1317297 h 1692747"/>
              <a:gd name="connsiteX37" fmla="*/ 7402 w 1873170"/>
              <a:gd name="connsiteY37" fmla="*/ 1028270 h 1692747"/>
              <a:gd name="connsiteX38" fmla="*/ 36651 w 1873170"/>
              <a:gd name="connsiteY38" fmla="*/ 933590 h 1692747"/>
              <a:gd name="connsiteX39" fmla="*/ 143465 w 1873170"/>
              <a:gd name="connsiteY39" fmla="*/ 846708 h 1692747"/>
              <a:gd name="connsiteX40" fmla="*/ 152998 w 1873170"/>
              <a:gd name="connsiteY40" fmla="*/ 843892 h 1692747"/>
              <a:gd name="connsiteX41" fmla="*/ 99483 w 1873170"/>
              <a:gd name="connsiteY41" fmla="*/ 560498 h 1692747"/>
              <a:gd name="connsiteX42" fmla="*/ 231945 w 1873170"/>
              <a:gd name="connsiteY42" fmla="*/ 502840 h 1692747"/>
              <a:gd name="connsiteX43" fmla="*/ 715018 w 1873170"/>
              <a:gd name="connsiteY43" fmla="*/ 141258 h 1692747"/>
              <a:gd name="connsiteX44" fmla="*/ 947062 w 1873170"/>
              <a:gd name="connsiteY44" fmla="*/ 325421 h 1692747"/>
              <a:gd name="connsiteX45" fmla="*/ 795616 w 1873170"/>
              <a:gd name="connsiteY45" fmla="*/ 606647 h 1692747"/>
              <a:gd name="connsiteX46" fmla="*/ 840032 w 1873170"/>
              <a:gd name="connsiteY46" fmla="*/ 655829 h 1692747"/>
              <a:gd name="connsiteX47" fmla="*/ 951612 w 1873170"/>
              <a:gd name="connsiteY47" fmla="*/ 853858 h 1692747"/>
              <a:gd name="connsiteX48" fmla="*/ 1049327 w 1873170"/>
              <a:gd name="connsiteY48" fmla="*/ 1224133 h 1692747"/>
              <a:gd name="connsiteX49" fmla="*/ 1062543 w 1873170"/>
              <a:gd name="connsiteY49" fmla="*/ 1374929 h 1692747"/>
              <a:gd name="connsiteX50" fmla="*/ 1062543 w 1873170"/>
              <a:gd name="connsiteY50" fmla="*/ 1387062 h 1692747"/>
              <a:gd name="connsiteX51" fmla="*/ 841115 w 1873170"/>
              <a:gd name="connsiteY51" fmla="*/ 1387062 h 1692747"/>
              <a:gd name="connsiteX52" fmla="*/ 841115 w 1873170"/>
              <a:gd name="connsiteY52" fmla="*/ 1692747 h 1692747"/>
              <a:gd name="connsiteX53" fmla="*/ 586538 w 1873170"/>
              <a:gd name="connsiteY53" fmla="*/ 1692747 h 1692747"/>
              <a:gd name="connsiteX54" fmla="*/ 586538 w 1873170"/>
              <a:gd name="connsiteY54" fmla="*/ 1387712 h 1692747"/>
              <a:gd name="connsiteX55" fmla="*/ 364027 w 1873170"/>
              <a:gd name="connsiteY55" fmla="*/ 1387712 h 1692747"/>
              <a:gd name="connsiteX56" fmla="*/ 367493 w 1873170"/>
              <a:gd name="connsiteY56" fmla="*/ 1315130 h 1692747"/>
              <a:gd name="connsiteX57" fmla="*/ 423392 w 1873170"/>
              <a:gd name="connsiteY57" fmla="*/ 1008121 h 1692747"/>
              <a:gd name="connsiteX58" fmla="*/ 534106 w 1873170"/>
              <a:gd name="connsiteY58" fmla="*/ 732961 h 1692747"/>
              <a:gd name="connsiteX59" fmla="*/ 633987 w 1873170"/>
              <a:gd name="connsiteY59" fmla="*/ 610331 h 1692747"/>
              <a:gd name="connsiteX60" fmla="*/ 635720 w 1873170"/>
              <a:gd name="connsiteY60" fmla="*/ 607731 h 1692747"/>
              <a:gd name="connsiteX61" fmla="*/ 480591 w 1873170"/>
              <a:gd name="connsiteY61" fmla="*/ 326287 h 1692747"/>
              <a:gd name="connsiteX62" fmla="*/ 715018 w 1873170"/>
              <a:gd name="connsiteY62" fmla="*/ 141258 h 1692747"/>
              <a:gd name="connsiteX63" fmla="*/ 1244755 w 1873170"/>
              <a:gd name="connsiteY63" fmla="*/ 429 h 1692747"/>
              <a:gd name="connsiteX64" fmla="*/ 1466400 w 1873170"/>
              <a:gd name="connsiteY64" fmla="*/ 186758 h 1692747"/>
              <a:gd name="connsiteX65" fmla="*/ 1335103 w 1873170"/>
              <a:gd name="connsiteY65" fmla="*/ 467767 h 1692747"/>
              <a:gd name="connsiteX66" fmla="*/ 1338570 w 1873170"/>
              <a:gd name="connsiteY66" fmla="*/ 469934 h 1692747"/>
              <a:gd name="connsiteX67" fmla="*/ 1516882 w 1873170"/>
              <a:gd name="connsiteY67" fmla="*/ 643263 h 1692747"/>
              <a:gd name="connsiteX68" fmla="*/ 1545048 w 1873170"/>
              <a:gd name="connsiteY68" fmla="*/ 840642 h 1692747"/>
              <a:gd name="connsiteX69" fmla="*/ 1540931 w 1873170"/>
              <a:gd name="connsiteY69" fmla="*/ 851042 h 1692747"/>
              <a:gd name="connsiteX70" fmla="*/ 1524249 w 1873170"/>
              <a:gd name="connsiteY70" fmla="*/ 1051237 h 1692747"/>
              <a:gd name="connsiteX71" fmla="*/ 1526632 w 1873170"/>
              <a:gd name="connsiteY71" fmla="*/ 1060986 h 1692747"/>
              <a:gd name="connsiteX72" fmla="*/ 1425884 w 1873170"/>
              <a:gd name="connsiteY72" fmla="*/ 1329646 h 1692747"/>
              <a:gd name="connsiteX73" fmla="*/ 1389702 w 1873170"/>
              <a:gd name="connsiteY73" fmla="*/ 1378179 h 1692747"/>
              <a:gd name="connsiteX74" fmla="*/ 1384935 w 1873170"/>
              <a:gd name="connsiteY74" fmla="*/ 1389445 h 1692747"/>
              <a:gd name="connsiteX75" fmla="*/ 1384723 w 1873170"/>
              <a:gd name="connsiteY75" fmla="*/ 1692747 h 1692747"/>
              <a:gd name="connsiteX76" fmla="*/ 1070559 w 1873170"/>
              <a:gd name="connsiteY76" fmla="*/ 1692747 h 1692747"/>
              <a:gd name="connsiteX77" fmla="*/ 1070559 w 1873170"/>
              <a:gd name="connsiteY77" fmla="*/ 1415228 h 1692747"/>
              <a:gd name="connsiteX78" fmla="*/ 1088109 w 1873170"/>
              <a:gd name="connsiteY78" fmla="*/ 1413494 h 1692747"/>
              <a:gd name="connsiteX79" fmla="*/ 1087893 w 1873170"/>
              <a:gd name="connsiteY79" fmla="*/ 1346546 h 1692747"/>
              <a:gd name="connsiteX80" fmla="*/ 1035027 w 1873170"/>
              <a:gd name="connsiteY80" fmla="*/ 1022637 h 1692747"/>
              <a:gd name="connsiteX81" fmla="*/ 921930 w 1873170"/>
              <a:gd name="connsiteY81" fmla="*/ 729928 h 1692747"/>
              <a:gd name="connsiteX82" fmla="*/ 919546 w 1873170"/>
              <a:gd name="connsiteY82" fmla="*/ 720828 h 1692747"/>
              <a:gd name="connsiteX83" fmla="*/ 977612 w 1873170"/>
              <a:gd name="connsiteY83" fmla="*/ 562882 h 1692747"/>
              <a:gd name="connsiteX84" fmla="*/ 1112375 w 1873170"/>
              <a:gd name="connsiteY84" fmla="*/ 471017 h 1692747"/>
              <a:gd name="connsiteX85" fmla="*/ 1121475 w 1873170"/>
              <a:gd name="connsiteY85" fmla="*/ 468417 h 1692747"/>
              <a:gd name="connsiteX86" fmla="*/ 999061 w 1873170"/>
              <a:gd name="connsiteY86" fmla="*/ 337554 h 1692747"/>
              <a:gd name="connsiteX87" fmla="*/ 996895 w 1873170"/>
              <a:gd name="connsiteY87" fmla="*/ 159892 h 1692747"/>
              <a:gd name="connsiteX88" fmla="*/ 1244755 w 1873170"/>
              <a:gd name="connsiteY88" fmla="*/ 429 h 169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873170" h="1692747">
                <a:moveTo>
                  <a:pt x="1663345" y="829592"/>
                </a:moveTo>
                <a:cubicBezTo>
                  <a:pt x="1718594" y="832625"/>
                  <a:pt x="1770809" y="876391"/>
                  <a:pt x="1782942" y="932506"/>
                </a:cubicBezTo>
                <a:cubicBezTo>
                  <a:pt x="1795942" y="993605"/>
                  <a:pt x="1766909" y="1059253"/>
                  <a:pt x="1697795" y="1086336"/>
                </a:cubicBezTo>
                <a:cubicBezTo>
                  <a:pt x="1707977" y="1095219"/>
                  <a:pt x="1718811" y="1103452"/>
                  <a:pt x="1727910" y="1113202"/>
                </a:cubicBezTo>
                <a:cubicBezTo>
                  <a:pt x="1761926" y="1149168"/>
                  <a:pt x="1784026" y="1192716"/>
                  <a:pt x="1802442" y="1237999"/>
                </a:cubicBezTo>
                <a:cubicBezTo>
                  <a:pt x="1844907" y="1342429"/>
                  <a:pt x="1869173" y="1451193"/>
                  <a:pt x="1873074" y="1564074"/>
                </a:cubicBezTo>
                <a:cubicBezTo>
                  <a:pt x="1873290" y="1568407"/>
                  <a:pt x="1873074" y="1572524"/>
                  <a:pt x="1873074" y="1577724"/>
                </a:cubicBezTo>
                <a:cubicBezTo>
                  <a:pt x="1825408" y="1577724"/>
                  <a:pt x="1779043" y="1577724"/>
                  <a:pt x="1731593" y="1577724"/>
                </a:cubicBezTo>
                <a:lnTo>
                  <a:pt x="1731593" y="1692747"/>
                </a:lnTo>
                <a:lnTo>
                  <a:pt x="1577114" y="1692747"/>
                </a:lnTo>
                <a:lnTo>
                  <a:pt x="1577114" y="1578374"/>
                </a:lnTo>
                <a:cubicBezTo>
                  <a:pt x="1530532" y="1578374"/>
                  <a:pt x="1483733" y="1578374"/>
                  <a:pt x="1436934" y="1578374"/>
                </a:cubicBezTo>
                <a:cubicBezTo>
                  <a:pt x="1436934" y="1560391"/>
                  <a:pt x="1435634" y="1543491"/>
                  <a:pt x="1437151" y="1526809"/>
                </a:cubicBezTo>
                <a:cubicBezTo>
                  <a:pt x="1446034" y="1421511"/>
                  <a:pt x="1470083" y="1319680"/>
                  <a:pt x="1512332" y="1222616"/>
                </a:cubicBezTo>
                <a:cubicBezTo>
                  <a:pt x="1527715" y="1187517"/>
                  <a:pt x="1545481" y="1153501"/>
                  <a:pt x="1570614" y="1124251"/>
                </a:cubicBezTo>
                <a:cubicBezTo>
                  <a:pt x="1582531" y="1110385"/>
                  <a:pt x="1596613" y="1098469"/>
                  <a:pt x="1609830" y="1085686"/>
                </a:cubicBezTo>
                <a:cubicBezTo>
                  <a:pt x="1573864" y="1071603"/>
                  <a:pt x="1546348" y="1046687"/>
                  <a:pt x="1531398" y="1008988"/>
                </a:cubicBezTo>
                <a:cubicBezTo>
                  <a:pt x="1520565" y="981472"/>
                  <a:pt x="1519699" y="953522"/>
                  <a:pt x="1527499" y="925140"/>
                </a:cubicBezTo>
                <a:cubicBezTo>
                  <a:pt x="1542231" y="871408"/>
                  <a:pt x="1595097" y="825909"/>
                  <a:pt x="1663345" y="829592"/>
                </a:cubicBezTo>
                <a:close/>
                <a:moveTo>
                  <a:pt x="231945" y="502840"/>
                </a:moveTo>
                <a:cubicBezTo>
                  <a:pt x="280125" y="502975"/>
                  <a:pt x="328278" y="522475"/>
                  <a:pt x="364243" y="561365"/>
                </a:cubicBezTo>
                <a:cubicBezTo>
                  <a:pt x="438125" y="641096"/>
                  <a:pt x="425342" y="787126"/>
                  <a:pt x="311378" y="843458"/>
                </a:cubicBezTo>
                <a:cubicBezTo>
                  <a:pt x="324811" y="848875"/>
                  <a:pt x="339327" y="853641"/>
                  <a:pt x="352760" y="859925"/>
                </a:cubicBezTo>
                <a:cubicBezTo>
                  <a:pt x="379843" y="872708"/>
                  <a:pt x="401076" y="892641"/>
                  <a:pt x="416892" y="917990"/>
                </a:cubicBezTo>
                <a:cubicBezTo>
                  <a:pt x="419059" y="921673"/>
                  <a:pt x="420142" y="927523"/>
                  <a:pt x="418842" y="931639"/>
                </a:cubicBezTo>
                <a:cubicBezTo>
                  <a:pt x="390892" y="1018304"/>
                  <a:pt x="369443" y="1106485"/>
                  <a:pt x="355360" y="1196400"/>
                </a:cubicBezTo>
                <a:cubicBezTo>
                  <a:pt x="344310" y="1265948"/>
                  <a:pt x="337377" y="1335929"/>
                  <a:pt x="338894" y="1406561"/>
                </a:cubicBezTo>
                <a:cubicBezTo>
                  <a:pt x="338894" y="1408295"/>
                  <a:pt x="339111" y="1410028"/>
                  <a:pt x="339327" y="1413278"/>
                </a:cubicBezTo>
                <a:cubicBezTo>
                  <a:pt x="361210" y="1413278"/>
                  <a:pt x="383093" y="1413278"/>
                  <a:pt x="407142" y="1413278"/>
                </a:cubicBezTo>
                <a:cubicBezTo>
                  <a:pt x="404975" y="1418261"/>
                  <a:pt x="404109" y="1421511"/>
                  <a:pt x="402376" y="1424328"/>
                </a:cubicBezTo>
                <a:cubicBezTo>
                  <a:pt x="385693" y="1450760"/>
                  <a:pt x="368576" y="1476976"/>
                  <a:pt x="351894" y="1503625"/>
                </a:cubicBezTo>
                <a:cubicBezTo>
                  <a:pt x="349293" y="1507742"/>
                  <a:pt x="346044" y="1512292"/>
                  <a:pt x="346044" y="1516842"/>
                </a:cubicBezTo>
                <a:lnTo>
                  <a:pt x="345833" y="1692747"/>
                </a:lnTo>
                <a:lnTo>
                  <a:pt x="117464" y="1692747"/>
                </a:lnTo>
                <a:lnTo>
                  <a:pt x="117249" y="1518575"/>
                </a:lnTo>
                <a:cubicBezTo>
                  <a:pt x="117249" y="1514459"/>
                  <a:pt x="116383" y="1509476"/>
                  <a:pt x="113999" y="1506659"/>
                </a:cubicBezTo>
                <a:cubicBezTo>
                  <a:pt x="66767" y="1451627"/>
                  <a:pt x="40118" y="1386412"/>
                  <a:pt x="23001" y="1317297"/>
                </a:cubicBezTo>
                <a:cubicBezTo>
                  <a:pt x="-615" y="1222183"/>
                  <a:pt x="-6464" y="1125551"/>
                  <a:pt x="7402" y="1028270"/>
                </a:cubicBezTo>
                <a:cubicBezTo>
                  <a:pt x="12168" y="995338"/>
                  <a:pt x="21051" y="963489"/>
                  <a:pt x="36651" y="933590"/>
                </a:cubicBezTo>
                <a:cubicBezTo>
                  <a:pt x="59834" y="889391"/>
                  <a:pt x="95367" y="860358"/>
                  <a:pt x="143465" y="846708"/>
                </a:cubicBezTo>
                <a:cubicBezTo>
                  <a:pt x="146499" y="845842"/>
                  <a:pt x="149532" y="844975"/>
                  <a:pt x="152998" y="843892"/>
                </a:cubicBezTo>
                <a:cubicBezTo>
                  <a:pt x="37518" y="787126"/>
                  <a:pt x="24518" y="640663"/>
                  <a:pt x="99483" y="560498"/>
                </a:cubicBezTo>
                <a:cubicBezTo>
                  <a:pt x="135557" y="521933"/>
                  <a:pt x="183764" y="502704"/>
                  <a:pt x="231945" y="502840"/>
                </a:cubicBezTo>
                <a:close/>
                <a:moveTo>
                  <a:pt x="715018" y="141258"/>
                </a:moveTo>
                <a:cubicBezTo>
                  <a:pt x="824866" y="141475"/>
                  <a:pt x="921496" y="218173"/>
                  <a:pt x="947062" y="325421"/>
                </a:cubicBezTo>
                <a:cubicBezTo>
                  <a:pt x="974795" y="442635"/>
                  <a:pt x="910447" y="567648"/>
                  <a:pt x="795616" y="606647"/>
                </a:cubicBezTo>
                <a:cubicBezTo>
                  <a:pt x="809699" y="622247"/>
                  <a:pt x="825515" y="638496"/>
                  <a:pt x="840032" y="655829"/>
                </a:cubicBezTo>
                <a:cubicBezTo>
                  <a:pt x="889430" y="714978"/>
                  <a:pt x="923013" y="783010"/>
                  <a:pt x="951612" y="853858"/>
                </a:cubicBezTo>
                <a:cubicBezTo>
                  <a:pt x="999711" y="973022"/>
                  <a:pt x="1032210" y="1096736"/>
                  <a:pt x="1049327" y="1224133"/>
                </a:cubicBezTo>
                <a:cubicBezTo>
                  <a:pt x="1056043" y="1274181"/>
                  <a:pt x="1058426" y="1324663"/>
                  <a:pt x="1062543" y="1374929"/>
                </a:cubicBezTo>
                <a:cubicBezTo>
                  <a:pt x="1062760" y="1378395"/>
                  <a:pt x="1062543" y="1382078"/>
                  <a:pt x="1062543" y="1387062"/>
                </a:cubicBezTo>
                <a:cubicBezTo>
                  <a:pt x="988662" y="1387062"/>
                  <a:pt x="915430" y="1387062"/>
                  <a:pt x="841115" y="1387062"/>
                </a:cubicBezTo>
                <a:lnTo>
                  <a:pt x="841115" y="1692747"/>
                </a:lnTo>
                <a:lnTo>
                  <a:pt x="586538" y="1692747"/>
                </a:lnTo>
                <a:lnTo>
                  <a:pt x="586538" y="1387712"/>
                </a:lnTo>
                <a:cubicBezTo>
                  <a:pt x="513306" y="1387712"/>
                  <a:pt x="439425" y="1387712"/>
                  <a:pt x="364027" y="1387712"/>
                </a:cubicBezTo>
                <a:cubicBezTo>
                  <a:pt x="365110" y="1362362"/>
                  <a:pt x="365543" y="1338746"/>
                  <a:pt x="367493" y="1315130"/>
                </a:cubicBezTo>
                <a:cubicBezTo>
                  <a:pt x="375943" y="1210916"/>
                  <a:pt x="395009" y="1108652"/>
                  <a:pt x="423392" y="1008121"/>
                </a:cubicBezTo>
                <a:cubicBezTo>
                  <a:pt x="450475" y="912573"/>
                  <a:pt x="484057" y="819409"/>
                  <a:pt x="534106" y="732961"/>
                </a:cubicBezTo>
                <a:cubicBezTo>
                  <a:pt x="560755" y="686812"/>
                  <a:pt x="591304" y="643480"/>
                  <a:pt x="633987" y="610331"/>
                </a:cubicBezTo>
                <a:cubicBezTo>
                  <a:pt x="634853" y="609680"/>
                  <a:pt x="635070" y="608597"/>
                  <a:pt x="635720" y="607731"/>
                </a:cubicBezTo>
                <a:cubicBezTo>
                  <a:pt x="518073" y="568082"/>
                  <a:pt x="452858" y="443285"/>
                  <a:pt x="480591" y="326287"/>
                </a:cubicBezTo>
                <a:cubicBezTo>
                  <a:pt x="506373" y="216874"/>
                  <a:pt x="603221" y="141042"/>
                  <a:pt x="715018" y="141258"/>
                </a:cubicBezTo>
                <a:close/>
                <a:moveTo>
                  <a:pt x="1244755" y="429"/>
                </a:moveTo>
                <a:cubicBezTo>
                  <a:pt x="1348753" y="6279"/>
                  <a:pt x="1440617" y="82977"/>
                  <a:pt x="1466400" y="186758"/>
                </a:cubicBezTo>
                <a:cubicBezTo>
                  <a:pt x="1492833" y="293355"/>
                  <a:pt x="1446251" y="411219"/>
                  <a:pt x="1335103" y="467767"/>
                </a:cubicBezTo>
                <a:cubicBezTo>
                  <a:pt x="1336403" y="468634"/>
                  <a:pt x="1337486" y="469717"/>
                  <a:pt x="1338570" y="469934"/>
                </a:cubicBezTo>
                <a:cubicBezTo>
                  <a:pt x="1431734" y="492900"/>
                  <a:pt x="1487633" y="554649"/>
                  <a:pt x="1516882" y="643263"/>
                </a:cubicBezTo>
                <a:cubicBezTo>
                  <a:pt x="1538115" y="707395"/>
                  <a:pt x="1543965" y="773693"/>
                  <a:pt x="1545048" y="840642"/>
                </a:cubicBezTo>
                <a:cubicBezTo>
                  <a:pt x="1545048" y="844108"/>
                  <a:pt x="1543315" y="848441"/>
                  <a:pt x="1540931" y="851042"/>
                </a:cubicBezTo>
                <a:cubicBezTo>
                  <a:pt x="1487633" y="911057"/>
                  <a:pt x="1481566" y="984505"/>
                  <a:pt x="1524249" y="1051237"/>
                </a:cubicBezTo>
                <a:cubicBezTo>
                  <a:pt x="1525982" y="1054053"/>
                  <a:pt x="1527282" y="1057953"/>
                  <a:pt x="1526632" y="1060986"/>
                </a:cubicBezTo>
                <a:cubicBezTo>
                  <a:pt x="1508432" y="1156317"/>
                  <a:pt x="1479400" y="1247532"/>
                  <a:pt x="1425884" y="1329646"/>
                </a:cubicBezTo>
                <a:cubicBezTo>
                  <a:pt x="1414835" y="1346546"/>
                  <a:pt x="1401618" y="1361929"/>
                  <a:pt x="1389702" y="1378179"/>
                </a:cubicBezTo>
                <a:cubicBezTo>
                  <a:pt x="1387319" y="1381429"/>
                  <a:pt x="1384935" y="1385545"/>
                  <a:pt x="1384935" y="1389445"/>
                </a:cubicBezTo>
                <a:lnTo>
                  <a:pt x="1384723" y="1692747"/>
                </a:lnTo>
                <a:lnTo>
                  <a:pt x="1070559" y="1692747"/>
                </a:lnTo>
                <a:lnTo>
                  <a:pt x="1070559" y="1415228"/>
                </a:lnTo>
                <a:cubicBezTo>
                  <a:pt x="1076626" y="1414578"/>
                  <a:pt x="1081826" y="1414144"/>
                  <a:pt x="1088109" y="1413494"/>
                </a:cubicBezTo>
                <a:cubicBezTo>
                  <a:pt x="1088109" y="1390962"/>
                  <a:pt x="1088976" y="1368862"/>
                  <a:pt x="1087893" y="1346546"/>
                </a:cubicBezTo>
                <a:cubicBezTo>
                  <a:pt x="1082476" y="1236699"/>
                  <a:pt x="1063626" y="1128801"/>
                  <a:pt x="1035027" y="1022637"/>
                </a:cubicBezTo>
                <a:cubicBezTo>
                  <a:pt x="1007728" y="921023"/>
                  <a:pt x="973062" y="822226"/>
                  <a:pt x="921930" y="729928"/>
                </a:cubicBezTo>
                <a:cubicBezTo>
                  <a:pt x="920413" y="727328"/>
                  <a:pt x="919113" y="723645"/>
                  <a:pt x="919546" y="720828"/>
                </a:cubicBezTo>
                <a:cubicBezTo>
                  <a:pt x="929079" y="664496"/>
                  <a:pt x="944463" y="610331"/>
                  <a:pt x="977612" y="562882"/>
                </a:cubicBezTo>
                <a:cubicBezTo>
                  <a:pt x="1010978" y="515216"/>
                  <a:pt x="1056910" y="485967"/>
                  <a:pt x="1112375" y="471017"/>
                </a:cubicBezTo>
                <a:cubicBezTo>
                  <a:pt x="1114759" y="470367"/>
                  <a:pt x="1116925" y="469717"/>
                  <a:pt x="1121475" y="468417"/>
                </a:cubicBezTo>
                <a:cubicBezTo>
                  <a:pt x="1063843" y="438735"/>
                  <a:pt x="1022461" y="396269"/>
                  <a:pt x="999061" y="337554"/>
                </a:cubicBezTo>
                <a:cubicBezTo>
                  <a:pt x="975662" y="278839"/>
                  <a:pt x="974795" y="219257"/>
                  <a:pt x="996895" y="159892"/>
                </a:cubicBezTo>
                <a:cubicBezTo>
                  <a:pt x="1035027" y="57411"/>
                  <a:pt x="1133608" y="-5855"/>
                  <a:pt x="1244755" y="429"/>
                </a:cubicBezTo>
                <a:close/>
              </a:path>
            </a:pathLst>
          </a:custGeom>
          <a:solidFill>
            <a:schemeClr val="accent1"/>
          </a:solidFill>
          <a:ln w="6001" cap="flat">
            <a:noFill/>
            <a:prstDash val="solid"/>
            <a:miter/>
          </a:ln>
        </p:spPr>
        <p:txBody>
          <a:bodyPr wrap="square" rtlCol="0" anchor="ctr">
            <a:noAutofit/>
          </a:bodyPr>
          <a:lstStyle/>
          <a:p>
            <a:endParaRPr lang="en-US" dirty="0"/>
          </a:p>
        </p:txBody>
      </p:sp>
      <p:sp>
        <p:nvSpPr>
          <p:cNvPr id="63" name="Rectangle 62">
            <a:extLst>
              <a:ext uri="{FF2B5EF4-FFF2-40B4-BE49-F238E27FC236}">
                <a16:creationId xmlns:a16="http://schemas.microsoft.com/office/drawing/2014/main" id="{83CD9169-0F6E-4038-8083-E50F53C60CCF}"/>
              </a:ext>
            </a:extLst>
          </p:cNvPr>
          <p:cNvSpPr/>
          <p:nvPr/>
        </p:nvSpPr>
        <p:spPr>
          <a:xfrm>
            <a:off x="4237664" y="4802708"/>
            <a:ext cx="736130" cy="3262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000" b="1" dirty="0">
                <a:solidFill>
                  <a:schemeClr val="accent1">
                    <a:lumMod val="50000"/>
                  </a:schemeClr>
                </a:solidFill>
                <a:latin typeface="Arial" panose="020B0604020202020204" pitchFamily="34" charset="0"/>
                <a:cs typeface="Arial" panose="020B0604020202020204" pitchFamily="34" charset="0"/>
              </a:rPr>
              <a:t>ДАРГА</a:t>
            </a:r>
            <a:endParaRPr lang="en-US" sz="1000" b="1" dirty="0">
              <a:solidFill>
                <a:schemeClr val="accent1">
                  <a:lumMod val="50000"/>
                </a:schemeClr>
              </a:solidFill>
              <a:latin typeface="Arial"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83CD9169-0F6E-4038-8083-E50F53C60CCF}"/>
              </a:ext>
            </a:extLst>
          </p:cNvPr>
          <p:cNvSpPr/>
          <p:nvPr/>
        </p:nvSpPr>
        <p:spPr>
          <a:xfrm>
            <a:off x="4252201" y="5387879"/>
            <a:ext cx="736130" cy="3640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000" b="1" dirty="0">
                <a:solidFill>
                  <a:schemeClr val="accent1">
                    <a:lumMod val="50000"/>
                  </a:schemeClr>
                </a:solidFill>
                <a:latin typeface="Arial" panose="020B0604020202020204" pitchFamily="34" charset="0"/>
                <a:cs typeface="Arial" panose="020B0604020202020204" pitchFamily="34" charset="0"/>
              </a:rPr>
              <a:t>ДЭД ДАРГА</a:t>
            </a:r>
            <a:endParaRPr lang="en-US" sz="1000" b="1" dirty="0">
              <a:solidFill>
                <a:schemeClr val="accent1">
                  <a:lumMod val="50000"/>
                </a:schemeClr>
              </a:solidFill>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83CD9169-0F6E-4038-8083-E50F53C60CCF}"/>
              </a:ext>
            </a:extLst>
          </p:cNvPr>
          <p:cNvSpPr/>
          <p:nvPr/>
        </p:nvSpPr>
        <p:spPr>
          <a:xfrm>
            <a:off x="2717437" y="6154671"/>
            <a:ext cx="779913" cy="10077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000" b="1" dirty="0">
                <a:solidFill>
                  <a:schemeClr val="accent1">
                    <a:lumMod val="50000"/>
                  </a:schemeClr>
                </a:solidFill>
                <a:latin typeface="Arial" panose="020B0604020202020204" pitchFamily="34" charset="0"/>
                <a:cs typeface="Arial" panose="020B0604020202020204" pitchFamily="34" charset="0"/>
              </a:rPr>
              <a:t>Тамгын газар</a:t>
            </a:r>
            <a:endParaRPr lang="en-US" sz="1000" b="1" dirty="0">
              <a:solidFill>
                <a:schemeClr val="accent1">
                  <a:lumMod val="50000"/>
                </a:schemeClr>
              </a:solidFill>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83CD9169-0F6E-4038-8083-E50F53C60CCF}"/>
              </a:ext>
            </a:extLst>
          </p:cNvPr>
          <p:cNvSpPr/>
          <p:nvPr/>
        </p:nvSpPr>
        <p:spPr>
          <a:xfrm>
            <a:off x="3586348" y="6154671"/>
            <a:ext cx="835159" cy="9792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000" b="1" dirty="0">
                <a:solidFill>
                  <a:schemeClr val="accent1">
                    <a:lumMod val="50000"/>
                  </a:schemeClr>
                </a:solidFill>
                <a:latin typeface="Arial" panose="020B0604020202020204" pitchFamily="34" charset="0"/>
                <a:cs typeface="Arial" panose="020B0604020202020204" pitchFamily="34" charset="0"/>
              </a:rPr>
              <a:t>Бодлогын хэрэгжилтийн газар</a:t>
            </a:r>
            <a:endParaRPr lang="en-US" sz="1000" b="1" dirty="0">
              <a:solidFill>
                <a:schemeClr val="accent1">
                  <a:lumMod val="50000"/>
                </a:schemeClr>
              </a:solidFill>
              <a:latin typeface="Arial" panose="020B0604020202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83CD9169-0F6E-4038-8083-E50F53C60CCF}"/>
              </a:ext>
            </a:extLst>
          </p:cNvPr>
          <p:cNvSpPr/>
          <p:nvPr/>
        </p:nvSpPr>
        <p:spPr>
          <a:xfrm>
            <a:off x="4527641" y="6154672"/>
            <a:ext cx="935364" cy="974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000" b="1" dirty="0">
                <a:solidFill>
                  <a:schemeClr val="accent1">
                    <a:lumMod val="50000"/>
                  </a:schemeClr>
                </a:solidFill>
                <a:latin typeface="Arial" panose="020B0604020202020204" pitchFamily="34" charset="0"/>
                <a:cs typeface="Arial" panose="020B0604020202020204" pitchFamily="34" charset="0"/>
              </a:rPr>
              <a:t>Хөгжил, нийгмийн оролцооны газар</a:t>
            </a:r>
            <a:endParaRPr lang="en-US" sz="1000" b="1" dirty="0">
              <a:solidFill>
                <a:schemeClr val="accent1">
                  <a:lumMod val="50000"/>
                </a:schemeClr>
              </a:solidFill>
              <a:latin typeface="Arial" panose="020B0604020202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83CD9169-0F6E-4038-8083-E50F53C60CCF}"/>
              </a:ext>
            </a:extLst>
          </p:cNvPr>
          <p:cNvSpPr/>
          <p:nvPr/>
        </p:nvSpPr>
        <p:spPr>
          <a:xfrm>
            <a:off x="5541260" y="6153336"/>
            <a:ext cx="950661" cy="9530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000" b="1" dirty="0">
                <a:solidFill>
                  <a:schemeClr val="accent1">
                    <a:lumMod val="50000"/>
                  </a:schemeClr>
                </a:solidFill>
                <a:latin typeface="Arial" panose="020B0604020202020204" pitchFamily="34" charset="0"/>
                <a:cs typeface="Arial" panose="020B0604020202020204" pitchFamily="34" charset="0"/>
              </a:rPr>
              <a:t>Хяналт-шинжилгээ үнэлгээний газар</a:t>
            </a:r>
            <a:endParaRPr lang="en-US" sz="1000" b="1" dirty="0">
              <a:solidFill>
                <a:schemeClr val="accent1">
                  <a:lumMod val="50000"/>
                </a:schemeClr>
              </a:solidFill>
              <a:latin typeface="Arial" panose="020B0604020202020204" pitchFamily="34" charset="0"/>
              <a:cs typeface="Arial" panose="020B0604020202020204" pitchFamily="34" charset="0"/>
            </a:endParaRPr>
          </a:p>
        </p:txBody>
      </p:sp>
      <p:pic>
        <p:nvPicPr>
          <p:cNvPr id="69" name="Picture 2" descr="Монгол улсын аймаг, нийслэл — Википедиа нэвтэрхий толь"/>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3327893" y="7216069"/>
            <a:ext cx="1401203" cy="688295"/>
          </a:xfrm>
          <a:prstGeom prst="rect">
            <a:avLst/>
          </a:prstGeom>
          <a:gradFill>
            <a:gsLst>
              <a:gs pos="0">
                <a:schemeClr val="accent1">
                  <a:lumMod val="5000"/>
                  <a:lumOff val="95000"/>
                  <a:alpha val="3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228600" dist="50800" dir="5400000" sx="1000" sy="1000" algn="ctr" rotWithShape="0">
              <a:srgbClr val="000000">
                <a:alpha val="47000"/>
              </a:srgbClr>
            </a:outerShdw>
          </a:effectLst>
        </p:spPr>
      </p:pic>
      <p:sp>
        <p:nvSpPr>
          <p:cNvPr id="7" name="Rectangle 6"/>
          <p:cNvSpPr/>
          <p:nvPr/>
        </p:nvSpPr>
        <p:spPr>
          <a:xfrm>
            <a:off x="2639452" y="7724878"/>
            <a:ext cx="2864464" cy="646331"/>
          </a:xfrm>
          <a:prstGeom prst="rect">
            <a:avLst/>
          </a:prstGeom>
        </p:spPr>
        <p:txBody>
          <a:bodyPr wrap="square">
            <a:spAutoFit/>
          </a:bodyPr>
          <a:lstStyle/>
          <a:p>
            <a:pPr algn="ctr"/>
            <a:r>
              <a:rPr lang="mn-MN" sz="1200" dirty="0">
                <a:solidFill>
                  <a:schemeClr val="accent1">
                    <a:lumMod val="50000"/>
                  </a:schemeClr>
                </a:solidFill>
                <a:latin typeface="Arial" pitchFamily="34" charset="0"/>
                <a:ea typeface="Calibri"/>
                <a:cs typeface="Arial" pitchFamily="34" charset="0"/>
              </a:rPr>
              <a:t>Хөвсгөл, Дундговь, Дархан-уул, Ховд, Архангай, Дорнод аймгийн хөгжлийн бэрхшээлтэй хүний хөгжлийн төвүүд</a:t>
            </a:r>
            <a:endParaRPr lang="en-US" sz="1200" dirty="0">
              <a:solidFill>
                <a:schemeClr val="accent1">
                  <a:lumMod val="50000"/>
                </a:schemeClr>
              </a:solidFill>
              <a:latin typeface="Arial" pitchFamily="34" charset="0"/>
              <a:ea typeface="Calibri"/>
              <a:cs typeface="Arial" pitchFamily="34" charset="0"/>
            </a:endParaRPr>
          </a:p>
        </p:txBody>
      </p:sp>
      <p:sp>
        <p:nvSpPr>
          <p:cNvPr id="71" name="Rectangle 70">
            <a:extLst>
              <a:ext uri="{FF2B5EF4-FFF2-40B4-BE49-F238E27FC236}">
                <a16:creationId xmlns:a16="http://schemas.microsoft.com/office/drawing/2014/main" id="{83CD9169-0F6E-4038-8083-E50F53C60CCF}"/>
              </a:ext>
            </a:extLst>
          </p:cNvPr>
          <p:cNvSpPr/>
          <p:nvPr/>
        </p:nvSpPr>
        <p:spPr>
          <a:xfrm>
            <a:off x="5541261" y="7176294"/>
            <a:ext cx="967124" cy="3640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000" b="1" dirty="0">
                <a:solidFill>
                  <a:schemeClr val="accent1">
                    <a:lumMod val="50000"/>
                  </a:schemeClr>
                </a:solidFill>
                <a:latin typeface="Arial" panose="020B0604020202020204" pitchFamily="34" charset="0"/>
                <a:cs typeface="Arial" panose="020B0604020202020204" pitchFamily="34" charset="0"/>
              </a:rPr>
              <a:t>СЗСҮТөв</a:t>
            </a:r>
            <a:endParaRPr lang="en-US" sz="1000" b="1" dirty="0">
              <a:solidFill>
                <a:schemeClr val="accent1">
                  <a:lumMod val="50000"/>
                </a:schemeClr>
              </a:solidFill>
              <a:latin typeface="Arial" panose="020B0604020202020204" pitchFamily="34" charset="0"/>
              <a:cs typeface="Arial" panose="020B0604020202020204" pitchFamily="34" charset="0"/>
            </a:endParaRPr>
          </a:p>
        </p:txBody>
      </p:sp>
      <p:sp>
        <p:nvSpPr>
          <p:cNvPr id="72" name="Rectangle 71">
            <a:extLst>
              <a:ext uri="{FF2B5EF4-FFF2-40B4-BE49-F238E27FC236}">
                <a16:creationId xmlns:a16="http://schemas.microsoft.com/office/drawing/2014/main" id="{83CD9169-0F6E-4038-8083-E50F53C60CCF}"/>
              </a:ext>
            </a:extLst>
          </p:cNvPr>
          <p:cNvSpPr/>
          <p:nvPr/>
        </p:nvSpPr>
        <p:spPr>
          <a:xfrm>
            <a:off x="5533851" y="7588162"/>
            <a:ext cx="958070" cy="3640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000" b="1" dirty="0">
                <a:solidFill>
                  <a:schemeClr val="accent1">
                    <a:lumMod val="50000"/>
                  </a:schemeClr>
                </a:solidFill>
                <a:latin typeface="Arial" panose="020B0604020202020204" pitchFamily="34" charset="0"/>
                <a:cs typeface="Arial" panose="020B0604020202020204" pitchFamily="34" charset="0"/>
              </a:rPr>
              <a:t>ХБХСЗХТөв</a:t>
            </a:r>
            <a:endParaRPr lang="en-US" sz="1000" b="1" dirty="0">
              <a:solidFill>
                <a:schemeClr val="accent1">
                  <a:lumMod val="50000"/>
                </a:schemeClr>
              </a:solidFill>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83CD9169-0F6E-4038-8083-E50F53C60CCF}"/>
              </a:ext>
            </a:extLst>
          </p:cNvPr>
          <p:cNvSpPr/>
          <p:nvPr/>
        </p:nvSpPr>
        <p:spPr>
          <a:xfrm>
            <a:off x="5533850" y="8032856"/>
            <a:ext cx="981250" cy="3640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000" b="1" dirty="0">
                <a:solidFill>
                  <a:schemeClr val="accent1">
                    <a:lumMod val="50000"/>
                  </a:schemeClr>
                </a:solidFill>
                <a:latin typeface="Arial" panose="020B0604020202020204" pitchFamily="34" charset="0"/>
                <a:cs typeface="Arial" panose="020B0604020202020204" pitchFamily="34" charset="0"/>
              </a:rPr>
              <a:t>ХХХСХТөв</a:t>
            </a:r>
            <a:endParaRPr lang="en-US" sz="1000" b="1" dirty="0">
              <a:solidFill>
                <a:schemeClr val="accent1">
                  <a:lumMod val="50000"/>
                </a:schemeClr>
              </a:solidFill>
              <a:latin typeface="Arial" panose="020B0604020202020204" pitchFamily="34" charset="0"/>
              <a:cs typeface="Arial" panose="020B0604020202020204" pitchFamily="34" charset="0"/>
            </a:endParaRPr>
          </a:p>
        </p:txBody>
      </p:sp>
      <p:cxnSp>
        <p:nvCxnSpPr>
          <p:cNvPr id="79" name="Straight Connector 78"/>
          <p:cNvCxnSpPr/>
          <p:nvPr/>
        </p:nvCxnSpPr>
        <p:spPr>
          <a:xfrm>
            <a:off x="4946420" y="5904746"/>
            <a:ext cx="0" cy="245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003927" y="5931691"/>
            <a:ext cx="0" cy="205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040947" y="5892214"/>
            <a:ext cx="0" cy="245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080610" y="5904682"/>
            <a:ext cx="0" cy="245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605729" y="5751033"/>
            <a:ext cx="0" cy="180658"/>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3078983" y="5904682"/>
            <a:ext cx="2984992" cy="14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4629383" y="5275690"/>
            <a:ext cx="1990489" cy="314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4620266" y="5128950"/>
            <a:ext cx="0" cy="245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a:cxnSpLocks/>
          </p:cNvCxnSpPr>
          <p:nvPr/>
        </p:nvCxnSpPr>
        <p:spPr>
          <a:xfrm flipH="1">
            <a:off x="6590668" y="5251578"/>
            <a:ext cx="255" cy="247261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475421" y="7721233"/>
            <a:ext cx="131748" cy="2955"/>
          </a:xfrm>
          <a:prstGeom prst="lin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cxnSp>
      <p:cxnSp>
        <p:nvCxnSpPr>
          <p:cNvPr id="118" name="Straight Connector 117"/>
          <p:cNvCxnSpPr/>
          <p:nvPr/>
        </p:nvCxnSpPr>
        <p:spPr>
          <a:xfrm flipV="1">
            <a:off x="2639452" y="5272438"/>
            <a:ext cx="2016131" cy="3326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cxnSpLocks/>
            <a:endCxn id="7" idx="1"/>
          </p:cNvCxnSpPr>
          <p:nvPr/>
        </p:nvCxnSpPr>
        <p:spPr>
          <a:xfrm>
            <a:off x="2629816" y="5292035"/>
            <a:ext cx="9636" cy="2756009"/>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endCxn id="7" idx="1"/>
          </p:cNvCxnSpPr>
          <p:nvPr/>
        </p:nvCxnSpPr>
        <p:spPr>
          <a:xfrm flipH="1">
            <a:off x="2639452" y="8048043"/>
            <a:ext cx="223749" cy="1"/>
          </a:xfrm>
          <a:prstGeom prst="lin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cxnSp>
      <p:pic>
        <p:nvPicPr>
          <p:cNvPr id="134" name="Picture 13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411127" y="1272229"/>
            <a:ext cx="203798" cy="203866"/>
          </a:xfrm>
          <a:prstGeom prst="rect">
            <a:avLst/>
          </a:prstGeom>
        </p:spPr>
      </p:pic>
      <p:pic>
        <p:nvPicPr>
          <p:cNvPr id="135" name="Picture 13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422496" y="4384505"/>
            <a:ext cx="203798" cy="203866"/>
          </a:xfrm>
          <a:prstGeom prst="rect">
            <a:avLst/>
          </a:prstGeom>
        </p:spPr>
      </p:pic>
      <p:pic>
        <p:nvPicPr>
          <p:cNvPr id="136" name="Picture 135"/>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17580" y="8630840"/>
            <a:ext cx="203798" cy="203866"/>
          </a:xfrm>
          <a:prstGeom prst="rect">
            <a:avLst/>
          </a:prstGeom>
        </p:spPr>
      </p:pic>
      <p:pic>
        <p:nvPicPr>
          <p:cNvPr id="142" name="Picture 14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895388" y="8630840"/>
            <a:ext cx="203798" cy="203866"/>
          </a:xfrm>
          <a:prstGeom prst="rect">
            <a:avLst/>
          </a:prstGeom>
        </p:spPr>
      </p:pic>
      <p:pic>
        <p:nvPicPr>
          <p:cNvPr id="143" name="Picture 142"/>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759639" y="8630840"/>
            <a:ext cx="203798" cy="203866"/>
          </a:xfrm>
          <a:prstGeom prst="rect">
            <a:avLst/>
          </a:prstGeom>
        </p:spPr>
      </p:pic>
      <p:pic>
        <p:nvPicPr>
          <p:cNvPr id="144" name="Picture 14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642456" y="8627257"/>
            <a:ext cx="203798" cy="203866"/>
          </a:xfrm>
          <a:prstGeom prst="rect">
            <a:avLst/>
          </a:prstGeom>
        </p:spPr>
      </p:pic>
      <p:pic>
        <p:nvPicPr>
          <p:cNvPr id="145" name="Picture 14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594010" y="8619196"/>
            <a:ext cx="203798" cy="203866"/>
          </a:xfrm>
          <a:prstGeom prst="rect">
            <a:avLst/>
          </a:prstGeom>
        </p:spPr>
      </p:pic>
      <p:pic>
        <p:nvPicPr>
          <p:cNvPr id="146" name="Picture 2" descr="X SIGN ICON-н зурган илэрц">
            <a:extLst>
              <a:ext uri="{FF2B5EF4-FFF2-40B4-BE49-F238E27FC236}">
                <a16:creationId xmlns:a16="http://schemas.microsoft.com/office/drawing/2014/main" id="{827AF400-A1B8-42B0-9910-5C7C0D7145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784" r="18446"/>
          <a:stretch>
            <a:fillRect/>
          </a:stretch>
        </p:blipFill>
        <p:spPr bwMode="auto">
          <a:xfrm>
            <a:off x="1910500" y="8547983"/>
            <a:ext cx="438912" cy="36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Picture 146"/>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029421" y="8619196"/>
            <a:ext cx="203798" cy="203866"/>
          </a:xfrm>
          <a:prstGeom prst="rect">
            <a:avLst/>
          </a:prstGeom>
        </p:spPr>
      </p:pic>
      <p:sp>
        <p:nvSpPr>
          <p:cNvPr id="83" name="TextBox 82">
            <a:extLst>
              <a:ext uri="{FF2B5EF4-FFF2-40B4-BE49-F238E27FC236}">
                <a16:creationId xmlns:a16="http://schemas.microsoft.com/office/drawing/2014/main" id="{488F1C2B-54F5-48B7-B492-6CBB3E4904D8}"/>
              </a:ext>
            </a:extLst>
          </p:cNvPr>
          <p:cNvSpPr txBox="1"/>
          <p:nvPr/>
        </p:nvSpPr>
        <p:spPr>
          <a:xfrm>
            <a:off x="367084" y="2912676"/>
            <a:ext cx="2017809" cy="1015663"/>
          </a:xfrm>
          <a:prstGeom prst="rect">
            <a:avLst/>
          </a:prstGeom>
          <a:noFill/>
        </p:spPr>
        <p:txBody>
          <a:bodyPr wrap="square" rtlCol="0">
            <a:spAutoFit/>
          </a:bodyPr>
          <a:lstStyle/>
          <a:p>
            <a:pPr algn="ctr"/>
            <a:r>
              <a:rPr lang="mn-MN" sz="1200" dirty="0">
                <a:solidFill>
                  <a:schemeClr val="accent1">
                    <a:lumMod val="50000"/>
                  </a:schemeClr>
                </a:solidFill>
                <a:latin typeface="Times New Roman" panose="02020603050405020304" pitchFamily="18" charset="0"/>
                <a:cs typeface="Times New Roman" panose="02020603050405020304" pitchFamily="18" charset="0"/>
              </a:rPr>
              <a:t>БАЙГУУЛЛАГЫН БҮТЭЦ, ЗОХИОН БАЙГУУЛАЛТЫН НЭГЖ, ХАРЬЯА ГАЗРУУД</a:t>
            </a:r>
            <a:endParaRPr lang="en-US" sz="1200" dirty="0">
              <a:solidFill>
                <a:schemeClr val="accent1">
                  <a:lumMod val="50000"/>
                </a:schemeClr>
              </a:solidFill>
              <a:latin typeface="Times New Roman" panose="02020603050405020304" pitchFamily="18" charset="0"/>
              <a:cs typeface="Times New Roman" panose="02020603050405020304" pitchFamily="18" charset="0"/>
            </a:endParaRPr>
          </a:p>
          <a:p>
            <a:pPr algn="just"/>
            <a:endParaRPr lang="mn-MN" sz="12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E40C10E-A4B0-75D6-4DAC-7ACEDED2CC47}"/>
              </a:ext>
            </a:extLst>
          </p:cNvPr>
          <p:cNvSpPr/>
          <p:nvPr/>
        </p:nvSpPr>
        <p:spPr>
          <a:xfrm>
            <a:off x="6232163" y="9553349"/>
            <a:ext cx="459940" cy="276999"/>
          </a:xfrm>
          <a:prstGeom prst="rect">
            <a:avLst/>
          </a:prstGeom>
        </p:spPr>
        <p:txBody>
          <a:bodyPr wrap="square">
            <a:spAutoFit/>
          </a:bodyPr>
          <a:lstStyle/>
          <a:p>
            <a:pPr algn="ctr" fontAlgn="ctr"/>
            <a:r>
              <a:rPr lang="en-US" sz="1200" b="1" dirty="0">
                <a:solidFill>
                  <a:schemeClr val="accent1">
                    <a:lumMod val="75000"/>
                  </a:schemeClr>
                </a:solidFill>
                <a:latin typeface="Times New Roman" panose="02020603050405020304" pitchFamily="18" charset="0"/>
                <a:cs typeface="Times New Roman" panose="02020603050405020304" pitchFamily="18" charset="0"/>
              </a:rPr>
              <a:t>2</a:t>
            </a:r>
            <a:endParaRPr lang="mn-MN" sz="12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56063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DCA89DD-BC4F-F56C-6CE0-EC4710CC8AF4}"/>
              </a:ext>
            </a:extLst>
          </p:cNvPr>
          <p:cNvCxnSpPr>
            <a:cxnSpLocks/>
          </p:cNvCxnSpPr>
          <p:nvPr/>
        </p:nvCxnSpPr>
        <p:spPr>
          <a:xfrm>
            <a:off x="1391350" y="656939"/>
            <a:ext cx="49310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FB9FE0B-0EA5-3452-695F-BF3AA6902139}"/>
              </a:ext>
            </a:extLst>
          </p:cNvPr>
          <p:cNvCxnSpPr>
            <a:cxnSpLocks/>
          </p:cNvCxnSpPr>
          <p:nvPr/>
        </p:nvCxnSpPr>
        <p:spPr>
          <a:xfrm flipH="1">
            <a:off x="1020294" y="984435"/>
            <a:ext cx="5238205"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pic>
        <p:nvPicPr>
          <p:cNvPr id="2" name="Picture 1">
            <a:extLst>
              <a:ext uri="{FF2B5EF4-FFF2-40B4-BE49-F238E27FC236}">
                <a16:creationId xmlns:a16="http://schemas.microsoft.com/office/drawing/2014/main" id="{34CAC810-2C90-41B4-B694-8BECB8348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422" y="375967"/>
            <a:ext cx="857457" cy="851177"/>
          </a:xfrm>
          <a:prstGeom prst="rect">
            <a:avLst/>
          </a:prstGeom>
        </p:spPr>
      </p:pic>
      <p:sp>
        <p:nvSpPr>
          <p:cNvPr id="7" name="TextBox 6">
            <a:extLst>
              <a:ext uri="{FF2B5EF4-FFF2-40B4-BE49-F238E27FC236}">
                <a16:creationId xmlns:a16="http://schemas.microsoft.com/office/drawing/2014/main" id="{F996912B-2681-F253-E609-8D32B4B96105}"/>
              </a:ext>
            </a:extLst>
          </p:cNvPr>
          <p:cNvSpPr txBox="1"/>
          <p:nvPr/>
        </p:nvSpPr>
        <p:spPr>
          <a:xfrm>
            <a:off x="535576" y="3476270"/>
            <a:ext cx="5969727" cy="2246769"/>
          </a:xfrm>
          <a:prstGeom prst="rect">
            <a:avLst/>
          </a:prstGeom>
          <a:noFill/>
        </p:spPr>
        <p:txBody>
          <a:bodyPr wrap="square">
            <a:spAutoFit/>
          </a:bodyPr>
          <a:lstStyle/>
          <a:p>
            <a:pPr algn="just"/>
            <a:r>
              <a:rPr lang="mn-MN" sz="1400" dirty="0">
                <a:solidFill>
                  <a:schemeClr val="accent1">
                    <a:lumMod val="50000"/>
                  </a:schemeClr>
                </a:solidFill>
                <a:latin typeface="Arial" panose="020B0604020202020204" pitchFamily="34" charset="0"/>
                <a:cs typeface="Arial" panose="020B0604020202020204" pitchFamily="34" charset="0"/>
              </a:rPr>
              <a:t>            Хөгжлийн бэрхшээлтэй иргэд нь нийгмийн харилцаанд эрх тэгш оролцож, ажил хөдөлмөр эрхлэх, сурч боловсрох, эрүүл мэндийн үйлчилгээ авах зэрэг бүхий л  үйл ажиллагаанд хөгжлийн бэрхшээлийн тоо мэдээллийг сайжруулах хэрэгцээ шаардлагатай байгаа төдийгүй хөгжлийн бэрхшээлийн статистик нь н</a:t>
            </a:r>
            <a:r>
              <a:rPr lang="en-US" sz="1400" dirty="0" err="1">
                <a:solidFill>
                  <a:schemeClr val="accent1">
                    <a:lumMod val="50000"/>
                  </a:schemeClr>
                </a:solidFill>
                <a:latin typeface="Arial" panose="020B0604020202020204" pitchFamily="34" charset="0"/>
                <a:cs typeface="Arial" panose="020B0604020202020204" pitchFamily="34" charset="0"/>
              </a:rPr>
              <a:t>ийгэм</a:t>
            </a:r>
            <a:r>
              <a:rPr lang="en-US" sz="1400" dirty="0">
                <a:solidFill>
                  <a:schemeClr val="accent1">
                    <a:lumMod val="50000"/>
                  </a:schemeClr>
                </a:solidFill>
                <a:latin typeface="Arial" panose="020B0604020202020204" pitchFamily="34" charset="0"/>
                <a:cs typeface="Arial" panose="020B0604020202020204" pitchFamily="34" charset="0"/>
              </a:rPr>
              <a:t>, </a:t>
            </a:r>
            <a:r>
              <a:rPr lang="en-US" sz="1400" dirty="0" err="1">
                <a:solidFill>
                  <a:schemeClr val="accent1">
                    <a:lumMod val="50000"/>
                  </a:schemeClr>
                </a:solidFill>
                <a:latin typeface="Arial" panose="020B0604020202020204" pitchFamily="34" charset="0"/>
                <a:cs typeface="Arial" panose="020B0604020202020204" pitchFamily="34" charset="0"/>
              </a:rPr>
              <a:t>эдийн</a:t>
            </a:r>
            <a:r>
              <a:rPr lang="en-US" sz="1400" dirty="0">
                <a:solidFill>
                  <a:schemeClr val="accent1">
                    <a:lumMod val="50000"/>
                  </a:schemeClr>
                </a:solidFill>
                <a:latin typeface="Arial" panose="020B0604020202020204" pitchFamily="34" charset="0"/>
                <a:cs typeface="Arial" panose="020B0604020202020204" pitchFamily="34" charset="0"/>
              </a:rPr>
              <a:t> </a:t>
            </a:r>
            <a:r>
              <a:rPr lang="en-US" sz="1400" dirty="0" err="1">
                <a:solidFill>
                  <a:schemeClr val="accent1">
                    <a:lumMod val="50000"/>
                  </a:schemeClr>
                </a:solidFill>
                <a:latin typeface="Arial" panose="020B0604020202020204" pitchFamily="34" charset="0"/>
                <a:cs typeface="Arial" panose="020B0604020202020204" pitchFamily="34" charset="0"/>
              </a:rPr>
              <a:t>засгийн</a:t>
            </a:r>
            <a:r>
              <a:rPr lang="en-US" sz="1400" dirty="0">
                <a:solidFill>
                  <a:schemeClr val="accent1">
                    <a:lumMod val="50000"/>
                  </a:schemeClr>
                </a:solidFill>
                <a:latin typeface="Arial" panose="020B0604020202020204" pitchFamily="34" charset="0"/>
                <a:cs typeface="Arial" panose="020B0604020202020204" pitchFamily="34" charset="0"/>
              </a:rPr>
              <a:t> </a:t>
            </a:r>
            <a:r>
              <a:rPr lang="en-US" sz="1400" dirty="0" err="1">
                <a:solidFill>
                  <a:schemeClr val="accent1">
                    <a:lumMod val="50000"/>
                  </a:schemeClr>
                </a:solidFill>
                <a:latin typeface="Arial" panose="020B0604020202020204" pitchFamily="34" charset="0"/>
                <a:cs typeface="Arial" panose="020B0604020202020204" pitchFamily="34" charset="0"/>
              </a:rPr>
              <a:t>бүхий</a:t>
            </a:r>
            <a:r>
              <a:rPr lang="en-US" sz="1400" dirty="0">
                <a:solidFill>
                  <a:schemeClr val="accent1">
                    <a:lumMod val="50000"/>
                  </a:schemeClr>
                </a:solidFill>
                <a:latin typeface="Arial" panose="020B0604020202020204" pitchFamily="34" charset="0"/>
                <a:cs typeface="Arial" panose="020B0604020202020204" pitchFamily="34" charset="0"/>
              </a:rPr>
              <a:t> л </a:t>
            </a:r>
            <a:r>
              <a:rPr lang="en-US" sz="1400" dirty="0" err="1">
                <a:solidFill>
                  <a:schemeClr val="accent1">
                    <a:lumMod val="50000"/>
                  </a:schemeClr>
                </a:solidFill>
                <a:latin typeface="Arial" panose="020B0604020202020204" pitchFamily="34" charset="0"/>
                <a:cs typeface="Arial" panose="020B0604020202020204" pitchFamily="34" charset="0"/>
              </a:rPr>
              <a:t>салбарын</a:t>
            </a:r>
            <a:r>
              <a:rPr lang="en-US" sz="1400" dirty="0">
                <a:solidFill>
                  <a:schemeClr val="accent1">
                    <a:lumMod val="50000"/>
                  </a:schemeClr>
                </a:solidFill>
                <a:latin typeface="Arial" panose="020B0604020202020204" pitchFamily="34" charset="0"/>
                <a:cs typeface="Arial" panose="020B0604020202020204" pitchFamily="34" charset="0"/>
              </a:rPr>
              <a:t> </a:t>
            </a:r>
            <a:r>
              <a:rPr lang="en-US" sz="1400" dirty="0" err="1">
                <a:solidFill>
                  <a:schemeClr val="accent1">
                    <a:lumMod val="50000"/>
                  </a:schemeClr>
                </a:solidFill>
                <a:latin typeface="Arial" panose="020B0604020202020204" pitchFamily="34" charset="0"/>
                <a:cs typeface="Arial" panose="020B0604020202020204" pitchFamily="34" charset="0"/>
              </a:rPr>
              <a:t>бодлого</a:t>
            </a:r>
            <a:r>
              <a:rPr lang="en-US" sz="1400" dirty="0">
                <a:solidFill>
                  <a:schemeClr val="accent1">
                    <a:lumMod val="50000"/>
                  </a:schemeClr>
                </a:solidFill>
                <a:latin typeface="Arial" panose="020B0604020202020204" pitchFamily="34" charset="0"/>
                <a:cs typeface="Arial" panose="020B0604020202020204" pitchFamily="34" charset="0"/>
              </a:rPr>
              <a:t> </a:t>
            </a:r>
            <a:r>
              <a:rPr lang="en-US" sz="1400" dirty="0" err="1">
                <a:solidFill>
                  <a:schemeClr val="accent1">
                    <a:lumMod val="50000"/>
                  </a:schemeClr>
                </a:solidFill>
                <a:latin typeface="Arial" panose="020B0604020202020204" pitchFamily="34" charset="0"/>
                <a:cs typeface="Arial" panose="020B0604020202020204" pitchFamily="34" charset="0"/>
              </a:rPr>
              <a:t>төлөвлөлт</a:t>
            </a:r>
            <a:r>
              <a:rPr lang="en-US" sz="1400" dirty="0">
                <a:solidFill>
                  <a:schemeClr val="accent1">
                    <a:lumMod val="50000"/>
                  </a:schemeClr>
                </a:solidFill>
                <a:latin typeface="Arial" panose="020B0604020202020204" pitchFamily="34" charset="0"/>
                <a:cs typeface="Arial" panose="020B0604020202020204" pitchFamily="34" charset="0"/>
              </a:rPr>
              <a:t>, </a:t>
            </a:r>
            <a:r>
              <a:rPr lang="en-US" sz="1400" dirty="0" err="1">
                <a:solidFill>
                  <a:schemeClr val="accent1">
                    <a:lumMod val="50000"/>
                  </a:schemeClr>
                </a:solidFill>
                <a:latin typeface="Arial" panose="020B0604020202020204" pitchFamily="34" charset="0"/>
                <a:cs typeface="Arial" panose="020B0604020202020204" pitchFamily="34" charset="0"/>
              </a:rPr>
              <a:t>хэрэгжилт</a:t>
            </a:r>
            <a:r>
              <a:rPr lang="en-US" sz="1400" dirty="0">
                <a:solidFill>
                  <a:schemeClr val="accent1">
                    <a:lumMod val="50000"/>
                  </a:schemeClr>
                </a:solidFill>
                <a:latin typeface="Arial" panose="020B0604020202020204" pitchFamily="34" charset="0"/>
                <a:cs typeface="Arial" panose="020B0604020202020204" pitchFamily="34" charset="0"/>
              </a:rPr>
              <a:t>, </a:t>
            </a:r>
            <a:r>
              <a:rPr lang="en-US" sz="1400" dirty="0" err="1">
                <a:solidFill>
                  <a:schemeClr val="accent1">
                    <a:lumMod val="50000"/>
                  </a:schemeClr>
                </a:solidFill>
                <a:latin typeface="Arial" panose="020B0604020202020204" pitchFamily="34" charset="0"/>
                <a:cs typeface="Arial" panose="020B0604020202020204" pitchFamily="34" charset="0"/>
              </a:rPr>
              <a:t>үр</a:t>
            </a:r>
            <a:r>
              <a:rPr lang="en-US" sz="1400" dirty="0">
                <a:solidFill>
                  <a:schemeClr val="accent1">
                    <a:lumMod val="50000"/>
                  </a:schemeClr>
                </a:solidFill>
                <a:latin typeface="Arial" panose="020B0604020202020204" pitchFamily="34" charset="0"/>
                <a:cs typeface="Arial" panose="020B0604020202020204" pitchFamily="34" charset="0"/>
              </a:rPr>
              <a:t> </a:t>
            </a:r>
            <a:r>
              <a:rPr lang="en-US" sz="1400" dirty="0" err="1">
                <a:solidFill>
                  <a:schemeClr val="accent1">
                    <a:lumMod val="50000"/>
                  </a:schemeClr>
                </a:solidFill>
                <a:latin typeface="Arial" panose="020B0604020202020204" pitchFamily="34" charset="0"/>
                <a:cs typeface="Arial" panose="020B0604020202020204" pitchFamily="34" charset="0"/>
              </a:rPr>
              <a:t>дүнг</a:t>
            </a:r>
            <a:r>
              <a:rPr lang="en-US" sz="1400" dirty="0">
                <a:solidFill>
                  <a:schemeClr val="accent1">
                    <a:lumMod val="50000"/>
                  </a:schemeClr>
                </a:solidFill>
                <a:latin typeface="Arial" panose="020B0604020202020204" pitchFamily="34" charset="0"/>
                <a:cs typeface="Arial" panose="020B0604020202020204" pitchFamily="34" charset="0"/>
              </a:rPr>
              <a:t> </a:t>
            </a:r>
            <a:r>
              <a:rPr lang="en-US" sz="1400" dirty="0" err="1">
                <a:solidFill>
                  <a:schemeClr val="accent1">
                    <a:lumMod val="50000"/>
                  </a:schemeClr>
                </a:solidFill>
                <a:latin typeface="Arial" panose="020B0604020202020204" pitchFamily="34" charset="0"/>
                <a:cs typeface="Arial" panose="020B0604020202020204" pitchFamily="34" charset="0"/>
              </a:rPr>
              <a:t>үнэлэх</a:t>
            </a:r>
            <a:r>
              <a:rPr lang="en-US" sz="1400" dirty="0">
                <a:solidFill>
                  <a:schemeClr val="accent1">
                    <a:lumMod val="50000"/>
                  </a:schemeClr>
                </a:solidFill>
                <a:latin typeface="Arial" panose="020B0604020202020204" pitchFamily="34" charset="0"/>
                <a:cs typeface="Arial" panose="020B0604020202020204" pitchFamily="34" charset="0"/>
              </a:rPr>
              <a:t>, </a:t>
            </a:r>
            <a:r>
              <a:rPr lang="en-US" sz="1400" dirty="0" err="1">
                <a:solidFill>
                  <a:schemeClr val="accent1">
                    <a:lumMod val="50000"/>
                  </a:schemeClr>
                </a:solidFill>
                <a:latin typeface="Arial" panose="020B0604020202020204" pitchFamily="34" charset="0"/>
                <a:cs typeface="Arial" panose="020B0604020202020204" pitchFamily="34" charset="0"/>
              </a:rPr>
              <a:t>шинжлэх</a:t>
            </a:r>
            <a:r>
              <a:rPr lang="en-US" sz="1400" dirty="0">
                <a:solidFill>
                  <a:schemeClr val="accent1">
                    <a:lumMod val="50000"/>
                  </a:schemeClr>
                </a:solidFill>
                <a:latin typeface="Arial" panose="020B0604020202020204" pitchFamily="34" charset="0"/>
                <a:cs typeface="Arial" panose="020B0604020202020204" pitchFamily="34" charset="0"/>
              </a:rPr>
              <a:t> </a:t>
            </a:r>
            <a:r>
              <a:rPr lang="en-US" sz="1400" dirty="0" err="1">
                <a:solidFill>
                  <a:schemeClr val="accent1">
                    <a:lumMod val="50000"/>
                  </a:schemeClr>
                </a:solidFill>
                <a:latin typeface="Arial" panose="020B0604020202020204" pitchFamily="34" charset="0"/>
                <a:cs typeface="Arial" panose="020B0604020202020204" pitchFamily="34" charset="0"/>
              </a:rPr>
              <a:t>зэрэг</a:t>
            </a:r>
            <a:r>
              <a:rPr lang="en-US" sz="1400" dirty="0">
                <a:solidFill>
                  <a:schemeClr val="accent1">
                    <a:lumMod val="50000"/>
                  </a:schemeClr>
                </a:solidFill>
                <a:latin typeface="Arial" panose="020B0604020202020204" pitchFamily="34" charset="0"/>
                <a:cs typeface="Arial" panose="020B0604020202020204" pitchFamily="34" charset="0"/>
              </a:rPr>
              <a:t> </a:t>
            </a:r>
            <a:r>
              <a:rPr lang="en-US" sz="1400" dirty="0" err="1">
                <a:solidFill>
                  <a:schemeClr val="accent1">
                    <a:lumMod val="50000"/>
                  </a:schemeClr>
                </a:solidFill>
                <a:latin typeface="Arial" panose="020B0604020202020204" pitchFamily="34" charset="0"/>
                <a:cs typeface="Arial" panose="020B0604020202020204" pitchFamily="34" charset="0"/>
              </a:rPr>
              <a:t>бү</a:t>
            </a:r>
            <a:r>
              <a:rPr lang="mn-MN" sz="1400" dirty="0">
                <a:solidFill>
                  <a:schemeClr val="accent1">
                    <a:lumMod val="50000"/>
                  </a:schemeClr>
                </a:solidFill>
                <a:latin typeface="Arial" panose="020B0604020202020204" pitchFamily="34" charset="0"/>
                <a:cs typeface="Arial" panose="020B0604020202020204" pitchFamily="34" charset="0"/>
              </a:rPr>
              <a:t>х</a:t>
            </a:r>
            <a:r>
              <a:rPr lang="en-US" sz="1400" dirty="0">
                <a:solidFill>
                  <a:schemeClr val="accent1">
                    <a:lumMod val="50000"/>
                  </a:schemeClr>
                </a:solidFill>
                <a:latin typeface="Arial" panose="020B0604020202020204" pitchFamily="34" charset="0"/>
                <a:cs typeface="Arial" panose="020B0604020202020204" pitchFamily="34" charset="0"/>
              </a:rPr>
              <a:t> </a:t>
            </a:r>
            <a:r>
              <a:rPr lang="en-US" sz="1400" dirty="0" err="1">
                <a:solidFill>
                  <a:schemeClr val="accent1">
                    <a:lumMod val="50000"/>
                  </a:schemeClr>
                </a:solidFill>
                <a:latin typeface="Arial" panose="020B0604020202020204" pitchFamily="34" charset="0"/>
                <a:cs typeface="Arial" panose="020B0604020202020204" pitchFamily="34" charset="0"/>
              </a:rPr>
              <a:t>үе</a:t>
            </a:r>
            <a:r>
              <a:rPr lang="en-US" sz="1400" dirty="0">
                <a:solidFill>
                  <a:schemeClr val="accent1">
                    <a:lumMod val="50000"/>
                  </a:schemeClr>
                </a:solidFill>
                <a:latin typeface="Arial" panose="020B0604020202020204" pitchFamily="34" charset="0"/>
                <a:cs typeface="Arial" panose="020B0604020202020204" pitchFamily="34" charset="0"/>
              </a:rPr>
              <a:t> </a:t>
            </a:r>
            <a:r>
              <a:rPr lang="en-US" sz="1400" dirty="0" err="1">
                <a:solidFill>
                  <a:schemeClr val="accent1">
                    <a:lumMod val="50000"/>
                  </a:schemeClr>
                </a:solidFill>
                <a:latin typeface="Arial" panose="020B0604020202020204" pitchFamily="34" charset="0"/>
                <a:cs typeface="Arial" panose="020B0604020202020204" pitchFamily="34" charset="0"/>
              </a:rPr>
              <a:t>шатан</a:t>
            </a:r>
            <a:r>
              <a:rPr lang="mn-MN" sz="1400" dirty="0">
                <a:solidFill>
                  <a:schemeClr val="accent1">
                    <a:lumMod val="50000"/>
                  </a:schemeClr>
                </a:solidFill>
                <a:latin typeface="Arial" panose="020B0604020202020204" pitchFamily="34" charset="0"/>
                <a:cs typeface="Arial" panose="020B0604020202020204" pitchFamily="34" charset="0"/>
              </a:rPr>
              <a:t>д</a:t>
            </a:r>
            <a:r>
              <a:rPr lang="en-US" sz="1400" dirty="0">
                <a:solidFill>
                  <a:schemeClr val="accent1">
                    <a:lumMod val="50000"/>
                  </a:schemeClr>
                </a:solidFill>
                <a:latin typeface="Arial" panose="020B0604020202020204" pitchFamily="34" charset="0"/>
                <a:cs typeface="Arial" panose="020B0604020202020204" pitchFamily="34" charset="0"/>
              </a:rPr>
              <a:t> </a:t>
            </a:r>
            <a:r>
              <a:rPr lang="en-US" sz="1400" dirty="0" err="1">
                <a:solidFill>
                  <a:schemeClr val="accent1">
                    <a:lumMod val="50000"/>
                  </a:schemeClr>
                </a:solidFill>
                <a:latin typeface="Arial" panose="020B0604020202020204" pitchFamily="34" charset="0"/>
                <a:cs typeface="Arial" panose="020B0604020202020204" pitchFamily="34" charset="0"/>
              </a:rPr>
              <a:t>чухал</a:t>
            </a:r>
            <a:r>
              <a:rPr lang="en-US" sz="1400" dirty="0">
                <a:solidFill>
                  <a:schemeClr val="accent1">
                    <a:lumMod val="50000"/>
                  </a:schemeClr>
                </a:solidFill>
                <a:latin typeface="Arial" panose="020B0604020202020204" pitchFamily="34" charset="0"/>
                <a:cs typeface="Arial" panose="020B0604020202020204" pitchFamily="34" charset="0"/>
              </a:rPr>
              <a:t> </a:t>
            </a:r>
            <a:r>
              <a:rPr lang="en-US" sz="1400" dirty="0" err="1">
                <a:solidFill>
                  <a:schemeClr val="accent1">
                    <a:lumMod val="50000"/>
                  </a:schemeClr>
                </a:solidFill>
                <a:latin typeface="Arial" panose="020B0604020202020204" pitchFamily="34" charset="0"/>
                <a:cs typeface="Arial" panose="020B0604020202020204" pitchFamily="34" charset="0"/>
              </a:rPr>
              <a:t>үүрэгтэй</a:t>
            </a:r>
            <a:r>
              <a:rPr lang="mn-MN" sz="1400" dirty="0">
                <a:solidFill>
                  <a:schemeClr val="accent1">
                    <a:lumMod val="50000"/>
                  </a:schemeClr>
                </a:solidFill>
                <a:latin typeface="Arial" panose="020B0604020202020204" pitchFamily="34" charset="0"/>
                <a:cs typeface="Arial" panose="020B0604020202020204" pitchFamily="34" charset="0"/>
              </a:rPr>
              <a:t> учраас </a:t>
            </a:r>
            <a:r>
              <a:rPr lang="mn-MN" altLang="ko-KR" sz="1400" dirty="0">
                <a:solidFill>
                  <a:schemeClr val="accent1">
                    <a:lumMod val="50000"/>
                  </a:schemeClr>
                </a:solidFill>
                <a:latin typeface="Arial" panose="020B0604020202020204" pitchFamily="34" charset="0"/>
                <a:cs typeface="Arial" panose="020B0604020202020204" pitchFamily="34" charset="0"/>
              </a:rPr>
              <a:t>бусад холбогдох салбарын статистик бүртгэл, мэдээллийн сантай уялдуулан салбарын хэмжээнд нэгдсэн цахим сан үүсгэх </a:t>
            </a:r>
            <a:endParaRPr lang="en-US" sz="1400" dirty="0">
              <a:solidFill>
                <a:schemeClr val="accent1">
                  <a:lumMod val="50000"/>
                </a:schemeClr>
              </a:solidFill>
              <a:latin typeface="Arial" panose="020B0604020202020204" pitchFamily="34" charset="0"/>
              <a:cs typeface="Arial" panose="020B0604020202020204" pitchFamily="34" charset="0"/>
            </a:endParaRPr>
          </a:p>
          <a:p>
            <a:pPr algn="just"/>
            <a:r>
              <a:rPr lang="mn-MN" sz="1400" dirty="0">
                <a:solidFill>
                  <a:schemeClr val="accent1">
                    <a:lumMod val="50000"/>
                  </a:schemeClr>
                </a:solidFill>
                <a:latin typeface="Arial" panose="020B0604020202020204" pitchFamily="34" charset="0"/>
                <a:cs typeface="Arial" panose="020B0604020202020204" pitchFamily="34" charset="0"/>
              </a:rPr>
              <a:t>  </a:t>
            </a:r>
            <a:endParaRPr lang="en-US" sz="1400" dirty="0">
              <a:solidFill>
                <a:schemeClr val="accent1">
                  <a:lumMod val="50000"/>
                </a:schemeClr>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028B3F67-76B6-23F8-21D7-55C0DEE03E5F}"/>
              </a:ext>
            </a:extLst>
          </p:cNvPr>
          <p:cNvCxnSpPr>
            <a:cxnSpLocks/>
          </p:cNvCxnSpPr>
          <p:nvPr/>
        </p:nvCxnSpPr>
        <p:spPr>
          <a:xfrm>
            <a:off x="752081" y="1745472"/>
            <a:ext cx="2653334"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EEA6A9A-AE09-A4FA-E12C-7DBF94A4E659}"/>
              </a:ext>
            </a:extLst>
          </p:cNvPr>
          <p:cNvSpPr txBox="1"/>
          <p:nvPr/>
        </p:nvSpPr>
        <p:spPr>
          <a:xfrm>
            <a:off x="521151" y="1959021"/>
            <a:ext cx="5924282" cy="1384995"/>
          </a:xfrm>
          <a:prstGeom prst="rect">
            <a:avLst/>
          </a:prstGeom>
          <a:noFill/>
        </p:spPr>
        <p:txBody>
          <a:bodyPr wrap="square">
            <a:spAutoFit/>
          </a:bodyPr>
          <a:lstStyle/>
          <a:p>
            <a:pPr algn="just"/>
            <a:r>
              <a:rPr lang="mn-MN" sz="1400" dirty="0">
                <a:solidFill>
                  <a:schemeClr val="accent1">
                    <a:lumMod val="50000"/>
                  </a:schemeClr>
                </a:solidFill>
                <a:latin typeface="Arial" panose="020B0604020202020204" pitchFamily="34" charset="0"/>
                <a:cs typeface="Arial" panose="020B0604020202020204" pitchFamily="34" charset="0"/>
              </a:rPr>
              <a:t>	  Хөгжлийн бэрхшээлтэй хүний нийгмийн харилцаанд орох тэгш эрхийг хангаж хэрэгжүүлэх, хамгаалахтай холбогдсон үйл ажиллагааг салбар дундын зохицуулалтаар хангаж дэмжлэг үзүүлэх чиг үүрэг бүхий Хөгжлийн бэрхшээлтэй хүний эрхийг хангах дэд болон салбар зөвлөлийн үйл ажиллагааг эрчимжүүлэх, уялдаа холбоог сайжруулах, чадавхижуулах</a:t>
            </a:r>
            <a:endParaRPr lang="en-US" sz="1400" dirty="0">
              <a:solidFill>
                <a:schemeClr val="accent1">
                  <a:lumMod val="50000"/>
                </a:schemeClr>
              </a:solidFill>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1DF105D4-63CF-ADEA-C00C-1FFDE098903D}"/>
              </a:ext>
            </a:extLst>
          </p:cNvPr>
          <p:cNvGrpSpPr/>
          <p:nvPr/>
        </p:nvGrpSpPr>
        <p:grpSpPr>
          <a:xfrm>
            <a:off x="628387" y="1870629"/>
            <a:ext cx="514143" cy="401895"/>
            <a:chOff x="2052638" y="1637337"/>
            <a:chExt cx="1945559" cy="1736564"/>
          </a:xfrm>
          <a:effectLst>
            <a:outerShdw blurRad="165100" dist="63500" dir="2700000" algn="ctr" rotWithShape="0">
              <a:srgbClr val="000000">
                <a:alpha val="31000"/>
              </a:srgbClr>
            </a:outerShdw>
          </a:effectLst>
        </p:grpSpPr>
        <p:sp>
          <p:nvSpPr>
            <p:cNvPr id="21" name="Freeform 5">
              <a:extLst>
                <a:ext uri="{FF2B5EF4-FFF2-40B4-BE49-F238E27FC236}">
                  <a16:creationId xmlns:a16="http://schemas.microsoft.com/office/drawing/2014/main" id="{F5685126-C5AD-5A09-39EB-9A6A90881931}"/>
                </a:ext>
              </a:extLst>
            </p:cNvPr>
            <p:cNvSpPr>
              <a:spLocks noEditPoints="1"/>
            </p:cNvSpPr>
            <p:nvPr/>
          </p:nvSpPr>
          <p:spPr bwMode="auto">
            <a:xfrm>
              <a:off x="2052638" y="1637337"/>
              <a:ext cx="1945559" cy="1736564"/>
            </a:xfrm>
            <a:custGeom>
              <a:avLst/>
              <a:gdLst>
                <a:gd name="T0" fmla="*/ 366 w 509"/>
                <a:gd name="T1" fmla="*/ 69 h 454"/>
                <a:gd name="T2" fmla="*/ 415 w 509"/>
                <a:gd name="T3" fmla="*/ 69 h 454"/>
                <a:gd name="T4" fmla="*/ 415 w 509"/>
                <a:gd name="T5" fmla="*/ 80 h 454"/>
                <a:gd name="T6" fmla="*/ 509 w 509"/>
                <a:gd name="T7" fmla="*/ 40 h 454"/>
                <a:gd name="T8" fmla="*/ 415 w 509"/>
                <a:gd name="T9" fmla="*/ 0 h 454"/>
                <a:gd name="T10" fmla="*/ 415 w 509"/>
                <a:gd name="T11" fmla="*/ 14 h 454"/>
                <a:gd name="T12" fmla="*/ 220 w 509"/>
                <a:gd name="T13" fmla="*/ 14 h 454"/>
                <a:gd name="T14" fmla="*/ 0 w 509"/>
                <a:gd name="T15" fmla="*/ 234 h 454"/>
                <a:gd name="T16" fmla="*/ 220 w 509"/>
                <a:gd name="T17" fmla="*/ 454 h 454"/>
                <a:gd name="T18" fmla="*/ 440 w 509"/>
                <a:gd name="T19" fmla="*/ 234 h 454"/>
                <a:gd name="T20" fmla="*/ 415 w 509"/>
                <a:gd name="T21" fmla="*/ 133 h 454"/>
                <a:gd name="T22" fmla="*/ 366 w 509"/>
                <a:gd name="T23" fmla="*/ 69 h 454"/>
                <a:gd name="T24" fmla="*/ 220 w 509"/>
                <a:gd name="T25" fmla="*/ 399 h 454"/>
                <a:gd name="T26" fmla="*/ 55 w 509"/>
                <a:gd name="T27" fmla="*/ 234 h 454"/>
                <a:gd name="T28" fmla="*/ 220 w 509"/>
                <a:gd name="T29" fmla="*/ 69 h 454"/>
                <a:gd name="T30" fmla="*/ 385 w 509"/>
                <a:gd name="T31" fmla="*/ 234 h 454"/>
                <a:gd name="T32" fmla="*/ 220 w 509"/>
                <a:gd name="T33" fmla="*/ 39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9" h="454">
                  <a:moveTo>
                    <a:pt x="366" y="69"/>
                  </a:moveTo>
                  <a:cubicBezTo>
                    <a:pt x="415" y="69"/>
                    <a:pt x="415" y="69"/>
                    <a:pt x="415" y="69"/>
                  </a:cubicBezTo>
                  <a:cubicBezTo>
                    <a:pt x="415" y="80"/>
                    <a:pt x="415" y="80"/>
                    <a:pt x="415" y="80"/>
                  </a:cubicBezTo>
                  <a:cubicBezTo>
                    <a:pt x="509" y="40"/>
                    <a:pt x="509" y="40"/>
                    <a:pt x="509" y="40"/>
                  </a:cubicBezTo>
                  <a:cubicBezTo>
                    <a:pt x="415" y="0"/>
                    <a:pt x="415" y="0"/>
                    <a:pt x="415" y="0"/>
                  </a:cubicBezTo>
                  <a:cubicBezTo>
                    <a:pt x="415" y="14"/>
                    <a:pt x="415" y="14"/>
                    <a:pt x="415" y="14"/>
                  </a:cubicBezTo>
                  <a:cubicBezTo>
                    <a:pt x="220" y="14"/>
                    <a:pt x="220" y="14"/>
                    <a:pt x="220" y="14"/>
                  </a:cubicBezTo>
                  <a:cubicBezTo>
                    <a:pt x="99" y="14"/>
                    <a:pt x="0" y="112"/>
                    <a:pt x="0" y="234"/>
                  </a:cubicBezTo>
                  <a:cubicBezTo>
                    <a:pt x="0" y="355"/>
                    <a:pt x="99" y="454"/>
                    <a:pt x="220" y="454"/>
                  </a:cubicBezTo>
                  <a:cubicBezTo>
                    <a:pt x="341" y="454"/>
                    <a:pt x="440" y="355"/>
                    <a:pt x="440" y="234"/>
                  </a:cubicBezTo>
                  <a:cubicBezTo>
                    <a:pt x="440" y="197"/>
                    <a:pt x="431" y="163"/>
                    <a:pt x="415" y="133"/>
                  </a:cubicBezTo>
                  <a:cubicBezTo>
                    <a:pt x="403" y="108"/>
                    <a:pt x="386" y="87"/>
                    <a:pt x="366" y="69"/>
                  </a:cubicBezTo>
                  <a:close/>
                  <a:moveTo>
                    <a:pt x="220" y="399"/>
                  </a:moveTo>
                  <a:cubicBezTo>
                    <a:pt x="129" y="399"/>
                    <a:pt x="55" y="325"/>
                    <a:pt x="55" y="234"/>
                  </a:cubicBezTo>
                  <a:cubicBezTo>
                    <a:pt x="55" y="143"/>
                    <a:pt x="129" y="69"/>
                    <a:pt x="220" y="69"/>
                  </a:cubicBezTo>
                  <a:cubicBezTo>
                    <a:pt x="311" y="69"/>
                    <a:pt x="385" y="143"/>
                    <a:pt x="385" y="234"/>
                  </a:cubicBezTo>
                  <a:cubicBezTo>
                    <a:pt x="385" y="325"/>
                    <a:pt x="311" y="399"/>
                    <a:pt x="220" y="399"/>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UA"/>
            </a:p>
          </p:txBody>
        </p:sp>
        <p:sp>
          <p:nvSpPr>
            <p:cNvPr id="22" name="Freeform 6">
              <a:extLst>
                <a:ext uri="{FF2B5EF4-FFF2-40B4-BE49-F238E27FC236}">
                  <a16:creationId xmlns:a16="http://schemas.microsoft.com/office/drawing/2014/main" id="{2B60D13A-74D2-FC8C-24DD-13D53827B5EF}"/>
                </a:ext>
              </a:extLst>
            </p:cNvPr>
            <p:cNvSpPr>
              <a:spLocks/>
            </p:cNvSpPr>
            <p:nvPr/>
          </p:nvSpPr>
          <p:spPr bwMode="auto">
            <a:xfrm>
              <a:off x="2263534" y="2539819"/>
              <a:ext cx="1259674" cy="638387"/>
            </a:xfrm>
            <a:custGeom>
              <a:avLst/>
              <a:gdLst>
                <a:gd name="T0" fmla="*/ 0 w 330"/>
                <a:gd name="T1" fmla="*/ 0 h 167"/>
                <a:gd name="T2" fmla="*/ 0 w 330"/>
                <a:gd name="T3" fmla="*/ 2 h 167"/>
                <a:gd name="T4" fmla="*/ 165 w 330"/>
                <a:gd name="T5" fmla="*/ 167 h 167"/>
                <a:gd name="T6" fmla="*/ 330 w 330"/>
                <a:gd name="T7" fmla="*/ 2 h 167"/>
                <a:gd name="T8" fmla="*/ 330 w 330"/>
                <a:gd name="T9" fmla="*/ 0 h 167"/>
                <a:gd name="T10" fmla="*/ 165 w 330"/>
                <a:gd name="T11" fmla="*/ 163 h 167"/>
                <a:gd name="T12" fmla="*/ 0 w 330"/>
                <a:gd name="T13" fmla="*/ 0 h 167"/>
              </a:gdLst>
              <a:ahLst/>
              <a:cxnLst>
                <a:cxn ang="0">
                  <a:pos x="T0" y="T1"/>
                </a:cxn>
                <a:cxn ang="0">
                  <a:pos x="T2" y="T3"/>
                </a:cxn>
                <a:cxn ang="0">
                  <a:pos x="T4" y="T5"/>
                </a:cxn>
                <a:cxn ang="0">
                  <a:pos x="T6" y="T7"/>
                </a:cxn>
                <a:cxn ang="0">
                  <a:pos x="T8" y="T9"/>
                </a:cxn>
                <a:cxn ang="0">
                  <a:pos x="T10" y="T11"/>
                </a:cxn>
                <a:cxn ang="0">
                  <a:pos x="T12" y="T13"/>
                </a:cxn>
              </a:cxnLst>
              <a:rect l="0" t="0" r="r" b="b"/>
              <a:pathLst>
                <a:path w="330" h="167">
                  <a:moveTo>
                    <a:pt x="0" y="0"/>
                  </a:moveTo>
                  <a:cubicBezTo>
                    <a:pt x="0" y="1"/>
                    <a:pt x="0" y="1"/>
                    <a:pt x="0" y="2"/>
                  </a:cubicBezTo>
                  <a:cubicBezTo>
                    <a:pt x="0" y="93"/>
                    <a:pt x="74" y="167"/>
                    <a:pt x="165" y="167"/>
                  </a:cubicBezTo>
                  <a:cubicBezTo>
                    <a:pt x="256" y="167"/>
                    <a:pt x="330" y="93"/>
                    <a:pt x="330" y="2"/>
                  </a:cubicBezTo>
                  <a:cubicBezTo>
                    <a:pt x="330" y="1"/>
                    <a:pt x="330" y="1"/>
                    <a:pt x="330" y="0"/>
                  </a:cubicBezTo>
                  <a:cubicBezTo>
                    <a:pt x="329" y="90"/>
                    <a:pt x="255" y="163"/>
                    <a:pt x="165" y="163"/>
                  </a:cubicBezTo>
                  <a:cubicBezTo>
                    <a:pt x="75" y="163"/>
                    <a:pt x="1" y="90"/>
                    <a:pt x="0" y="0"/>
                  </a:cubicBez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UA"/>
            </a:p>
          </p:txBody>
        </p:sp>
        <p:sp>
          <p:nvSpPr>
            <p:cNvPr id="23" name="Freeform 7">
              <a:extLst>
                <a:ext uri="{FF2B5EF4-FFF2-40B4-BE49-F238E27FC236}">
                  <a16:creationId xmlns:a16="http://schemas.microsoft.com/office/drawing/2014/main" id="{A3321633-3C2B-70C8-CD2D-2B7BDF2B7615}"/>
                </a:ext>
              </a:extLst>
            </p:cNvPr>
            <p:cNvSpPr>
              <a:spLocks/>
            </p:cNvSpPr>
            <p:nvPr/>
          </p:nvSpPr>
          <p:spPr bwMode="auto">
            <a:xfrm>
              <a:off x="2894321" y="1901432"/>
              <a:ext cx="813183" cy="423692"/>
            </a:xfrm>
            <a:custGeom>
              <a:avLst/>
              <a:gdLst>
                <a:gd name="T0" fmla="*/ 156 w 213"/>
                <a:gd name="T1" fmla="*/ 111 h 111"/>
                <a:gd name="T2" fmla="*/ 213 w 213"/>
                <a:gd name="T3" fmla="*/ 111 h 111"/>
                <a:gd name="T4" fmla="*/ 146 w 213"/>
                <a:gd name="T5" fmla="*/ 0 h 111"/>
                <a:gd name="T6" fmla="*/ 0 w 213"/>
                <a:gd name="T7" fmla="*/ 0 h 111"/>
                <a:gd name="T8" fmla="*/ 156 w 213"/>
                <a:gd name="T9" fmla="*/ 111 h 111"/>
              </a:gdLst>
              <a:ahLst/>
              <a:cxnLst>
                <a:cxn ang="0">
                  <a:pos x="T0" y="T1"/>
                </a:cxn>
                <a:cxn ang="0">
                  <a:pos x="T2" y="T3"/>
                </a:cxn>
                <a:cxn ang="0">
                  <a:pos x="T4" y="T5"/>
                </a:cxn>
                <a:cxn ang="0">
                  <a:pos x="T6" y="T7"/>
                </a:cxn>
                <a:cxn ang="0">
                  <a:pos x="T8" y="T9"/>
                </a:cxn>
              </a:cxnLst>
              <a:rect l="0" t="0" r="r" b="b"/>
              <a:pathLst>
                <a:path w="213" h="111">
                  <a:moveTo>
                    <a:pt x="156" y="111"/>
                  </a:moveTo>
                  <a:cubicBezTo>
                    <a:pt x="213" y="111"/>
                    <a:pt x="213" y="111"/>
                    <a:pt x="213" y="111"/>
                  </a:cubicBezTo>
                  <a:cubicBezTo>
                    <a:pt x="202" y="67"/>
                    <a:pt x="178" y="29"/>
                    <a:pt x="146" y="0"/>
                  </a:cubicBezTo>
                  <a:cubicBezTo>
                    <a:pt x="0" y="0"/>
                    <a:pt x="0" y="0"/>
                    <a:pt x="0" y="0"/>
                  </a:cubicBezTo>
                  <a:cubicBezTo>
                    <a:pt x="72" y="0"/>
                    <a:pt x="133" y="46"/>
                    <a:pt x="156" y="111"/>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UA"/>
            </a:p>
          </p:txBody>
        </p:sp>
        <p:sp>
          <p:nvSpPr>
            <p:cNvPr id="24" name="Freeform 8">
              <a:extLst>
                <a:ext uri="{FF2B5EF4-FFF2-40B4-BE49-F238E27FC236}">
                  <a16:creationId xmlns:a16="http://schemas.microsoft.com/office/drawing/2014/main" id="{08111CF8-0880-8BD8-30F0-09D949838A6C}"/>
                </a:ext>
              </a:extLst>
            </p:cNvPr>
            <p:cNvSpPr>
              <a:spLocks/>
            </p:cNvSpPr>
            <p:nvPr/>
          </p:nvSpPr>
          <p:spPr bwMode="auto">
            <a:xfrm>
              <a:off x="3432009" y="1901432"/>
              <a:ext cx="302094" cy="638387"/>
            </a:xfrm>
            <a:custGeom>
              <a:avLst/>
              <a:gdLst>
                <a:gd name="T0" fmla="*/ 79 w 79"/>
                <a:gd name="T1" fmla="*/ 165 h 167"/>
                <a:gd name="T2" fmla="*/ 9 w 79"/>
                <a:gd name="T3" fmla="*/ 4 h 167"/>
                <a:gd name="T4" fmla="*/ 5 w 79"/>
                <a:gd name="T5" fmla="*/ 0 h 167"/>
                <a:gd name="T6" fmla="*/ 0 w 79"/>
                <a:gd name="T7" fmla="*/ 0 h 167"/>
                <a:gd name="T8" fmla="*/ 5 w 79"/>
                <a:gd name="T9" fmla="*/ 4 h 167"/>
                <a:gd name="T10" fmla="*/ 79 w 79"/>
                <a:gd name="T11" fmla="*/ 167 h 167"/>
                <a:gd name="T12" fmla="*/ 79 w 79"/>
                <a:gd name="T13" fmla="*/ 165 h 167"/>
              </a:gdLst>
              <a:ahLst/>
              <a:cxnLst>
                <a:cxn ang="0">
                  <a:pos x="T0" y="T1"/>
                </a:cxn>
                <a:cxn ang="0">
                  <a:pos x="T2" y="T3"/>
                </a:cxn>
                <a:cxn ang="0">
                  <a:pos x="T4" y="T5"/>
                </a:cxn>
                <a:cxn ang="0">
                  <a:pos x="T6" y="T7"/>
                </a:cxn>
                <a:cxn ang="0">
                  <a:pos x="T8" y="T9"/>
                </a:cxn>
                <a:cxn ang="0">
                  <a:pos x="T10" y="T11"/>
                </a:cxn>
                <a:cxn ang="0">
                  <a:pos x="T12" y="T13"/>
                </a:cxn>
              </a:cxnLst>
              <a:rect l="0" t="0" r="r" b="b"/>
              <a:pathLst>
                <a:path w="79" h="167">
                  <a:moveTo>
                    <a:pt x="79" y="165"/>
                  </a:moveTo>
                  <a:cubicBezTo>
                    <a:pt x="79" y="101"/>
                    <a:pt x="52" y="44"/>
                    <a:pt x="9" y="4"/>
                  </a:cubicBezTo>
                  <a:cubicBezTo>
                    <a:pt x="5" y="0"/>
                    <a:pt x="5" y="0"/>
                    <a:pt x="5" y="0"/>
                  </a:cubicBezTo>
                  <a:cubicBezTo>
                    <a:pt x="0" y="0"/>
                    <a:pt x="0" y="0"/>
                    <a:pt x="0" y="0"/>
                  </a:cubicBezTo>
                  <a:cubicBezTo>
                    <a:pt x="5" y="4"/>
                    <a:pt x="5" y="4"/>
                    <a:pt x="5" y="4"/>
                  </a:cubicBezTo>
                  <a:cubicBezTo>
                    <a:pt x="50" y="44"/>
                    <a:pt x="78" y="102"/>
                    <a:pt x="79" y="167"/>
                  </a:cubicBezTo>
                  <a:cubicBezTo>
                    <a:pt x="79" y="166"/>
                    <a:pt x="79" y="165"/>
                    <a:pt x="79" y="165"/>
                  </a:cubicBez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UA"/>
            </a:p>
          </p:txBody>
        </p:sp>
        <p:sp>
          <p:nvSpPr>
            <p:cNvPr id="25" name="Freeform 9">
              <a:extLst>
                <a:ext uri="{FF2B5EF4-FFF2-40B4-BE49-F238E27FC236}">
                  <a16:creationId xmlns:a16="http://schemas.microsoft.com/office/drawing/2014/main" id="{FDD62E44-FF0F-A691-9A32-76010FBF126B}"/>
                </a:ext>
              </a:extLst>
            </p:cNvPr>
            <p:cNvSpPr>
              <a:spLocks/>
            </p:cNvSpPr>
            <p:nvPr/>
          </p:nvSpPr>
          <p:spPr bwMode="auto">
            <a:xfrm>
              <a:off x="2052638" y="1637337"/>
              <a:ext cx="1945559" cy="902482"/>
            </a:xfrm>
            <a:custGeom>
              <a:avLst/>
              <a:gdLst>
                <a:gd name="T0" fmla="*/ 415 w 509"/>
                <a:gd name="T1" fmla="*/ 0 h 236"/>
                <a:gd name="T2" fmla="*/ 415 w 509"/>
                <a:gd name="T3" fmla="*/ 14 h 236"/>
                <a:gd name="T4" fmla="*/ 220 w 509"/>
                <a:gd name="T5" fmla="*/ 14 h 236"/>
                <a:gd name="T6" fmla="*/ 0 w 509"/>
                <a:gd name="T7" fmla="*/ 234 h 236"/>
                <a:gd name="T8" fmla="*/ 0 w 509"/>
                <a:gd name="T9" fmla="*/ 236 h 236"/>
                <a:gd name="T10" fmla="*/ 220 w 509"/>
                <a:gd name="T11" fmla="*/ 18 h 236"/>
                <a:gd name="T12" fmla="*/ 415 w 509"/>
                <a:gd name="T13" fmla="*/ 18 h 236"/>
                <a:gd name="T14" fmla="*/ 415 w 509"/>
                <a:gd name="T15" fmla="*/ 18 h 236"/>
                <a:gd name="T16" fmla="*/ 419 w 509"/>
                <a:gd name="T17" fmla="*/ 18 h 236"/>
                <a:gd name="T18" fmla="*/ 419 w 509"/>
                <a:gd name="T19" fmla="*/ 7 h 236"/>
                <a:gd name="T20" fmla="*/ 509 w 509"/>
                <a:gd name="T21" fmla="*/ 40 h 236"/>
                <a:gd name="T22" fmla="*/ 415 w 509"/>
                <a:gd name="T2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9" h="236">
                  <a:moveTo>
                    <a:pt x="415" y="0"/>
                  </a:moveTo>
                  <a:cubicBezTo>
                    <a:pt x="415" y="14"/>
                    <a:pt x="415" y="14"/>
                    <a:pt x="415" y="14"/>
                  </a:cubicBezTo>
                  <a:cubicBezTo>
                    <a:pt x="220" y="14"/>
                    <a:pt x="220" y="14"/>
                    <a:pt x="220" y="14"/>
                  </a:cubicBezTo>
                  <a:cubicBezTo>
                    <a:pt x="99" y="14"/>
                    <a:pt x="0" y="112"/>
                    <a:pt x="0" y="234"/>
                  </a:cubicBezTo>
                  <a:cubicBezTo>
                    <a:pt x="0" y="234"/>
                    <a:pt x="0" y="235"/>
                    <a:pt x="0" y="236"/>
                  </a:cubicBezTo>
                  <a:cubicBezTo>
                    <a:pt x="1" y="116"/>
                    <a:pt x="99" y="18"/>
                    <a:pt x="220" y="18"/>
                  </a:cubicBezTo>
                  <a:cubicBezTo>
                    <a:pt x="415" y="18"/>
                    <a:pt x="415" y="18"/>
                    <a:pt x="415" y="18"/>
                  </a:cubicBezTo>
                  <a:cubicBezTo>
                    <a:pt x="415" y="18"/>
                    <a:pt x="415" y="18"/>
                    <a:pt x="415" y="18"/>
                  </a:cubicBezTo>
                  <a:cubicBezTo>
                    <a:pt x="419" y="18"/>
                    <a:pt x="419" y="18"/>
                    <a:pt x="419" y="18"/>
                  </a:cubicBezTo>
                  <a:cubicBezTo>
                    <a:pt x="419" y="7"/>
                    <a:pt x="419" y="7"/>
                    <a:pt x="419" y="7"/>
                  </a:cubicBezTo>
                  <a:cubicBezTo>
                    <a:pt x="509" y="40"/>
                    <a:pt x="509" y="40"/>
                    <a:pt x="509" y="40"/>
                  </a:cubicBezTo>
                  <a:lnTo>
                    <a:pt x="415" y="0"/>
                  </a:ln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UA"/>
            </a:p>
          </p:txBody>
        </p:sp>
      </p:grpSp>
      <p:sp>
        <p:nvSpPr>
          <p:cNvPr id="26" name="Rectangle 111">
            <a:extLst>
              <a:ext uri="{FF2B5EF4-FFF2-40B4-BE49-F238E27FC236}">
                <a16:creationId xmlns:a16="http://schemas.microsoft.com/office/drawing/2014/main" id="{D5E41CF9-FCF5-90E5-0EF2-9D0CFFF72F26}"/>
              </a:ext>
            </a:extLst>
          </p:cNvPr>
          <p:cNvSpPr>
            <a:spLocks noChangeArrowheads="1"/>
          </p:cNvSpPr>
          <p:nvPr/>
        </p:nvSpPr>
        <p:spPr bwMode="auto">
          <a:xfrm>
            <a:off x="737045" y="1978338"/>
            <a:ext cx="2148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UA" altLang="ru-UA" sz="1400" b="0" i="0" u="none" strike="noStrike" cap="none" normalizeH="0" baseline="0" dirty="0">
                <a:ln>
                  <a:noFill/>
                </a:ln>
                <a:solidFill>
                  <a:schemeClr val="accent1">
                    <a:lumMod val="50000"/>
                  </a:schemeClr>
                </a:solidFill>
                <a:effectLst/>
              </a:rPr>
              <a:t>01</a:t>
            </a:r>
          </a:p>
        </p:txBody>
      </p:sp>
      <p:grpSp>
        <p:nvGrpSpPr>
          <p:cNvPr id="27" name="Group 26">
            <a:extLst>
              <a:ext uri="{FF2B5EF4-FFF2-40B4-BE49-F238E27FC236}">
                <a16:creationId xmlns:a16="http://schemas.microsoft.com/office/drawing/2014/main" id="{D2317ABF-6770-0644-E2FE-EE9441D999EE}"/>
              </a:ext>
            </a:extLst>
          </p:cNvPr>
          <p:cNvGrpSpPr/>
          <p:nvPr/>
        </p:nvGrpSpPr>
        <p:grpSpPr>
          <a:xfrm>
            <a:off x="581541" y="3305423"/>
            <a:ext cx="538842" cy="465656"/>
            <a:chOff x="2052638" y="1637337"/>
            <a:chExt cx="1945559" cy="1736564"/>
          </a:xfrm>
          <a:effectLst>
            <a:outerShdw blurRad="165100" dist="63500" dir="2700000" algn="ctr" rotWithShape="0">
              <a:srgbClr val="000000">
                <a:alpha val="31000"/>
              </a:srgbClr>
            </a:outerShdw>
          </a:effectLst>
        </p:grpSpPr>
        <p:sp>
          <p:nvSpPr>
            <p:cNvPr id="28" name="Freeform 5">
              <a:extLst>
                <a:ext uri="{FF2B5EF4-FFF2-40B4-BE49-F238E27FC236}">
                  <a16:creationId xmlns:a16="http://schemas.microsoft.com/office/drawing/2014/main" id="{B5C0B3D5-1AFA-8BBF-5AB0-C5D7E9833D54}"/>
                </a:ext>
              </a:extLst>
            </p:cNvPr>
            <p:cNvSpPr>
              <a:spLocks noEditPoints="1"/>
            </p:cNvSpPr>
            <p:nvPr/>
          </p:nvSpPr>
          <p:spPr bwMode="auto">
            <a:xfrm>
              <a:off x="2052638" y="1637337"/>
              <a:ext cx="1945559" cy="1736564"/>
            </a:xfrm>
            <a:custGeom>
              <a:avLst/>
              <a:gdLst>
                <a:gd name="T0" fmla="*/ 366 w 509"/>
                <a:gd name="T1" fmla="*/ 69 h 454"/>
                <a:gd name="T2" fmla="*/ 415 w 509"/>
                <a:gd name="T3" fmla="*/ 69 h 454"/>
                <a:gd name="T4" fmla="*/ 415 w 509"/>
                <a:gd name="T5" fmla="*/ 80 h 454"/>
                <a:gd name="T6" fmla="*/ 509 w 509"/>
                <a:gd name="T7" fmla="*/ 40 h 454"/>
                <a:gd name="T8" fmla="*/ 415 w 509"/>
                <a:gd name="T9" fmla="*/ 0 h 454"/>
                <a:gd name="T10" fmla="*/ 415 w 509"/>
                <a:gd name="T11" fmla="*/ 14 h 454"/>
                <a:gd name="T12" fmla="*/ 220 w 509"/>
                <a:gd name="T13" fmla="*/ 14 h 454"/>
                <a:gd name="T14" fmla="*/ 0 w 509"/>
                <a:gd name="T15" fmla="*/ 234 h 454"/>
                <a:gd name="T16" fmla="*/ 220 w 509"/>
                <a:gd name="T17" fmla="*/ 454 h 454"/>
                <a:gd name="T18" fmla="*/ 440 w 509"/>
                <a:gd name="T19" fmla="*/ 234 h 454"/>
                <a:gd name="T20" fmla="*/ 415 w 509"/>
                <a:gd name="T21" fmla="*/ 133 h 454"/>
                <a:gd name="T22" fmla="*/ 366 w 509"/>
                <a:gd name="T23" fmla="*/ 69 h 454"/>
                <a:gd name="T24" fmla="*/ 220 w 509"/>
                <a:gd name="T25" fmla="*/ 399 h 454"/>
                <a:gd name="T26" fmla="*/ 55 w 509"/>
                <a:gd name="T27" fmla="*/ 234 h 454"/>
                <a:gd name="T28" fmla="*/ 220 w 509"/>
                <a:gd name="T29" fmla="*/ 69 h 454"/>
                <a:gd name="T30" fmla="*/ 385 w 509"/>
                <a:gd name="T31" fmla="*/ 234 h 454"/>
                <a:gd name="T32" fmla="*/ 220 w 509"/>
                <a:gd name="T33" fmla="*/ 39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9" h="454">
                  <a:moveTo>
                    <a:pt x="366" y="69"/>
                  </a:moveTo>
                  <a:cubicBezTo>
                    <a:pt x="415" y="69"/>
                    <a:pt x="415" y="69"/>
                    <a:pt x="415" y="69"/>
                  </a:cubicBezTo>
                  <a:cubicBezTo>
                    <a:pt x="415" y="80"/>
                    <a:pt x="415" y="80"/>
                    <a:pt x="415" y="80"/>
                  </a:cubicBezTo>
                  <a:cubicBezTo>
                    <a:pt x="509" y="40"/>
                    <a:pt x="509" y="40"/>
                    <a:pt x="509" y="40"/>
                  </a:cubicBezTo>
                  <a:cubicBezTo>
                    <a:pt x="415" y="0"/>
                    <a:pt x="415" y="0"/>
                    <a:pt x="415" y="0"/>
                  </a:cubicBezTo>
                  <a:cubicBezTo>
                    <a:pt x="415" y="14"/>
                    <a:pt x="415" y="14"/>
                    <a:pt x="415" y="14"/>
                  </a:cubicBezTo>
                  <a:cubicBezTo>
                    <a:pt x="220" y="14"/>
                    <a:pt x="220" y="14"/>
                    <a:pt x="220" y="14"/>
                  </a:cubicBezTo>
                  <a:cubicBezTo>
                    <a:pt x="99" y="14"/>
                    <a:pt x="0" y="112"/>
                    <a:pt x="0" y="234"/>
                  </a:cubicBezTo>
                  <a:cubicBezTo>
                    <a:pt x="0" y="355"/>
                    <a:pt x="99" y="454"/>
                    <a:pt x="220" y="454"/>
                  </a:cubicBezTo>
                  <a:cubicBezTo>
                    <a:pt x="341" y="454"/>
                    <a:pt x="440" y="355"/>
                    <a:pt x="440" y="234"/>
                  </a:cubicBezTo>
                  <a:cubicBezTo>
                    <a:pt x="440" y="197"/>
                    <a:pt x="431" y="163"/>
                    <a:pt x="415" y="133"/>
                  </a:cubicBezTo>
                  <a:cubicBezTo>
                    <a:pt x="403" y="108"/>
                    <a:pt x="386" y="87"/>
                    <a:pt x="366" y="69"/>
                  </a:cubicBezTo>
                  <a:close/>
                  <a:moveTo>
                    <a:pt x="220" y="399"/>
                  </a:moveTo>
                  <a:cubicBezTo>
                    <a:pt x="129" y="399"/>
                    <a:pt x="55" y="325"/>
                    <a:pt x="55" y="234"/>
                  </a:cubicBezTo>
                  <a:cubicBezTo>
                    <a:pt x="55" y="143"/>
                    <a:pt x="129" y="69"/>
                    <a:pt x="220" y="69"/>
                  </a:cubicBezTo>
                  <a:cubicBezTo>
                    <a:pt x="311" y="69"/>
                    <a:pt x="385" y="143"/>
                    <a:pt x="385" y="234"/>
                  </a:cubicBezTo>
                  <a:cubicBezTo>
                    <a:pt x="385" y="325"/>
                    <a:pt x="311" y="399"/>
                    <a:pt x="220" y="399"/>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UA"/>
            </a:p>
          </p:txBody>
        </p:sp>
        <p:sp>
          <p:nvSpPr>
            <p:cNvPr id="29" name="Freeform 6">
              <a:extLst>
                <a:ext uri="{FF2B5EF4-FFF2-40B4-BE49-F238E27FC236}">
                  <a16:creationId xmlns:a16="http://schemas.microsoft.com/office/drawing/2014/main" id="{53DE5C33-32B1-8E4F-3BDE-AD05C4D319A6}"/>
                </a:ext>
              </a:extLst>
            </p:cNvPr>
            <p:cNvSpPr>
              <a:spLocks/>
            </p:cNvSpPr>
            <p:nvPr/>
          </p:nvSpPr>
          <p:spPr bwMode="auto">
            <a:xfrm>
              <a:off x="2263534" y="2539819"/>
              <a:ext cx="1259674" cy="638387"/>
            </a:xfrm>
            <a:custGeom>
              <a:avLst/>
              <a:gdLst>
                <a:gd name="T0" fmla="*/ 0 w 330"/>
                <a:gd name="T1" fmla="*/ 0 h 167"/>
                <a:gd name="T2" fmla="*/ 0 w 330"/>
                <a:gd name="T3" fmla="*/ 2 h 167"/>
                <a:gd name="T4" fmla="*/ 165 w 330"/>
                <a:gd name="T5" fmla="*/ 167 h 167"/>
                <a:gd name="T6" fmla="*/ 330 w 330"/>
                <a:gd name="T7" fmla="*/ 2 h 167"/>
                <a:gd name="T8" fmla="*/ 330 w 330"/>
                <a:gd name="T9" fmla="*/ 0 h 167"/>
                <a:gd name="T10" fmla="*/ 165 w 330"/>
                <a:gd name="T11" fmla="*/ 163 h 167"/>
                <a:gd name="T12" fmla="*/ 0 w 330"/>
                <a:gd name="T13" fmla="*/ 0 h 167"/>
              </a:gdLst>
              <a:ahLst/>
              <a:cxnLst>
                <a:cxn ang="0">
                  <a:pos x="T0" y="T1"/>
                </a:cxn>
                <a:cxn ang="0">
                  <a:pos x="T2" y="T3"/>
                </a:cxn>
                <a:cxn ang="0">
                  <a:pos x="T4" y="T5"/>
                </a:cxn>
                <a:cxn ang="0">
                  <a:pos x="T6" y="T7"/>
                </a:cxn>
                <a:cxn ang="0">
                  <a:pos x="T8" y="T9"/>
                </a:cxn>
                <a:cxn ang="0">
                  <a:pos x="T10" y="T11"/>
                </a:cxn>
                <a:cxn ang="0">
                  <a:pos x="T12" y="T13"/>
                </a:cxn>
              </a:cxnLst>
              <a:rect l="0" t="0" r="r" b="b"/>
              <a:pathLst>
                <a:path w="330" h="167">
                  <a:moveTo>
                    <a:pt x="0" y="0"/>
                  </a:moveTo>
                  <a:cubicBezTo>
                    <a:pt x="0" y="1"/>
                    <a:pt x="0" y="1"/>
                    <a:pt x="0" y="2"/>
                  </a:cubicBezTo>
                  <a:cubicBezTo>
                    <a:pt x="0" y="93"/>
                    <a:pt x="74" y="167"/>
                    <a:pt x="165" y="167"/>
                  </a:cubicBezTo>
                  <a:cubicBezTo>
                    <a:pt x="256" y="167"/>
                    <a:pt x="330" y="93"/>
                    <a:pt x="330" y="2"/>
                  </a:cubicBezTo>
                  <a:cubicBezTo>
                    <a:pt x="330" y="1"/>
                    <a:pt x="330" y="1"/>
                    <a:pt x="330" y="0"/>
                  </a:cubicBezTo>
                  <a:cubicBezTo>
                    <a:pt x="329" y="90"/>
                    <a:pt x="255" y="163"/>
                    <a:pt x="165" y="163"/>
                  </a:cubicBezTo>
                  <a:cubicBezTo>
                    <a:pt x="75" y="163"/>
                    <a:pt x="1" y="90"/>
                    <a:pt x="0" y="0"/>
                  </a:cubicBez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UA"/>
            </a:p>
          </p:txBody>
        </p:sp>
        <p:sp>
          <p:nvSpPr>
            <p:cNvPr id="30" name="Freeform 7">
              <a:extLst>
                <a:ext uri="{FF2B5EF4-FFF2-40B4-BE49-F238E27FC236}">
                  <a16:creationId xmlns:a16="http://schemas.microsoft.com/office/drawing/2014/main" id="{C9BE12A4-D8CD-0AAB-F51D-69B8C0FA386E}"/>
                </a:ext>
              </a:extLst>
            </p:cNvPr>
            <p:cNvSpPr>
              <a:spLocks/>
            </p:cNvSpPr>
            <p:nvPr/>
          </p:nvSpPr>
          <p:spPr bwMode="auto">
            <a:xfrm>
              <a:off x="2894321" y="1901432"/>
              <a:ext cx="813183" cy="423692"/>
            </a:xfrm>
            <a:custGeom>
              <a:avLst/>
              <a:gdLst>
                <a:gd name="T0" fmla="*/ 156 w 213"/>
                <a:gd name="T1" fmla="*/ 111 h 111"/>
                <a:gd name="T2" fmla="*/ 213 w 213"/>
                <a:gd name="T3" fmla="*/ 111 h 111"/>
                <a:gd name="T4" fmla="*/ 146 w 213"/>
                <a:gd name="T5" fmla="*/ 0 h 111"/>
                <a:gd name="T6" fmla="*/ 0 w 213"/>
                <a:gd name="T7" fmla="*/ 0 h 111"/>
                <a:gd name="T8" fmla="*/ 156 w 213"/>
                <a:gd name="T9" fmla="*/ 111 h 111"/>
              </a:gdLst>
              <a:ahLst/>
              <a:cxnLst>
                <a:cxn ang="0">
                  <a:pos x="T0" y="T1"/>
                </a:cxn>
                <a:cxn ang="0">
                  <a:pos x="T2" y="T3"/>
                </a:cxn>
                <a:cxn ang="0">
                  <a:pos x="T4" y="T5"/>
                </a:cxn>
                <a:cxn ang="0">
                  <a:pos x="T6" y="T7"/>
                </a:cxn>
                <a:cxn ang="0">
                  <a:pos x="T8" y="T9"/>
                </a:cxn>
              </a:cxnLst>
              <a:rect l="0" t="0" r="r" b="b"/>
              <a:pathLst>
                <a:path w="213" h="111">
                  <a:moveTo>
                    <a:pt x="156" y="111"/>
                  </a:moveTo>
                  <a:cubicBezTo>
                    <a:pt x="213" y="111"/>
                    <a:pt x="213" y="111"/>
                    <a:pt x="213" y="111"/>
                  </a:cubicBezTo>
                  <a:cubicBezTo>
                    <a:pt x="202" y="67"/>
                    <a:pt x="178" y="29"/>
                    <a:pt x="146" y="0"/>
                  </a:cubicBezTo>
                  <a:cubicBezTo>
                    <a:pt x="0" y="0"/>
                    <a:pt x="0" y="0"/>
                    <a:pt x="0" y="0"/>
                  </a:cubicBezTo>
                  <a:cubicBezTo>
                    <a:pt x="72" y="0"/>
                    <a:pt x="133" y="46"/>
                    <a:pt x="156" y="111"/>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UA"/>
            </a:p>
          </p:txBody>
        </p:sp>
        <p:sp>
          <p:nvSpPr>
            <p:cNvPr id="31" name="Freeform 8">
              <a:extLst>
                <a:ext uri="{FF2B5EF4-FFF2-40B4-BE49-F238E27FC236}">
                  <a16:creationId xmlns:a16="http://schemas.microsoft.com/office/drawing/2014/main" id="{86CC499E-56F9-AAE1-8E9B-535B7AB19249}"/>
                </a:ext>
              </a:extLst>
            </p:cNvPr>
            <p:cNvSpPr>
              <a:spLocks/>
            </p:cNvSpPr>
            <p:nvPr/>
          </p:nvSpPr>
          <p:spPr bwMode="auto">
            <a:xfrm>
              <a:off x="3432009" y="1901432"/>
              <a:ext cx="302094" cy="638387"/>
            </a:xfrm>
            <a:custGeom>
              <a:avLst/>
              <a:gdLst>
                <a:gd name="T0" fmla="*/ 79 w 79"/>
                <a:gd name="T1" fmla="*/ 165 h 167"/>
                <a:gd name="T2" fmla="*/ 9 w 79"/>
                <a:gd name="T3" fmla="*/ 4 h 167"/>
                <a:gd name="T4" fmla="*/ 5 w 79"/>
                <a:gd name="T5" fmla="*/ 0 h 167"/>
                <a:gd name="T6" fmla="*/ 0 w 79"/>
                <a:gd name="T7" fmla="*/ 0 h 167"/>
                <a:gd name="T8" fmla="*/ 5 w 79"/>
                <a:gd name="T9" fmla="*/ 4 h 167"/>
                <a:gd name="T10" fmla="*/ 79 w 79"/>
                <a:gd name="T11" fmla="*/ 167 h 167"/>
                <a:gd name="T12" fmla="*/ 79 w 79"/>
                <a:gd name="T13" fmla="*/ 165 h 167"/>
              </a:gdLst>
              <a:ahLst/>
              <a:cxnLst>
                <a:cxn ang="0">
                  <a:pos x="T0" y="T1"/>
                </a:cxn>
                <a:cxn ang="0">
                  <a:pos x="T2" y="T3"/>
                </a:cxn>
                <a:cxn ang="0">
                  <a:pos x="T4" y="T5"/>
                </a:cxn>
                <a:cxn ang="0">
                  <a:pos x="T6" y="T7"/>
                </a:cxn>
                <a:cxn ang="0">
                  <a:pos x="T8" y="T9"/>
                </a:cxn>
                <a:cxn ang="0">
                  <a:pos x="T10" y="T11"/>
                </a:cxn>
                <a:cxn ang="0">
                  <a:pos x="T12" y="T13"/>
                </a:cxn>
              </a:cxnLst>
              <a:rect l="0" t="0" r="r" b="b"/>
              <a:pathLst>
                <a:path w="79" h="167">
                  <a:moveTo>
                    <a:pt x="79" y="165"/>
                  </a:moveTo>
                  <a:cubicBezTo>
                    <a:pt x="79" y="101"/>
                    <a:pt x="52" y="44"/>
                    <a:pt x="9" y="4"/>
                  </a:cubicBezTo>
                  <a:cubicBezTo>
                    <a:pt x="5" y="0"/>
                    <a:pt x="5" y="0"/>
                    <a:pt x="5" y="0"/>
                  </a:cubicBezTo>
                  <a:cubicBezTo>
                    <a:pt x="0" y="0"/>
                    <a:pt x="0" y="0"/>
                    <a:pt x="0" y="0"/>
                  </a:cubicBezTo>
                  <a:cubicBezTo>
                    <a:pt x="5" y="4"/>
                    <a:pt x="5" y="4"/>
                    <a:pt x="5" y="4"/>
                  </a:cubicBezTo>
                  <a:cubicBezTo>
                    <a:pt x="50" y="44"/>
                    <a:pt x="78" y="102"/>
                    <a:pt x="79" y="167"/>
                  </a:cubicBezTo>
                  <a:cubicBezTo>
                    <a:pt x="79" y="166"/>
                    <a:pt x="79" y="165"/>
                    <a:pt x="79" y="165"/>
                  </a:cubicBez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UA"/>
            </a:p>
          </p:txBody>
        </p:sp>
        <p:sp>
          <p:nvSpPr>
            <p:cNvPr id="32" name="Freeform 9">
              <a:extLst>
                <a:ext uri="{FF2B5EF4-FFF2-40B4-BE49-F238E27FC236}">
                  <a16:creationId xmlns:a16="http://schemas.microsoft.com/office/drawing/2014/main" id="{B60F66E5-6F00-4794-AF13-2E9DC05858E4}"/>
                </a:ext>
              </a:extLst>
            </p:cNvPr>
            <p:cNvSpPr>
              <a:spLocks/>
            </p:cNvSpPr>
            <p:nvPr/>
          </p:nvSpPr>
          <p:spPr bwMode="auto">
            <a:xfrm>
              <a:off x="2052638" y="1637337"/>
              <a:ext cx="1945559" cy="902482"/>
            </a:xfrm>
            <a:custGeom>
              <a:avLst/>
              <a:gdLst>
                <a:gd name="T0" fmla="*/ 415 w 509"/>
                <a:gd name="T1" fmla="*/ 0 h 236"/>
                <a:gd name="T2" fmla="*/ 415 w 509"/>
                <a:gd name="T3" fmla="*/ 14 h 236"/>
                <a:gd name="T4" fmla="*/ 220 w 509"/>
                <a:gd name="T5" fmla="*/ 14 h 236"/>
                <a:gd name="T6" fmla="*/ 0 w 509"/>
                <a:gd name="T7" fmla="*/ 234 h 236"/>
                <a:gd name="T8" fmla="*/ 0 w 509"/>
                <a:gd name="T9" fmla="*/ 236 h 236"/>
                <a:gd name="T10" fmla="*/ 220 w 509"/>
                <a:gd name="T11" fmla="*/ 18 h 236"/>
                <a:gd name="T12" fmla="*/ 415 w 509"/>
                <a:gd name="T13" fmla="*/ 18 h 236"/>
                <a:gd name="T14" fmla="*/ 415 w 509"/>
                <a:gd name="T15" fmla="*/ 18 h 236"/>
                <a:gd name="T16" fmla="*/ 419 w 509"/>
                <a:gd name="T17" fmla="*/ 18 h 236"/>
                <a:gd name="T18" fmla="*/ 419 w 509"/>
                <a:gd name="T19" fmla="*/ 7 h 236"/>
                <a:gd name="T20" fmla="*/ 509 w 509"/>
                <a:gd name="T21" fmla="*/ 40 h 236"/>
                <a:gd name="T22" fmla="*/ 415 w 509"/>
                <a:gd name="T2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9" h="236">
                  <a:moveTo>
                    <a:pt x="415" y="0"/>
                  </a:moveTo>
                  <a:cubicBezTo>
                    <a:pt x="415" y="14"/>
                    <a:pt x="415" y="14"/>
                    <a:pt x="415" y="14"/>
                  </a:cubicBezTo>
                  <a:cubicBezTo>
                    <a:pt x="220" y="14"/>
                    <a:pt x="220" y="14"/>
                    <a:pt x="220" y="14"/>
                  </a:cubicBezTo>
                  <a:cubicBezTo>
                    <a:pt x="99" y="14"/>
                    <a:pt x="0" y="112"/>
                    <a:pt x="0" y="234"/>
                  </a:cubicBezTo>
                  <a:cubicBezTo>
                    <a:pt x="0" y="234"/>
                    <a:pt x="0" y="235"/>
                    <a:pt x="0" y="236"/>
                  </a:cubicBezTo>
                  <a:cubicBezTo>
                    <a:pt x="1" y="116"/>
                    <a:pt x="99" y="18"/>
                    <a:pt x="220" y="18"/>
                  </a:cubicBezTo>
                  <a:cubicBezTo>
                    <a:pt x="415" y="18"/>
                    <a:pt x="415" y="18"/>
                    <a:pt x="415" y="18"/>
                  </a:cubicBezTo>
                  <a:cubicBezTo>
                    <a:pt x="415" y="18"/>
                    <a:pt x="415" y="18"/>
                    <a:pt x="415" y="18"/>
                  </a:cubicBezTo>
                  <a:cubicBezTo>
                    <a:pt x="419" y="18"/>
                    <a:pt x="419" y="18"/>
                    <a:pt x="419" y="18"/>
                  </a:cubicBezTo>
                  <a:cubicBezTo>
                    <a:pt x="419" y="7"/>
                    <a:pt x="419" y="7"/>
                    <a:pt x="419" y="7"/>
                  </a:cubicBezTo>
                  <a:cubicBezTo>
                    <a:pt x="509" y="40"/>
                    <a:pt x="509" y="40"/>
                    <a:pt x="509" y="40"/>
                  </a:cubicBezTo>
                  <a:lnTo>
                    <a:pt x="415" y="0"/>
                  </a:ln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UA"/>
            </a:p>
          </p:txBody>
        </p:sp>
      </p:grpSp>
      <p:sp>
        <p:nvSpPr>
          <p:cNvPr id="33" name="Rectangle 111">
            <a:extLst>
              <a:ext uri="{FF2B5EF4-FFF2-40B4-BE49-F238E27FC236}">
                <a16:creationId xmlns:a16="http://schemas.microsoft.com/office/drawing/2014/main" id="{FB074DA7-42FB-A8A7-0D35-15C2667825D3}"/>
              </a:ext>
            </a:extLst>
          </p:cNvPr>
          <p:cNvSpPr>
            <a:spLocks noChangeArrowheads="1"/>
          </p:cNvSpPr>
          <p:nvPr/>
        </p:nvSpPr>
        <p:spPr bwMode="auto">
          <a:xfrm>
            <a:off x="608583" y="3432311"/>
            <a:ext cx="407289" cy="22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UA" altLang="ru-UA" sz="1400" b="0" i="0" u="none" strike="noStrike" cap="none" normalizeH="0" baseline="0" dirty="0">
                <a:ln>
                  <a:noFill/>
                </a:ln>
                <a:solidFill>
                  <a:schemeClr val="accent1">
                    <a:lumMod val="50000"/>
                  </a:schemeClr>
                </a:solidFill>
                <a:effectLst/>
              </a:rPr>
              <a:t>02</a:t>
            </a:r>
          </a:p>
        </p:txBody>
      </p:sp>
      <p:sp>
        <p:nvSpPr>
          <p:cNvPr id="34" name="TextBox 33">
            <a:extLst>
              <a:ext uri="{FF2B5EF4-FFF2-40B4-BE49-F238E27FC236}">
                <a16:creationId xmlns:a16="http://schemas.microsoft.com/office/drawing/2014/main" id="{0F304B78-01A3-67C9-ECBC-78769052C9D9}"/>
              </a:ext>
            </a:extLst>
          </p:cNvPr>
          <p:cNvSpPr txBox="1"/>
          <p:nvPr/>
        </p:nvSpPr>
        <p:spPr>
          <a:xfrm>
            <a:off x="567237" y="5647006"/>
            <a:ext cx="5895431" cy="1600438"/>
          </a:xfrm>
          <a:prstGeom prst="rect">
            <a:avLst/>
          </a:prstGeom>
          <a:noFill/>
        </p:spPr>
        <p:txBody>
          <a:bodyPr wrap="square">
            <a:spAutoFit/>
          </a:bodyPr>
          <a:lstStyle/>
          <a:p>
            <a:pPr algn="just"/>
            <a:r>
              <a:rPr lang="mn-MN" sz="1400" dirty="0">
                <a:solidFill>
                  <a:schemeClr val="accent1">
                    <a:lumMod val="50000"/>
                  </a:schemeClr>
                </a:solidFill>
                <a:latin typeface="Arial" panose="020B0604020202020204" pitchFamily="34" charset="0"/>
                <a:cs typeface="Arial" panose="020B0604020202020204" pitchFamily="34" charset="0"/>
              </a:rPr>
              <a:t>           Хөгжлийн бэрхшээлтэй хүний эрхийг хангах тухай хуулийн хэрэгжилтэд салбарын хяналтыг сайжруулах, дэд бүтцийн хүртээмжийг сайжруулахад төрийн бус байгууллагын оролцоог хангах, төрийн байгууллагын мэдээллийн хүртээмжтэй </a:t>
            </a:r>
            <a:r>
              <a:rPr lang="mn-MN" sz="1400">
                <a:solidFill>
                  <a:schemeClr val="accent1">
                    <a:lumMod val="50000"/>
                  </a:schemeClr>
                </a:solidFill>
                <a:latin typeface="Arial" panose="020B0604020202020204" pitchFamily="34" charset="0"/>
                <a:cs typeface="Arial" panose="020B0604020202020204" pitchFamily="34" charset="0"/>
              </a:rPr>
              <a:t>байдлыг нэмэгдүүлэх, төрийн </a:t>
            </a:r>
            <a:r>
              <a:rPr lang="mn-MN" sz="1400" dirty="0">
                <a:solidFill>
                  <a:schemeClr val="accent1">
                    <a:lumMod val="50000"/>
                  </a:schemeClr>
                </a:solidFill>
                <a:latin typeface="Arial" panose="020B0604020202020204" pitchFamily="34" charset="0"/>
                <a:cs typeface="Arial" panose="020B0604020202020204" pitchFamily="34" charset="0"/>
              </a:rPr>
              <a:t>үйлчилгээний тусгай дугаарт хандан үйлчилгээ авах боломж нөхцлийг бүрдүүлэхйн бэрхшээлтэй хүний хэрэгцээ, шаардлагад нийцүүлэх, </a:t>
            </a:r>
            <a:endParaRPr lang="en-US" sz="1400" dirty="0">
              <a:solidFill>
                <a:schemeClr val="accent1">
                  <a:lumMod val="50000"/>
                </a:schemeClr>
              </a:solidFill>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EDE3932E-71AA-86A6-D242-C0C9F7E43714}"/>
              </a:ext>
            </a:extLst>
          </p:cNvPr>
          <p:cNvGrpSpPr/>
          <p:nvPr/>
        </p:nvGrpSpPr>
        <p:grpSpPr>
          <a:xfrm>
            <a:off x="591751" y="5464087"/>
            <a:ext cx="538842" cy="465656"/>
            <a:chOff x="2052638" y="1637337"/>
            <a:chExt cx="1945559" cy="1736564"/>
          </a:xfrm>
          <a:effectLst>
            <a:outerShdw blurRad="165100" dist="63500" dir="2700000" algn="ctr" rotWithShape="0">
              <a:srgbClr val="000000">
                <a:alpha val="31000"/>
              </a:srgbClr>
            </a:outerShdw>
          </a:effectLst>
        </p:grpSpPr>
        <p:sp>
          <p:nvSpPr>
            <p:cNvPr id="36" name="Freeform 5">
              <a:extLst>
                <a:ext uri="{FF2B5EF4-FFF2-40B4-BE49-F238E27FC236}">
                  <a16:creationId xmlns:a16="http://schemas.microsoft.com/office/drawing/2014/main" id="{E4A0A563-DE86-73EF-CF43-D97A2B0CC7D5}"/>
                </a:ext>
              </a:extLst>
            </p:cNvPr>
            <p:cNvSpPr>
              <a:spLocks noEditPoints="1"/>
            </p:cNvSpPr>
            <p:nvPr/>
          </p:nvSpPr>
          <p:spPr bwMode="auto">
            <a:xfrm>
              <a:off x="2052638" y="1637337"/>
              <a:ext cx="1945559" cy="1736564"/>
            </a:xfrm>
            <a:custGeom>
              <a:avLst/>
              <a:gdLst>
                <a:gd name="T0" fmla="*/ 366 w 509"/>
                <a:gd name="T1" fmla="*/ 69 h 454"/>
                <a:gd name="T2" fmla="*/ 415 w 509"/>
                <a:gd name="T3" fmla="*/ 69 h 454"/>
                <a:gd name="T4" fmla="*/ 415 w 509"/>
                <a:gd name="T5" fmla="*/ 80 h 454"/>
                <a:gd name="T6" fmla="*/ 509 w 509"/>
                <a:gd name="T7" fmla="*/ 40 h 454"/>
                <a:gd name="T8" fmla="*/ 415 w 509"/>
                <a:gd name="T9" fmla="*/ 0 h 454"/>
                <a:gd name="T10" fmla="*/ 415 w 509"/>
                <a:gd name="T11" fmla="*/ 14 h 454"/>
                <a:gd name="T12" fmla="*/ 220 w 509"/>
                <a:gd name="T13" fmla="*/ 14 h 454"/>
                <a:gd name="T14" fmla="*/ 0 w 509"/>
                <a:gd name="T15" fmla="*/ 234 h 454"/>
                <a:gd name="T16" fmla="*/ 220 w 509"/>
                <a:gd name="T17" fmla="*/ 454 h 454"/>
                <a:gd name="T18" fmla="*/ 440 w 509"/>
                <a:gd name="T19" fmla="*/ 234 h 454"/>
                <a:gd name="T20" fmla="*/ 415 w 509"/>
                <a:gd name="T21" fmla="*/ 133 h 454"/>
                <a:gd name="T22" fmla="*/ 366 w 509"/>
                <a:gd name="T23" fmla="*/ 69 h 454"/>
                <a:gd name="T24" fmla="*/ 220 w 509"/>
                <a:gd name="T25" fmla="*/ 399 h 454"/>
                <a:gd name="T26" fmla="*/ 55 w 509"/>
                <a:gd name="T27" fmla="*/ 234 h 454"/>
                <a:gd name="T28" fmla="*/ 220 w 509"/>
                <a:gd name="T29" fmla="*/ 69 h 454"/>
                <a:gd name="T30" fmla="*/ 385 w 509"/>
                <a:gd name="T31" fmla="*/ 234 h 454"/>
                <a:gd name="T32" fmla="*/ 220 w 509"/>
                <a:gd name="T33" fmla="*/ 39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9" h="454">
                  <a:moveTo>
                    <a:pt x="366" y="69"/>
                  </a:moveTo>
                  <a:cubicBezTo>
                    <a:pt x="415" y="69"/>
                    <a:pt x="415" y="69"/>
                    <a:pt x="415" y="69"/>
                  </a:cubicBezTo>
                  <a:cubicBezTo>
                    <a:pt x="415" y="80"/>
                    <a:pt x="415" y="80"/>
                    <a:pt x="415" y="80"/>
                  </a:cubicBezTo>
                  <a:cubicBezTo>
                    <a:pt x="509" y="40"/>
                    <a:pt x="509" y="40"/>
                    <a:pt x="509" y="40"/>
                  </a:cubicBezTo>
                  <a:cubicBezTo>
                    <a:pt x="415" y="0"/>
                    <a:pt x="415" y="0"/>
                    <a:pt x="415" y="0"/>
                  </a:cubicBezTo>
                  <a:cubicBezTo>
                    <a:pt x="415" y="14"/>
                    <a:pt x="415" y="14"/>
                    <a:pt x="415" y="14"/>
                  </a:cubicBezTo>
                  <a:cubicBezTo>
                    <a:pt x="220" y="14"/>
                    <a:pt x="220" y="14"/>
                    <a:pt x="220" y="14"/>
                  </a:cubicBezTo>
                  <a:cubicBezTo>
                    <a:pt x="99" y="14"/>
                    <a:pt x="0" y="112"/>
                    <a:pt x="0" y="234"/>
                  </a:cubicBezTo>
                  <a:cubicBezTo>
                    <a:pt x="0" y="355"/>
                    <a:pt x="99" y="454"/>
                    <a:pt x="220" y="454"/>
                  </a:cubicBezTo>
                  <a:cubicBezTo>
                    <a:pt x="341" y="454"/>
                    <a:pt x="440" y="355"/>
                    <a:pt x="440" y="234"/>
                  </a:cubicBezTo>
                  <a:cubicBezTo>
                    <a:pt x="440" y="197"/>
                    <a:pt x="431" y="163"/>
                    <a:pt x="415" y="133"/>
                  </a:cubicBezTo>
                  <a:cubicBezTo>
                    <a:pt x="403" y="108"/>
                    <a:pt x="386" y="87"/>
                    <a:pt x="366" y="69"/>
                  </a:cubicBezTo>
                  <a:close/>
                  <a:moveTo>
                    <a:pt x="220" y="399"/>
                  </a:moveTo>
                  <a:cubicBezTo>
                    <a:pt x="129" y="399"/>
                    <a:pt x="55" y="325"/>
                    <a:pt x="55" y="234"/>
                  </a:cubicBezTo>
                  <a:cubicBezTo>
                    <a:pt x="55" y="143"/>
                    <a:pt x="129" y="69"/>
                    <a:pt x="220" y="69"/>
                  </a:cubicBezTo>
                  <a:cubicBezTo>
                    <a:pt x="311" y="69"/>
                    <a:pt x="385" y="143"/>
                    <a:pt x="385" y="234"/>
                  </a:cubicBezTo>
                  <a:cubicBezTo>
                    <a:pt x="385" y="325"/>
                    <a:pt x="311" y="399"/>
                    <a:pt x="220" y="399"/>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UA"/>
            </a:p>
          </p:txBody>
        </p:sp>
        <p:sp>
          <p:nvSpPr>
            <p:cNvPr id="37" name="Freeform 6">
              <a:extLst>
                <a:ext uri="{FF2B5EF4-FFF2-40B4-BE49-F238E27FC236}">
                  <a16:creationId xmlns:a16="http://schemas.microsoft.com/office/drawing/2014/main" id="{3C323CAF-D68B-F322-5DA0-E588373F0B53}"/>
                </a:ext>
              </a:extLst>
            </p:cNvPr>
            <p:cNvSpPr>
              <a:spLocks/>
            </p:cNvSpPr>
            <p:nvPr/>
          </p:nvSpPr>
          <p:spPr bwMode="auto">
            <a:xfrm>
              <a:off x="2263534" y="2539819"/>
              <a:ext cx="1259674" cy="638387"/>
            </a:xfrm>
            <a:custGeom>
              <a:avLst/>
              <a:gdLst>
                <a:gd name="T0" fmla="*/ 0 w 330"/>
                <a:gd name="T1" fmla="*/ 0 h 167"/>
                <a:gd name="T2" fmla="*/ 0 w 330"/>
                <a:gd name="T3" fmla="*/ 2 h 167"/>
                <a:gd name="T4" fmla="*/ 165 w 330"/>
                <a:gd name="T5" fmla="*/ 167 h 167"/>
                <a:gd name="T6" fmla="*/ 330 w 330"/>
                <a:gd name="T7" fmla="*/ 2 h 167"/>
                <a:gd name="T8" fmla="*/ 330 w 330"/>
                <a:gd name="T9" fmla="*/ 0 h 167"/>
                <a:gd name="T10" fmla="*/ 165 w 330"/>
                <a:gd name="T11" fmla="*/ 163 h 167"/>
                <a:gd name="T12" fmla="*/ 0 w 330"/>
                <a:gd name="T13" fmla="*/ 0 h 167"/>
              </a:gdLst>
              <a:ahLst/>
              <a:cxnLst>
                <a:cxn ang="0">
                  <a:pos x="T0" y="T1"/>
                </a:cxn>
                <a:cxn ang="0">
                  <a:pos x="T2" y="T3"/>
                </a:cxn>
                <a:cxn ang="0">
                  <a:pos x="T4" y="T5"/>
                </a:cxn>
                <a:cxn ang="0">
                  <a:pos x="T6" y="T7"/>
                </a:cxn>
                <a:cxn ang="0">
                  <a:pos x="T8" y="T9"/>
                </a:cxn>
                <a:cxn ang="0">
                  <a:pos x="T10" y="T11"/>
                </a:cxn>
                <a:cxn ang="0">
                  <a:pos x="T12" y="T13"/>
                </a:cxn>
              </a:cxnLst>
              <a:rect l="0" t="0" r="r" b="b"/>
              <a:pathLst>
                <a:path w="330" h="167">
                  <a:moveTo>
                    <a:pt x="0" y="0"/>
                  </a:moveTo>
                  <a:cubicBezTo>
                    <a:pt x="0" y="1"/>
                    <a:pt x="0" y="1"/>
                    <a:pt x="0" y="2"/>
                  </a:cubicBezTo>
                  <a:cubicBezTo>
                    <a:pt x="0" y="93"/>
                    <a:pt x="74" y="167"/>
                    <a:pt x="165" y="167"/>
                  </a:cubicBezTo>
                  <a:cubicBezTo>
                    <a:pt x="256" y="167"/>
                    <a:pt x="330" y="93"/>
                    <a:pt x="330" y="2"/>
                  </a:cubicBezTo>
                  <a:cubicBezTo>
                    <a:pt x="330" y="1"/>
                    <a:pt x="330" y="1"/>
                    <a:pt x="330" y="0"/>
                  </a:cubicBezTo>
                  <a:cubicBezTo>
                    <a:pt x="329" y="90"/>
                    <a:pt x="255" y="163"/>
                    <a:pt x="165" y="163"/>
                  </a:cubicBezTo>
                  <a:cubicBezTo>
                    <a:pt x="75" y="163"/>
                    <a:pt x="1" y="90"/>
                    <a:pt x="0" y="0"/>
                  </a:cubicBez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UA"/>
            </a:p>
          </p:txBody>
        </p:sp>
        <p:sp>
          <p:nvSpPr>
            <p:cNvPr id="38" name="Freeform 7">
              <a:extLst>
                <a:ext uri="{FF2B5EF4-FFF2-40B4-BE49-F238E27FC236}">
                  <a16:creationId xmlns:a16="http://schemas.microsoft.com/office/drawing/2014/main" id="{8C8EE55F-F4A5-6B2B-92DE-EC8ABE59C6CD}"/>
                </a:ext>
              </a:extLst>
            </p:cNvPr>
            <p:cNvSpPr>
              <a:spLocks/>
            </p:cNvSpPr>
            <p:nvPr/>
          </p:nvSpPr>
          <p:spPr bwMode="auto">
            <a:xfrm>
              <a:off x="2894321" y="1901432"/>
              <a:ext cx="813183" cy="423692"/>
            </a:xfrm>
            <a:custGeom>
              <a:avLst/>
              <a:gdLst>
                <a:gd name="T0" fmla="*/ 156 w 213"/>
                <a:gd name="T1" fmla="*/ 111 h 111"/>
                <a:gd name="T2" fmla="*/ 213 w 213"/>
                <a:gd name="T3" fmla="*/ 111 h 111"/>
                <a:gd name="T4" fmla="*/ 146 w 213"/>
                <a:gd name="T5" fmla="*/ 0 h 111"/>
                <a:gd name="T6" fmla="*/ 0 w 213"/>
                <a:gd name="T7" fmla="*/ 0 h 111"/>
                <a:gd name="T8" fmla="*/ 156 w 213"/>
                <a:gd name="T9" fmla="*/ 111 h 111"/>
              </a:gdLst>
              <a:ahLst/>
              <a:cxnLst>
                <a:cxn ang="0">
                  <a:pos x="T0" y="T1"/>
                </a:cxn>
                <a:cxn ang="0">
                  <a:pos x="T2" y="T3"/>
                </a:cxn>
                <a:cxn ang="0">
                  <a:pos x="T4" y="T5"/>
                </a:cxn>
                <a:cxn ang="0">
                  <a:pos x="T6" y="T7"/>
                </a:cxn>
                <a:cxn ang="0">
                  <a:pos x="T8" y="T9"/>
                </a:cxn>
              </a:cxnLst>
              <a:rect l="0" t="0" r="r" b="b"/>
              <a:pathLst>
                <a:path w="213" h="111">
                  <a:moveTo>
                    <a:pt x="156" y="111"/>
                  </a:moveTo>
                  <a:cubicBezTo>
                    <a:pt x="213" y="111"/>
                    <a:pt x="213" y="111"/>
                    <a:pt x="213" y="111"/>
                  </a:cubicBezTo>
                  <a:cubicBezTo>
                    <a:pt x="202" y="67"/>
                    <a:pt x="178" y="29"/>
                    <a:pt x="146" y="0"/>
                  </a:cubicBezTo>
                  <a:cubicBezTo>
                    <a:pt x="0" y="0"/>
                    <a:pt x="0" y="0"/>
                    <a:pt x="0" y="0"/>
                  </a:cubicBezTo>
                  <a:cubicBezTo>
                    <a:pt x="72" y="0"/>
                    <a:pt x="133" y="46"/>
                    <a:pt x="156" y="111"/>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UA"/>
            </a:p>
          </p:txBody>
        </p:sp>
        <p:sp>
          <p:nvSpPr>
            <p:cNvPr id="39" name="Freeform 8">
              <a:extLst>
                <a:ext uri="{FF2B5EF4-FFF2-40B4-BE49-F238E27FC236}">
                  <a16:creationId xmlns:a16="http://schemas.microsoft.com/office/drawing/2014/main" id="{E49EBB43-4E8E-D031-B963-6E9E59AC21F4}"/>
                </a:ext>
              </a:extLst>
            </p:cNvPr>
            <p:cNvSpPr>
              <a:spLocks/>
            </p:cNvSpPr>
            <p:nvPr/>
          </p:nvSpPr>
          <p:spPr bwMode="auto">
            <a:xfrm>
              <a:off x="3432009" y="1901432"/>
              <a:ext cx="302094" cy="638387"/>
            </a:xfrm>
            <a:custGeom>
              <a:avLst/>
              <a:gdLst>
                <a:gd name="T0" fmla="*/ 79 w 79"/>
                <a:gd name="T1" fmla="*/ 165 h 167"/>
                <a:gd name="T2" fmla="*/ 9 w 79"/>
                <a:gd name="T3" fmla="*/ 4 h 167"/>
                <a:gd name="T4" fmla="*/ 5 w 79"/>
                <a:gd name="T5" fmla="*/ 0 h 167"/>
                <a:gd name="T6" fmla="*/ 0 w 79"/>
                <a:gd name="T7" fmla="*/ 0 h 167"/>
                <a:gd name="T8" fmla="*/ 5 w 79"/>
                <a:gd name="T9" fmla="*/ 4 h 167"/>
                <a:gd name="T10" fmla="*/ 79 w 79"/>
                <a:gd name="T11" fmla="*/ 167 h 167"/>
                <a:gd name="T12" fmla="*/ 79 w 79"/>
                <a:gd name="T13" fmla="*/ 165 h 167"/>
              </a:gdLst>
              <a:ahLst/>
              <a:cxnLst>
                <a:cxn ang="0">
                  <a:pos x="T0" y="T1"/>
                </a:cxn>
                <a:cxn ang="0">
                  <a:pos x="T2" y="T3"/>
                </a:cxn>
                <a:cxn ang="0">
                  <a:pos x="T4" y="T5"/>
                </a:cxn>
                <a:cxn ang="0">
                  <a:pos x="T6" y="T7"/>
                </a:cxn>
                <a:cxn ang="0">
                  <a:pos x="T8" y="T9"/>
                </a:cxn>
                <a:cxn ang="0">
                  <a:pos x="T10" y="T11"/>
                </a:cxn>
                <a:cxn ang="0">
                  <a:pos x="T12" y="T13"/>
                </a:cxn>
              </a:cxnLst>
              <a:rect l="0" t="0" r="r" b="b"/>
              <a:pathLst>
                <a:path w="79" h="167">
                  <a:moveTo>
                    <a:pt x="79" y="165"/>
                  </a:moveTo>
                  <a:cubicBezTo>
                    <a:pt x="79" y="101"/>
                    <a:pt x="52" y="44"/>
                    <a:pt x="9" y="4"/>
                  </a:cubicBezTo>
                  <a:cubicBezTo>
                    <a:pt x="5" y="0"/>
                    <a:pt x="5" y="0"/>
                    <a:pt x="5" y="0"/>
                  </a:cubicBezTo>
                  <a:cubicBezTo>
                    <a:pt x="0" y="0"/>
                    <a:pt x="0" y="0"/>
                    <a:pt x="0" y="0"/>
                  </a:cubicBezTo>
                  <a:cubicBezTo>
                    <a:pt x="5" y="4"/>
                    <a:pt x="5" y="4"/>
                    <a:pt x="5" y="4"/>
                  </a:cubicBezTo>
                  <a:cubicBezTo>
                    <a:pt x="50" y="44"/>
                    <a:pt x="78" y="102"/>
                    <a:pt x="79" y="167"/>
                  </a:cubicBezTo>
                  <a:cubicBezTo>
                    <a:pt x="79" y="166"/>
                    <a:pt x="79" y="165"/>
                    <a:pt x="79" y="165"/>
                  </a:cubicBez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UA"/>
            </a:p>
          </p:txBody>
        </p:sp>
        <p:sp>
          <p:nvSpPr>
            <p:cNvPr id="40" name="Freeform 9">
              <a:extLst>
                <a:ext uri="{FF2B5EF4-FFF2-40B4-BE49-F238E27FC236}">
                  <a16:creationId xmlns:a16="http://schemas.microsoft.com/office/drawing/2014/main" id="{479F93FB-F929-80F0-D98A-562C303CEC67}"/>
                </a:ext>
              </a:extLst>
            </p:cNvPr>
            <p:cNvSpPr>
              <a:spLocks/>
            </p:cNvSpPr>
            <p:nvPr/>
          </p:nvSpPr>
          <p:spPr bwMode="auto">
            <a:xfrm>
              <a:off x="2052638" y="1637337"/>
              <a:ext cx="1945559" cy="902482"/>
            </a:xfrm>
            <a:custGeom>
              <a:avLst/>
              <a:gdLst>
                <a:gd name="T0" fmla="*/ 415 w 509"/>
                <a:gd name="T1" fmla="*/ 0 h 236"/>
                <a:gd name="T2" fmla="*/ 415 w 509"/>
                <a:gd name="T3" fmla="*/ 14 h 236"/>
                <a:gd name="T4" fmla="*/ 220 w 509"/>
                <a:gd name="T5" fmla="*/ 14 h 236"/>
                <a:gd name="T6" fmla="*/ 0 w 509"/>
                <a:gd name="T7" fmla="*/ 234 h 236"/>
                <a:gd name="T8" fmla="*/ 0 w 509"/>
                <a:gd name="T9" fmla="*/ 236 h 236"/>
                <a:gd name="T10" fmla="*/ 220 w 509"/>
                <a:gd name="T11" fmla="*/ 18 h 236"/>
                <a:gd name="T12" fmla="*/ 415 w 509"/>
                <a:gd name="T13" fmla="*/ 18 h 236"/>
                <a:gd name="T14" fmla="*/ 415 w 509"/>
                <a:gd name="T15" fmla="*/ 18 h 236"/>
                <a:gd name="T16" fmla="*/ 419 w 509"/>
                <a:gd name="T17" fmla="*/ 18 h 236"/>
                <a:gd name="T18" fmla="*/ 419 w 509"/>
                <a:gd name="T19" fmla="*/ 7 h 236"/>
                <a:gd name="T20" fmla="*/ 509 w 509"/>
                <a:gd name="T21" fmla="*/ 40 h 236"/>
                <a:gd name="T22" fmla="*/ 415 w 509"/>
                <a:gd name="T2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9" h="236">
                  <a:moveTo>
                    <a:pt x="415" y="0"/>
                  </a:moveTo>
                  <a:cubicBezTo>
                    <a:pt x="415" y="14"/>
                    <a:pt x="415" y="14"/>
                    <a:pt x="415" y="14"/>
                  </a:cubicBezTo>
                  <a:cubicBezTo>
                    <a:pt x="220" y="14"/>
                    <a:pt x="220" y="14"/>
                    <a:pt x="220" y="14"/>
                  </a:cubicBezTo>
                  <a:cubicBezTo>
                    <a:pt x="99" y="14"/>
                    <a:pt x="0" y="112"/>
                    <a:pt x="0" y="234"/>
                  </a:cubicBezTo>
                  <a:cubicBezTo>
                    <a:pt x="0" y="234"/>
                    <a:pt x="0" y="235"/>
                    <a:pt x="0" y="236"/>
                  </a:cubicBezTo>
                  <a:cubicBezTo>
                    <a:pt x="1" y="116"/>
                    <a:pt x="99" y="18"/>
                    <a:pt x="220" y="18"/>
                  </a:cubicBezTo>
                  <a:cubicBezTo>
                    <a:pt x="415" y="18"/>
                    <a:pt x="415" y="18"/>
                    <a:pt x="415" y="18"/>
                  </a:cubicBezTo>
                  <a:cubicBezTo>
                    <a:pt x="415" y="18"/>
                    <a:pt x="415" y="18"/>
                    <a:pt x="415" y="18"/>
                  </a:cubicBezTo>
                  <a:cubicBezTo>
                    <a:pt x="419" y="18"/>
                    <a:pt x="419" y="18"/>
                    <a:pt x="419" y="18"/>
                  </a:cubicBezTo>
                  <a:cubicBezTo>
                    <a:pt x="419" y="7"/>
                    <a:pt x="419" y="7"/>
                    <a:pt x="419" y="7"/>
                  </a:cubicBezTo>
                  <a:cubicBezTo>
                    <a:pt x="509" y="40"/>
                    <a:pt x="509" y="40"/>
                    <a:pt x="509" y="40"/>
                  </a:cubicBezTo>
                  <a:lnTo>
                    <a:pt x="415" y="0"/>
                  </a:ln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UA"/>
            </a:p>
          </p:txBody>
        </p:sp>
      </p:grpSp>
      <p:sp>
        <p:nvSpPr>
          <p:cNvPr id="41" name="Rectangle 111">
            <a:extLst>
              <a:ext uri="{FF2B5EF4-FFF2-40B4-BE49-F238E27FC236}">
                <a16:creationId xmlns:a16="http://schemas.microsoft.com/office/drawing/2014/main" id="{20B7177A-EA22-E19F-FCF0-4101C900AEC0}"/>
              </a:ext>
            </a:extLst>
          </p:cNvPr>
          <p:cNvSpPr>
            <a:spLocks noChangeArrowheads="1"/>
          </p:cNvSpPr>
          <p:nvPr/>
        </p:nvSpPr>
        <p:spPr bwMode="auto">
          <a:xfrm>
            <a:off x="620955" y="5591390"/>
            <a:ext cx="407289" cy="22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UA" altLang="ru-UA" sz="1400" b="0" i="0" u="none" strike="noStrike" cap="none" normalizeH="0" baseline="0" dirty="0">
                <a:ln>
                  <a:noFill/>
                </a:ln>
                <a:solidFill>
                  <a:schemeClr val="accent1">
                    <a:lumMod val="50000"/>
                  </a:schemeClr>
                </a:solidFill>
                <a:effectLst/>
              </a:rPr>
              <a:t>03</a:t>
            </a:r>
          </a:p>
        </p:txBody>
      </p:sp>
      <p:cxnSp>
        <p:nvCxnSpPr>
          <p:cNvPr id="42" name="Straight Connector 41">
            <a:extLst>
              <a:ext uri="{FF2B5EF4-FFF2-40B4-BE49-F238E27FC236}">
                <a16:creationId xmlns:a16="http://schemas.microsoft.com/office/drawing/2014/main" id="{6F6CFB94-C78A-25A4-BC96-734A84DBC1B6}"/>
              </a:ext>
            </a:extLst>
          </p:cNvPr>
          <p:cNvCxnSpPr>
            <a:cxnSpLocks/>
          </p:cNvCxnSpPr>
          <p:nvPr/>
        </p:nvCxnSpPr>
        <p:spPr>
          <a:xfrm flipH="1">
            <a:off x="1213834" y="3448922"/>
            <a:ext cx="5062625"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4" name="Straight Connector 43">
            <a:extLst>
              <a:ext uri="{FF2B5EF4-FFF2-40B4-BE49-F238E27FC236}">
                <a16:creationId xmlns:a16="http://schemas.microsoft.com/office/drawing/2014/main" id="{68C7E941-14C0-40D1-E373-6B20DC50F644}"/>
              </a:ext>
            </a:extLst>
          </p:cNvPr>
          <p:cNvCxnSpPr>
            <a:cxnSpLocks/>
          </p:cNvCxnSpPr>
          <p:nvPr/>
        </p:nvCxnSpPr>
        <p:spPr>
          <a:xfrm flipH="1">
            <a:off x="1213834" y="5555704"/>
            <a:ext cx="5154547" cy="20306"/>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45" name="Group 44">
            <a:extLst>
              <a:ext uri="{FF2B5EF4-FFF2-40B4-BE49-F238E27FC236}">
                <a16:creationId xmlns:a16="http://schemas.microsoft.com/office/drawing/2014/main" id="{37D87A15-B5F0-079B-8B5A-B9D86A41BCE0}"/>
              </a:ext>
            </a:extLst>
          </p:cNvPr>
          <p:cNvGrpSpPr/>
          <p:nvPr/>
        </p:nvGrpSpPr>
        <p:grpSpPr>
          <a:xfrm>
            <a:off x="578559" y="7223637"/>
            <a:ext cx="538842" cy="465656"/>
            <a:chOff x="2052638" y="1637337"/>
            <a:chExt cx="1945559" cy="1736564"/>
          </a:xfrm>
          <a:effectLst>
            <a:outerShdw blurRad="165100" dist="63500" dir="2700000" algn="ctr" rotWithShape="0">
              <a:srgbClr val="000000">
                <a:alpha val="31000"/>
              </a:srgbClr>
            </a:outerShdw>
          </a:effectLst>
        </p:grpSpPr>
        <p:sp>
          <p:nvSpPr>
            <p:cNvPr id="46" name="Freeform 5">
              <a:extLst>
                <a:ext uri="{FF2B5EF4-FFF2-40B4-BE49-F238E27FC236}">
                  <a16:creationId xmlns:a16="http://schemas.microsoft.com/office/drawing/2014/main" id="{BCF42A44-519E-CCB2-F5F1-9E8981B07380}"/>
                </a:ext>
              </a:extLst>
            </p:cNvPr>
            <p:cNvSpPr>
              <a:spLocks noEditPoints="1"/>
            </p:cNvSpPr>
            <p:nvPr/>
          </p:nvSpPr>
          <p:spPr bwMode="auto">
            <a:xfrm>
              <a:off x="2052638" y="1637337"/>
              <a:ext cx="1945559" cy="1736564"/>
            </a:xfrm>
            <a:custGeom>
              <a:avLst/>
              <a:gdLst>
                <a:gd name="T0" fmla="*/ 366 w 509"/>
                <a:gd name="T1" fmla="*/ 69 h 454"/>
                <a:gd name="T2" fmla="*/ 415 w 509"/>
                <a:gd name="T3" fmla="*/ 69 h 454"/>
                <a:gd name="T4" fmla="*/ 415 w 509"/>
                <a:gd name="T5" fmla="*/ 80 h 454"/>
                <a:gd name="T6" fmla="*/ 509 w 509"/>
                <a:gd name="T7" fmla="*/ 40 h 454"/>
                <a:gd name="T8" fmla="*/ 415 w 509"/>
                <a:gd name="T9" fmla="*/ 0 h 454"/>
                <a:gd name="T10" fmla="*/ 415 w 509"/>
                <a:gd name="T11" fmla="*/ 14 h 454"/>
                <a:gd name="T12" fmla="*/ 220 w 509"/>
                <a:gd name="T13" fmla="*/ 14 h 454"/>
                <a:gd name="T14" fmla="*/ 0 w 509"/>
                <a:gd name="T15" fmla="*/ 234 h 454"/>
                <a:gd name="T16" fmla="*/ 220 w 509"/>
                <a:gd name="T17" fmla="*/ 454 h 454"/>
                <a:gd name="T18" fmla="*/ 440 w 509"/>
                <a:gd name="T19" fmla="*/ 234 h 454"/>
                <a:gd name="T20" fmla="*/ 415 w 509"/>
                <a:gd name="T21" fmla="*/ 133 h 454"/>
                <a:gd name="T22" fmla="*/ 366 w 509"/>
                <a:gd name="T23" fmla="*/ 69 h 454"/>
                <a:gd name="T24" fmla="*/ 220 w 509"/>
                <a:gd name="T25" fmla="*/ 399 h 454"/>
                <a:gd name="T26" fmla="*/ 55 w 509"/>
                <a:gd name="T27" fmla="*/ 234 h 454"/>
                <a:gd name="T28" fmla="*/ 220 w 509"/>
                <a:gd name="T29" fmla="*/ 69 h 454"/>
                <a:gd name="T30" fmla="*/ 385 w 509"/>
                <a:gd name="T31" fmla="*/ 234 h 454"/>
                <a:gd name="T32" fmla="*/ 220 w 509"/>
                <a:gd name="T33" fmla="*/ 39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9" h="454">
                  <a:moveTo>
                    <a:pt x="366" y="69"/>
                  </a:moveTo>
                  <a:cubicBezTo>
                    <a:pt x="415" y="69"/>
                    <a:pt x="415" y="69"/>
                    <a:pt x="415" y="69"/>
                  </a:cubicBezTo>
                  <a:cubicBezTo>
                    <a:pt x="415" y="80"/>
                    <a:pt x="415" y="80"/>
                    <a:pt x="415" y="80"/>
                  </a:cubicBezTo>
                  <a:cubicBezTo>
                    <a:pt x="509" y="40"/>
                    <a:pt x="509" y="40"/>
                    <a:pt x="509" y="40"/>
                  </a:cubicBezTo>
                  <a:cubicBezTo>
                    <a:pt x="415" y="0"/>
                    <a:pt x="415" y="0"/>
                    <a:pt x="415" y="0"/>
                  </a:cubicBezTo>
                  <a:cubicBezTo>
                    <a:pt x="415" y="14"/>
                    <a:pt x="415" y="14"/>
                    <a:pt x="415" y="14"/>
                  </a:cubicBezTo>
                  <a:cubicBezTo>
                    <a:pt x="220" y="14"/>
                    <a:pt x="220" y="14"/>
                    <a:pt x="220" y="14"/>
                  </a:cubicBezTo>
                  <a:cubicBezTo>
                    <a:pt x="99" y="14"/>
                    <a:pt x="0" y="112"/>
                    <a:pt x="0" y="234"/>
                  </a:cubicBezTo>
                  <a:cubicBezTo>
                    <a:pt x="0" y="355"/>
                    <a:pt x="99" y="454"/>
                    <a:pt x="220" y="454"/>
                  </a:cubicBezTo>
                  <a:cubicBezTo>
                    <a:pt x="341" y="454"/>
                    <a:pt x="440" y="355"/>
                    <a:pt x="440" y="234"/>
                  </a:cubicBezTo>
                  <a:cubicBezTo>
                    <a:pt x="440" y="197"/>
                    <a:pt x="431" y="163"/>
                    <a:pt x="415" y="133"/>
                  </a:cubicBezTo>
                  <a:cubicBezTo>
                    <a:pt x="403" y="108"/>
                    <a:pt x="386" y="87"/>
                    <a:pt x="366" y="69"/>
                  </a:cubicBezTo>
                  <a:close/>
                  <a:moveTo>
                    <a:pt x="220" y="399"/>
                  </a:moveTo>
                  <a:cubicBezTo>
                    <a:pt x="129" y="399"/>
                    <a:pt x="55" y="325"/>
                    <a:pt x="55" y="234"/>
                  </a:cubicBezTo>
                  <a:cubicBezTo>
                    <a:pt x="55" y="143"/>
                    <a:pt x="129" y="69"/>
                    <a:pt x="220" y="69"/>
                  </a:cubicBezTo>
                  <a:cubicBezTo>
                    <a:pt x="311" y="69"/>
                    <a:pt x="385" y="143"/>
                    <a:pt x="385" y="234"/>
                  </a:cubicBezTo>
                  <a:cubicBezTo>
                    <a:pt x="385" y="325"/>
                    <a:pt x="311" y="399"/>
                    <a:pt x="220" y="399"/>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UA"/>
            </a:p>
          </p:txBody>
        </p:sp>
        <p:sp>
          <p:nvSpPr>
            <p:cNvPr id="47" name="Freeform 6">
              <a:extLst>
                <a:ext uri="{FF2B5EF4-FFF2-40B4-BE49-F238E27FC236}">
                  <a16:creationId xmlns:a16="http://schemas.microsoft.com/office/drawing/2014/main" id="{0ED3CF81-ACE5-2F6B-6FC0-EC4E2E8EEDAC}"/>
                </a:ext>
              </a:extLst>
            </p:cNvPr>
            <p:cNvSpPr>
              <a:spLocks/>
            </p:cNvSpPr>
            <p:nvPr/>
          </p:nvSpPr>
          <p:spPr bwMode="auto">
            <a:xfrm>
              <a:off x="2263534" y="2539819"/>
              <a:ext cx="1259674" cy="638387"/>
            </a:xfrm>
            <a:custGeom>
              <a:avLst/>
              <a:gdLst>
                <a:gd name="T0" fmla="*/ 0 w 330"/>
                <a:gd name="T1" fmla="*/ 0 h 167"/>
                <a:gd name="T2" fmla="*/ 0 w 330"/>
                <a:gd name="T3" fmla="*/ 2 h 167"/>
                <a:gd name="T4" fmla="*/ 165 w 330"/>
                <a:gd name="T5" fmla="*/ 167 h 167"/>
                <a:gd name="T6" fmla="*/ 330 w 330"/>
                <a:gd name="T7" fmla="*/ 2 h 167"/>
                <a:gd name="T8" fmla="*/ 330 w 330"/>
                <a:gd name="T9" fmla="*/ 0 h 167"/>
                <a:gd name="T10" fmla="*/ 165 w 330"/>
                <a:gd name="T11" fmla="*/ 163 h 167"/>
                <a:gd name="T12" fmla="*/ 0 w 330"/>
                <a:gd name="T13" fmla="*/ 0 h 167"/>
              </a:gdLst>
              <a:ahLst/>
              <a:cxnLst>
                <a:cxn ang="0">
                  <a:pos x="T0" y="T1"/>
                </a:cxn>
                <a:cxn ang="0">
                  <a:pos x="T2" y="T3"/>
                </a:cxn>
                <a:cxn ang="0">
                  <a:pos x="T4" y="T5"/>
                </a:cxn>
                <a:cxn ang="0">
                  <a:pos x="T6" y="T7"/>
                </a:cxn>
                <a:cxn ang="0">
                  <a:pos x="T8" y="T9"/>
                </a:cxn>
                <a:cxn ang="0">
                  <a:pos x="T10" y="T11"/>
                </a:cxn>
                <a:cxn ang="0">
                  <a:pos x="T12" y="T13"/>
                </a:cxn>
              </a:cxnLst>
              <a:rect l="0" t="0" r="r" b="b"/>
              <a:pathLst>
                <a:path w="330" h="167">
                  <a:moveTo>
                    <a:pt x="0" y="0"/>
                  </a:moveTo>
                  <a:cubicBezTo>
                    <a:pt x="0" y="1"/>
                    <a:pt x="0" y="1"/>
                    <a:pt x="0" y="2"/>
                  </a:cubicBezTo>
                  <a:cubicBezTo>
                    <a:pt x="0" y="93"/>
                    <a:pt x="74" y="167"/>
                    <a:pt x="165" y="167"/>
                  </a:cubicBezTo>
                  <a:cubicBezTo>
                    <a:pt x="256" y="167"/>
                    <a:pt x="330" y="93"/>
                    <a:pt x="330" y="2"/>
                  </a:cubicBezTo>
                  <a:cubicBezTo>
                    <a:pt x="330" y="1"/>
                    <a:pt x="330" y="1"/>
                    <a:pt x="330" y="0"/>
                  </a:cubicBezTo>
                  <a:cubicBezTo>
                    <a:pt x="329" y="90"/>
                    <a:pt x="255" y="163"/>
                    <a:pt x="165" y="163"/>
                  </a:cubicBezTo>
                  <a:cubicBezTo>
                    <a:pt x="75" y="163"/>
                    <a:pt x="1" y="90"/>
                    <a:pt x="0" y="0"/>
                  </a:cubicBez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UA"/>
            </a:p>
          </p:txBody>
        </p:sp>
        <p:sp>
          <p:nvSpPr>
            <p:cNvPr id="48" name="Freeform 7">
              <a:extLst>
                <a:ext uri="{FF2B5EF4-FFF2-40B4-BE49-F238E27FC236}">
                  <a16:creationId xmlns:a16="http://schemas.microsoft.com/office/drawing/2014/main" id="{5BF926F9-78F2-880F-EDD9-7DDD5063C991}"/>
                </a:ext>
              </a:extLst>
            </p:cNvPr>
            <p:cNvSpPr>
              <a:spLocks/>
            </p:cNvSpPr>
            <p:nvPr/>
          </p:nvSpPr>
          <p:spPr bwMode="auto">
            <a:xfrm>
              <a:off x="2894321" y="1901432"/>
              <a:ext cx="813183" cy="423692"/>
            </a:xfrm>
            <a:custGeom>
              <a:avLst/>
              <a:gdLst>
                <a:gd name="T0" fmla="*/ 156 w 213"/>
                <a:gd name="T1" fmla="*/ 111 h 111"/>
                <a:gd name="T2" fmla="*/ 213 w 213"/>
                <a:gd name="T3" fmla="*/ 111 h 111"/>
                <a:gd name="T4" fmla="*/ 146 w 213"/>
                <a:gd name="T5" fmla="*/ 0 h 111"/>
                <a:gd name="T6" fmla="*/ 0 w 213"/>
                <a:gd name="T7" fmla="*/ 0 h 111"/>
                <a:gd name="T8" fmla="*/ 156 w 213"/>
                <a:gd name="T9" fmla="*/ 111 h 111"/>
              </a:gdLst>
              <a:ahLst/>
              <a:cxnLst>
                <a:cxn ang="0">
                  <a:pos x="T0" y="T1"/>
                </a:cxn>
                <a:cxn ang="0">
                  <a:pos x="T2" y="T3"/>
                </a:cxn>
                <a:cxn ang="0">
                  <a:pos x="T4" y="T5"/>
                </a:cxn>
                <a:cxn ang="0">
                  <a:pos x="T6" y="T7"/>
                </a:cxn>
                <a:cxn ang="0">
                  <a:pos x="T8" y="T9"/>
                </a:cxn>
              </a:cxnLst>
              <a:rect l="0" t="0" r="r" b="b"/>
              <a:pathLst>
                <a:path w="213" h="111">
                  <a:moveTo>
                    <a:pt x="156" y="111"/>
                  </a:moveTo>
                  <a:cubicBezTo>
                    <a:pt x="213" y="111"/>
                    <a:pt x="213" y="111"/>
                    <a:pt x="213" y="111"/>
                  </a:cubicBezTo>
                  <a:cubicBezTo>
                    <a:pt x="202" y="67"/>
                    <a:pt x="178" y="29"/>
                    <a:pt x="146" y="0"/>
                  </a:cubicBezTo>
                  <a:cubicBezTo>
                    <a:pt x="0" y="0"/>
                    <a:pt x="0" y="0"/>
                    <a:pt x="0" y="0"/>
                  </a:cubicBezTo>
                  <a:cubicBezTo>
                    <a:pt x="72" y="0"/>
                    <a:pt x="133" y="46"/>
                    <a:pt x="156" y="111"/>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UA"/>
            </a:p>
          </p:txBody>
        </p:sp>
        <p:sp>
          <p:nvSpPr>
            <p:cNvPr id="49" name="Freeform 8">
              <a:extLst>
                <a:ext uri="{FF2B5EF4-FFF2-40B4-BE49-F238E27FC236}">
                  <a16:creationId xmlns:a16="http://schemas.microsoft.com/office/drawing/2014/main" id="{50D64B34-466A-A07A-0769-178C8F7BBBF9}"/>
                </a:ext>
              </a:extLst>
            </p:cNvPr>
            <p:cNvSpPr>
              <a:spLocks/>
            </p:cNvSpPr>
            <p:nvPr/>
          </p:nvSpPr>
          <p:spPr bwMode="auto">
            <a:xfrm>
              <a:off x="3432009" y="1901432"/>
              <a:ext cx="302094" cy="638387"/>
            </a:xfrm>
            <a:custGeom>
              <a:avLst/>
              <a:gdLst>
                <a:gd name="T0" fmla="*/ 79 w 79"/>
                <a:gd name="T1" fmla="*/ 165 h 167"/>
                <a:gd name="T2" fmla="*/ 9 w 79"/>
                <a:gd name="T3" fmla="*/ 4 h 167"/>
                <a:gd name="T4" fmla="*/ 5 w 79"/>
                <a:gd name="T5" fmla="*/ 0 h 167"/>
                <a:gd name="T6" fmla="*/ 0 w 79"/>
                <a:gd name="T7" fmla="*/ 0 h 167"/>
                <a:gd name="T8" fmla="*/ 5 w 79"/>
                <a:gd name="T9" fmla="*/ 4 h 167"/>
                <a:gd name="T10" fmla="*/ 79 w 79"/>
                <a:gd name="T11" fmla="*/ 167 h 167"/>
                <a:gd name="T12" fmla="*/ 79 w 79"/>
                <a:gd name="T13" fmla="*/ 165 h 167"/>
              </a:gdLst>
              <a:ahLst/>
              <a:cxnLst>
                <a:cxn ang="0">
                  <a:pos x="T0" y="T1"/>
                </a:cxn>
                <a:cxn ang="0">
                  <a:pos x="T2" y="T3"/>
                </a:cxn>
                <a:cxn ang="0">
                  <a:pos x="T4" y="T5"/>
                </a:cxn>
                <a:cxn ang="0">
                  <a:pos x="T6" y="T7"/>
                </a:cxn>
                <a:cxn ang="0">
                  <a:pos x="T8" y="T9"/>
                </a:cxn>
                <a:cxn ang="0">
                  <a:pos x="T10" y="T11"/>
                </a:cxn>
                <a:cxn ang="0">
                  <a:pos x="T12" y="T13"/>
                </a:cxn>
              </a:cxnLst>
              <a:rect l="0" t="0" r="r" b="b"/>
              <a:pathLst>
                <a:path w="79" h="167">
                  <a:moveTo>
                    <a:pt x="79" y="165"/>
                  </a:moveTo>
                  <a:cubicBezTo>
                    <a:pt x="79" y="101"/>
                    <a:pt x="52" y="44"/>
                    <a:pt x="9" y="4"/>
                  </a:cubicBezTo>
                  <a:cubicBezTo>
                    <a:pt x="5" y="0"/>
                    <a:pt x="5" y="0"/>
                    <a:pt x="5" y="0"/>
                  </a:cubicBezTo>
                  <a:cubicBezTo>
                    <a:pt x="0" y="0"/>
                    <a:pt x="0" y="0"/>
                    <a:pt x="0" y="0"/>
                  </a:cubicBezTo>
                  <a:cubicBezTo>
                    <a:pt x="5" y="4"/>
                    <a:pt x="5" y="4"/>
                    <a:pt x="5" y="4"/>
                  </a:cubicBezTo>
                  <a:cubicBezTo>
                    <a:pt x="50" y="44"/>
                    <a:pt x="78" y="102"/>
                    <a:pt x="79" y="167"/>
                  </a:cubicBezTo>
                  <a:cubicBezTo>
                    <a:pt x="79" y="166"/>
                    <a:pt x="79" y="165"/>
                    <a:pt x="79" y="165"/>
                  </a:cubicBez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UA"/>
            </a:p>
          </p:txBody>
        </p:sp>
        <p:sp>
          <p:nvSpPr>
            <p:cNvPr id="50" name="Freeform 9">
              <a:extLst>
                <a:ext uri="{FF2B5EF4-FFF2-40B4-BE49-F238E27FC236}">
                  <a16:creationId xmlns:a16="http://schemas.microsoft.com/office/drawing/2014/main" id="{6B2C7DB0-328D-9368-E2C8-7893A9812FD8}"/>
                </a:ext>
              </a:extLst>
            </p:cNvPr>
            <p:cNvSpPr>
              <a:spLocks/>
            </p:cNvSpPr>
            <p:nvPr/>
          </p:nvSpPr>
          <p:spPr bwMode="auto">
            <a:xfrm>
              <a:off x="2052638" y="1637337"/>
              <a:ext cx="1945559" cy="902482"/>
            </a:xfrm>
            <a:custGeom>
              <a:avLst/>
              <a:gdLst>
                <a:gd name="T0" fmla="*/ 415 w 509"/>
                <a:gd name="T1" fmla="*/ 0 h 236"/>
                <a:gd name="T2" fmla="*/ 415 w 509"/>
                <a:gd name="T3" fmla="*/ 14 h 236"/>
                <a:gd name="T4" fmla="*/ 220 w 509"/>
                <a:gd name="T5" fmla="*/ 14 h 236"/>
                <a:gd name="T6" fmla="*/ 0 w 509"/>
                <a:gd name="T7" fmla="*/ 234 h 236"/>
                <a:gd name="T8" fmla="*/ 0 w 509"/>
                <a:gd name="T9" fmla="*/ 236 h 236"/>
                <a:gd name="T10" fmla="*/ 220 w 509"/>
                <a:gd name="T11" fmla="*/ 18 h 236"/>
                <a:gd name="T12" fmla="*/ 415 w 509"/>
                <a:gd name="T13" fmla="*/ 18 h 236"/>
                <a:gd name="T14" fmla="*/ 415 w 509"/>
                <a:gd name="T15" fmla="*/ 18 h 236"/>
                <a:gd name="T16" fmla="*/ 419 w 509"/>
                <a:gd name="T17" fmla="*/ 18 h 236"/>
                <a:gd name="T18" fmla="*/ 419 w 509"/>
                <a:gd name="T19" fmla="*/ 7 h 236"/>
                <a:gd name="T20" fmla="*/ 509 w 509"/>
                <a:gd name="T21" fmla="*/ 40 h 236"/>
                <a:gd name="T22" fmla="*/ 415 w 509"/>
                <a:gd name="T2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9" h="236">
                  <a:moveTo>
                    <a:pt x="415" y="0"/>
                  </a:moveTo>
                  <a:cubicBezTo>
                    <a:pt x="415" y="14"/>
                    <a:pt x="415" y="14"/>
                    <a:pt x="415" y="14"/>
                  </a:cubicBezTo>
                  <a:cubicBezTo>
                    <a:pt x="220" y="14"/>
                    <a:pt x="220" y="14"/>
                    <a:pt x="220" y="14"/>
                  </a:cubicBezTo>
                  <a:cubicBezTo>
                    <a:pt x="99" y="14"/>
                    <a:pt x="0" y="112"/>
                    <a:pt x="0" y="234"/>
                  </a:cubicBezTo>
                  <a:cubicBezTo>
                    <a:pt x="0" y="234"/>
                    <a:pt x="0" y="235"/>
                    <a:pt x="0" y="236"/>
                  </a:cubicBezTo>
                  <a:cubicBezTo>
                    <a:pt x="1" y="116"/>
                    <a:pt x="99" y="18"/>
                    <a:pt x="220" y="18"/>
                  </a:cubicBezTo>
                  <a:cubicBezTo>
                    <a:pt x="415" y="18"/>
                    <a:pt x="415" y="18"/>
                    <a:pt x="415" y="18"/>
                  </a:cubicBezTo>
                  <a:cubicBezTo>
                    <a:pt x="415" y="18"/>
                    <a:pt x="415" y="18"/>
                    <a:pt x="415" y="18"/>
                  </a:cubicBezTo>
                  <a:cubicBezTo>
                    <a:pt x="419" y="18"/>
                    <a:pt x="419" y="18"/>
                    <a:pt x="419" y="18"/>
                  </a:cubicBezTo>
                  <a:cubicBezTo>
                    <a:pt x="419" y="7"/>
                    <a:pt x="419" y="7"/>
                    <a:pt x="419" y="7"/>
                  </a:cubicBezTo>
                  <a:cubicBezTo>
                    <a:pt x="509" y="40"/>
                    <a:pt x="509" y="40"/>
                    <a:pt x="509" y="40"/>
                  </a:cubicBezTo>
                  <a:lnTo>
                    <a:pt x="415" y="0"/>
                  </a:ln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UA"/>
            </a:p>
          </p:txBody>
        </p:sp>
      </p:grpSp>
      <p:sp>
        <p:nvSpPr>
          <p:cNvPr id="51" name="Rectangle 111">
            <a:extLst>
              <a:ext uri="{FF2B5EF4-FFF2-40B4-BE49-F238E27FC236}">
                <a16:creationId xmlns:a16="http://schemas.microsoft.com/office/drawing/2014/main" id="{25ECE991-8ED8-1EA0-C955-916CA1A53D3E}"/>
              </a:ext>
            </a:extLst>
          </p:cNvPr>
          <p:cNvSpPr>
            <a:spLocks noChangeArrowheads="1"/>
          </p:cNvSpPr>
          <p:nvPr/>
        </p:nvSpPr>
        <p:spPr bwMode="auto">
          <a:xfrm>
            <a:off x="603830" y="7363651"/>
            <a:ext cx="407289" cy="22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UA" altLang="ru-UA" sz="1400" b="0" i="0" u="none" strike="noStrike" cap="none" normalizeH="0" baseline="0" dirty="0">
                <a:ln>
                  <a:noFill/>
                </a:ln>
                <a:solidFill>
                  <a:schemeClr val="accent1">
                    <a:lumMod val="50000"/>
                  </a:schemeClr>
                </a:solidFill>
                <a:effectLst/>
              </a:rPr>
              <a:t>04</a:t>
            </a:r>
          </a:p>
        </p:txBody>
      </p:sp>
      <p:cxnSp>
        <p:nvCxnSpPr>
          <p:cNvPr id="52" name="Straight Connector 51">
            <a:extLst>
              <a:ext uri="{FF2B5EF4-FFF2-40B4-BE49-F238E27FC236}">
                <a16:creationId xmlns:a16="http://schemas.microsoft.com/office/drawing/2014/main" id="{14E6B6F9-B13F-355F-2CEC-84C9CA5676B8}"/>
              </a:ext>
            </a:extLst>
          </p:cNvPr>
          <p:cNvCxnSpPr>
            <a:cxnSpLocks/>
          </p:cNvCxnSpPr>
          <p:nvPr/>
        </p:nvCxnSpPr>
        <p:spPr>
          <a:xfrm flipH="1">
            <a:off x="1141958" y="7238610"/>
            <a:ext cx="5250581" cy="11004"/>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6" name="Title 1">
            <a:extLst>
              <a:ext uri="{FF2B5EF4-FFF2-40B4-BE49-F238E27FC236}">
                <a16:creationId xmlns:a16="http://schemas.microsoft.com/office/drawing/2014/main" id="{5127B1C7-6618-84FD-ADB6-EC27B043CFD2}"/>
              </a:ext>
            </a:extLst>
          </p:cNvPr>
          <p:cNvSpPr>
            <a:spLocks noGrp="1"/>
          </p:cNvSpPr>
          <p:nvPr>
            <p:ph type="title"/>
          </p:nvPr>
        </p:nvSpPr>
        <p:spPr>
          <a:xfrm>
            <a:off x="513422" y="1236315"/>
            <a:ext cx="3187337" cy="391078"/>
          </a:xfrm>
        </p:spPr>
        <p:txBody>
          <a:bodyPr>
            <a:noAutofit/>
          </a:bodyPr>
          <a:lstStyle/>
          <a:p>
            <a:pPr algn="ctr"/>
            <a:r>
              <a:rPr lang="en-US" sz="1400" dirty="0">
                <a:solidFill>
                  <a:srgbClr val="002060"/>
                </a:solidFill>
                <a:latin typeface="Arial" panose="020B0604020202020204" pitchFamily="34" charset="0"/>
                <a:cs typeface="Arial" panose="020B0604020202020204" pitchFamily="34" charset="0"/>
              </a:rPr>
              <a:t>С</a:t>
            </a:r>
            <a:r>
              <a:rPr lang="mn-MN" sz="1400" dirty="0">
                <a:solidFill>
                  <a:srgbClr val="002060"/>
                </a:solidFill>
                <a:latin typeface="Arial" panose="020B0604020202020204" pitchFamily="34" charset="0"/>
                <a:cs typeface="Arial" panose="020B0604020202020204" pitchFamily="34" charset="0"/>
              </a:rPr>
              <a:t>албарын үйл ажиллагааны хүрээнд:</a:t>
            </a:r>
            <a:endParaRPr lang="en-US" sz="1400" dirty="0">
              <a:solidFill>
                <a:srgbClr val="002060"/>
              </a:solidFill>
              <a:latin typeface="Arial" panose="020B0604020202020204" pitchFamily="34" charset="0"/>
              <a:cs typeface="Arial" panose="020B0604020202020204" pitchFamily="34" charset="0"/>
            </a:endParaRPr>
          </a:p>
        </p:txBody>
      </p:sp>
      <p:sp>
        <p:nvSpPr>
          <p:cNvPr id="61" name="Rectangle 60">
            <a:extLst>
              <a:ext uri="{FF2B5EF4-FFF2-40B4-BE49-F238E27FC236}">
                <a16:creationId xmlns:a16="http://schemas.microsoft.com/office/drawing/2014/main" id="{8C5F6772-E604-BE83-9177-571686B82A7E}"/>
              </a:ext>
            </a:extLst>
          </p:cNvPr>
          <p:cNvSpPr/>
          <p:nvPr/>
        </p:nvSpPr>
        <p:spPr>
          <a:xfrm>
            <a:off x="6045363" y="9435379"/>
            <a:ext cx="459940" cy="276999"/>
          </a:xfrm>
          <a:prstGeom prst="rect">
            <a:avLst/>
          </a:prstGeom>
        </p:spPr>
        <p:txBody>
          <a:bodyPr wrap="square">
            <a:spAutoFit/>
          </a:bodyPr>
          <a:lstStyle/>
          <a:p>
            <a:pPr algn="ctr" fontAlgn="ctr"/>
            <a:r>
              <a:rPr lang="en-US" sz="1200" b="1" dirty="0">
                <a:solidFill>
                  <a:schemeClr val="accent1">
                    <a:lumMod val="75000"/>
                  </a:schemeClr>
                </a:solidFill>
                <a:latin typeface="Times New Roman" panose="02020603050405020304" pitchFamily="18" charset="0"/>
                <a:cs typeface="Times New Roman" panose="02020603050405020304" pitchFamily="18" charset="0"/>
              </a:rPr>
              <a:t>3</a:t>
            </a:r>
            <a:r>
              <a:rPr lang="mn-MN" sz="1200" b="1" dirty="0">
                <a:solidFill>
                  <a:schemeClr val="accent1">
                    <a:lumMod val="75000"/>
                  </a:schemeClr>
                </a:solidFill>
                <a:latin typeface="Times New Roman" panose="02020603050405020304" pitchFamily="18" charset="0"/>
                <a:cs typeface="Times New Roman" panose="02020603050405020304" pitchFamily="18" charset="0"/>
              </a:rPr>
              <a:t>7</a:t>
            </a:r>
          </a:p>
        </p:txBody>
      </p:sp>
      <p:sp>
        <p:nvSpPr>
          <p:cNvPr id="62" name="TextBox 61">
            <a:extLst>
              <a:ext uri="{FF2B5EF4-FFF2-40B4-BE49-F238E27FC236}">
                <a16:creationId xmlns:a16="http://schemas.microsoft.com/office/drawing/2014/main" id="{578F331F-A319-166B-ED0A-85206BE8E515}"/>
              </a:ext>
            </a:extLst>
          </p:cNvPr>
          <p:cNvSpPr txBox="1"/>
          <p:nvPr/>
        </p:nvSpPr>
        <p:spPr>
          <a:xfrm>
            <a:off x="601673" y="7390350"/>
            <a:ext cx="5903630" cy="954107"/>
          </a:xfrm>
          <a:prstGeom prst="rect">
            <a:avLst/>
          </a:prstGeom>
          <a:noFill/>
        </p:spPr>
        <p:txBody>
          <a:bodyPr wrap="square" rtlCol="0">
            <a:spAutoFit/>
          </a:bodyPr>
          <a:lstStyle/>
          <a:p>
            <a:pPr algn="just"/>
            <a:r>
              <a:rPr lang="mn-MN" altLang="ko-KR" sz="1400" dirty="0">
                <a:solidFill>
                  <a:schemeClr val="accent1">
                    <a:lumMod val="50000"/>
                  </a:schemeClr>
                </a:solidFill>
                <a:latin typeface="Arial" panose="020B0604020202020204" pitchFamily="34" charset="0"/>
                <a:cs typeface="Arial" panose="020B0604020202020204" pitchFamily="34" charset="0"/>
              </a:rPr>
              <a:t>         Хөгжлийн бэрхшээлтэй иргэдэд үзүүлдэг төрийн үйлчилгээний мэдээллийг нэгтгэсэн цахим санг </a:t>
            </a:r>
            <a:r>
              <a:rPr lang="en-US" altLang="ko-KR" sz="1400" dirty="0">
                <a:solidFill>
                  <a:schemeClr val="accent1">
                    <a:lumMod val="50000"/>
                  </a:schemeClr>
                </a:solidFill>
                <a:latin typeface="Arial" panose="020B0604020202020204" pitchFamily="34" charset="0"/>
                <a:cs typeface="Arial" panose="020B0604020202020204" pitchFamily="34" charset="0"/>
              </a:rPr>
              <a:t>(</a:t>
            </a:r>
            <a:r>
              <a:rPr lang="mn-MN" altLang="ko-KR" sz="1400" dirty="0">
                <a:solidFill>
                  <a:schemeClr val="accent1">
                    <a:lumMod val="50000"/>
                  </a:schemeClr>
                </a:solidFill>
                <a:latin typeface="Arial" panose="020B0604020202020204" pitchFamily="34" charset="0"/>
                <a:cs typeface="Arial" panose="020B0604020202020204" pitchFamily="34" charset="0"/>
              </a:rPr>
              <a:t>дата</a:t>
            </a:r>
            <a:r>
              <a:rPr lang="en-US" altLang="ko-KR" sz="1400" dirty="0">
                <a:solidFill>
                  <a:schemeClr val="accent1">
                    <a:lumMod val="50000"/>
                  </a:schemeClr>
                </a:solidFill>
                <a:latin typeface="Arial" panose="020B0604020202020204" pitchFamily="34" charset="0"/>
                <a:cs typeface="Arial" panose="020B0604020202020204" pitchFamily="34" charset="0"/>
              </a:rPr>
              <a:t>)</a:t>
            </a:r>
            <a:r>
              <a:rPr lang="mn-MN" altLang="ko-KR" sz="1400" dirty="0">
                <a:solidFill>
                  <a:schemeClr val="accent1">
                    <a:lumMod val="50000"/>
                  </a:schemeClr>
                </a:solidFill>
                <a:latin typeface="Arial" panose="020B0604020202020204" pitchFamily="34" charset="0"/>
                <a:cs typeface="Arial" panose="020B0604020202020204" pitchFamily="34" charset="0"/>
              </a:rPr>
              <a:t> бий болгох, цахим бодлогын хэрэгжилтийг  сайжруулах, төрийн үйлчилгээний шат дамжлагыг бууруулах, хүртээмжийг нэмэгдүүлэх</a:t>
            </a:r>
            <a:endParaRPr lang="ko-KR" altLang="en-US" sz="1400" dirty="0">
              <a:solidFill>
                <a:schemeClr val="accent1">
                  <a:lumMod val="50000"/>
                </a:schemeClr>
              </a:solidFill>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6E3606DB-A5C0-7508-70BE-8CE3CBC249B2}"/>
              </a:ext>
            </a:extLst>
          </p:cNvPr>
          <p:cNvCxnSpPr>
            <a:cxnSpLocks/>
          </p:cNvCxnSpPr>
          <p:nvPr/>
        </p:nvCxnSpPr>
        <p:spPr>
          <a:xfrm flipH="1">
            <a:off x="1187917" y="8517462"/>
            <a:ext cx="5180464"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8" name="Group 17">
            <a:extLst>
              <a:ext uri="{FF2B5EF4-FFF2-40B4-BE49-F238E27FC236}">
                <a16:creationId xmlns:a16="http://schemas.microsoft.com/office/drawing/2014/main" id="{C0E18548-F700-693B-0443-5B79CF722018}"/>
              </a:ext>
            </a:extLst>
          </p:cNvPr>
          <p:cNvGrpSpPr/>
          <p:nvPr/>
        </p:nvGrpSpPr>
        <p:grpSpPr>
          <a:xfrm>
            <a:off x="578559" y="8393090"/>
            <a:ext cx="538842" cy="465656"/>
            <a:chOff x="2052638" y="1637337"/>
            <a:chExt cx="1945559" cy="1736564"/>
          </a:xfrm>
          <a:effectLst>
            <a:outerShdw blurRad="165100" dist="63500" dir="2700000" algn="ctr" rotWithShape="0">
              <a:srgbClr val="000000">
                <a:alpha val="31000"/>
              </a:srgbClr>
            </a:outerShdw>
          </a:effectLst>
        </p:grpSpPr>
        <p:sp>
          <p:nvSpPr>
            <p:cNvPr id="43" name="Freeform 5">
              <a:extLst>
                <a:ext uri="{FF2B5EF4-FFF2-40B4-BE49-F238E27FC236}">
                  <a16:creationId xmlns:a16="http://schemas.microsoft.com/office/drawing/2014/main" id="{BEA00117-8D49-C91D-9797-2F20E0DDA91A}"/>
                </a:ext>
              </a:extLst>
            </p:cNvPr>
            <p:cNvSpPr>
              <a:spLocks noEditPoints="1"/>
            </p:cNvSpPr>
            <p:nvPr/>
          </p:nvSpPr>
          <p:spPr bwMode="auto">
            <a:xfrm>
              <a:off x="2052638" y="1637337"/>
              <a:ext cx="1945559" cy="1736564"/>
            </a:xfrm>
            <a:custGeom>
              <a:avLst/>
              <a:gdLst>
                <a:gd name="T0" fmla="*/ 366 w 509"/>
                <a:gd name="T1" fmla="*/ 69 h 454"/>
                <a:gd name="T2" fmla="*/ 415 w 509"/>
                <a:gd name="T3" fmla="*/ 69 h 454"/>
                <a:gd name="T4" fmla="*/ 415 w 509"/>
                <a:gd name="T5" fmla="*/ 80 h 454"/>
                <a:gd name="T6" fmla="*/ 509 w 509"/>
                <a:gd name="T7" fmla="*/ 40 h 454"/>
                <a:gd name="T8" fmla="*/ 415 w 509"/>
                <a:gd name="T9" fmla="*/ 0 h 454"/>
                <a:gd name="T10" fmla="*/ 415 w 509"/>
                <a:gd name="T11" fmla="*/ 14 h 454"/>
                <a:gd name="T12" fmla="*/ 220 w 509"/>
                <a:gd name="T13" fmla="*/ 14 h 454"/>
                <a:gd name="T14" fmla="*/ 0 w 509"/>
                <a:gd name="T15" fmla="*/ 234 h 454"/>
                <a:gd name="T16" fmla="*/ 220 w 509"/>
                <a:gd name="T17" fmla="*/ 454 h 454"/>
                <a:gd name="T18" fmla="*/ 440 w 509"/>
                <a:gd name="T19" fmla="*/ 234 h 454"/>
                <a:gd name="T20" fmla="*/ 415 w 509"/>
                <a:gd name="T21" fmla="*/ 133 h 454"/>
                <a:gd name="T22" fmla="*/ 366 w 509"/>
                <a:gd name="T23" fmla="*/ 69 h 454"/>
                <a:gd name="T24" fmla="*/ 220 w 509"/>
                <a:gd name="T25" fmla="*/ 399 h 454"/>
                <a:gd name="T26" fmla="*/ 55 w 509"/>
                <a:gd name="T27" fmla="*/ 234 h 454"/>
                <a:gd name="T28" fmla="*/ 220 w 509"/>
                <a:gd name="T29" fmla="*/ 69 h 454"/>
                <a:gd name="T30" fmla="*/ 385 w 509"/>
                <a:gd name="T31" fmla="*/ 234 h 454"/>
                <a:gd name="T32" fmla="*/ 220 w 509"/>
                <a:gd name="T33" fmla="*/ 39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9" h="454">
                  <a:moveTo>
                    <a:pt x="366" y="69"/>
                  </a:moveTo>
                  <a:cubicBezTo>
                    <a:pt x="415" y="69"/>
                    <a:pt x="415" y="69"/>
                    <a:pt x="415" y="69"/>
                  </a:cubicBezTo>
                  <a:cubicBezTo>
                    <a:pt x="415" y="80"/>
                    <a:pt x="415" y="80"/>
                    <a:pt x="415" y="80"/>
                  </a:cubicBezTo>
                  <a:cubicBezTo>
                    <a:pt x="509" y="40"/>
                    <a:pt x="509" y="40"/>
                    <a:pt x="509" y="40"/>
                  </a:cubicBezTo>
                  <a:cubicBezTo>
                    <a:pt x="415" y="0"/>
                    <a:pt x="415" y="0"/>
                    <a:pt x="415" y="0"/>
                  </a:cubicBezTo>
                  <a:cubicBezTo>
                    <a:pt x="415" y="14"/>
                    <a:pt x="415" y="14"/>
                    <a:pt x="415" y="14"/>
                  </a:cubicBezTo>
                  <a:cubicBezTo>
                    <a:pt x="220" y="14"/>
                    <a:pt x="220" y="14"/>
                    <a:pt x="220" y="14"/>
                  </a:cubicBezTo>
                  <a:cubicBezTo>
                    <a:pt x="99" y="14"/>
                    <a:pt x="0" y="112"/>
                    <a:pt x="0" y="234"/>
                  </a:cubicBezTo>
                  <a:cubicBezTo>
                    <a:pt x="0" y="355"/>
                    <a:pt x="99" y="454"/>
                    <a:pt x="220" y="454"/>
                  </a:cubicBezTo>
                  <a:cubicBezTo>
                    <a:pt x="341" y="454"/>
                    <a:pt x="440" y="355"/>
                    <a:pt x="440" y="234"/>
                  </a:cubicBezTo>
                  <a:cubicBezTo>
                    <a:pt x="440" y="197"/>
                    <a:pt x="431" y="163"/>
                    <a:pt x="415" y="133"/>
                  </a:cubicBezTo>
                  <a:cubicBezTo>
                    <a:pt x="403" y="108"/>
                    <a:pt x="386" y="87"/>
                    <a:pt x="366" y="69"/>
                  </a:cubicBezTo>
                  <a:close/>
                  <a:moveTo>
                    <a:pt x="220" y="399"/>
                  </a:moveTo>
                  <a:cubicBezTo>
                    <a:pt x="129" y="399"/>
                    <a:pt x="55" y="325"/>
                    <a:pt x="55" y="234"/>
                  </a:cubicBezTo>
                  <a:cubicBezTo>
                    <a:pt x="55" y="143"/>
                    <a:pt x="129" y="69"/>
                    <a:pt x="220" y="69"/>
                  </a:cubicBezTo>
                  <a:cubicBezTo>
                    <a:pt x="311" y="69"/>
                    <a:pt x="385" y="143"/>
                    <a:pt x="385" y="234"/>
                  </a:cubicBezTo>
                  <a:cubicBezTo>
                    <a:pt x="385" y="325"/>
                    <a:pt x="311" y="399"/>
                    <a:pt x="220" y="399"/>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UA"/>
            </a:p>
          </p:txBody>
        </p:sp>
        <p:sp>
          <p:nvSpPr>
            <p:cNvPr id="53" name="Freeform 6">
              <a:extLst>
                <a:ext uri="{FF2B5EF4-FFF2-40B4-BE49-F238E27FC236}">
                  <a16:creationId xmlns:a16="http://schemas.microsoft.com/office/drawing/2014/main" id="{35BD1D2C-0EB5-CD09-545A-56B7D159FBA9}"/>
                </a:ext>
              </a:extLst>
            </p:cNvPr>
            <p:cNvSpPr>
              <a:spLocks/>
            </p:cNvSpPr>
            <p:nvPr/>
          </p:nvSpPr>
          <p:spPr bwMode="auto">
            <a:xfrm>
              <a:off x="2263534" y="2539819"/>
              <a:ext cx="1259674" cy="638387"/>
            </a:xfrm>
            <a:custGeom>
              <a:avLst/>
              <a:gdLst>
                <a:gd name="T0" fmla="*/ 0 w 330"/>
                <a:gd name="T1" fmla="*/ 0 h 167"/>
                <a:gd name="T2" fmla="*/ 0 w 330"/>
                <a:gd name="T3" fmla="*/ 2 h 167"/>
                <a:gd name="T4" fmla="*/ 165 w 330"/>
                <a:gd name="T5" fmla="*/ 167 h 167"/>
                <a:gd name="T6" fmla="*/ 330 w 330"/>
                <a:gd name="T7" fmla="*/ 2 h 167"/>
                <a:gd name="T8" fmla="*/ 330 w 330"/>
                <a:gd name="T9" fmla="*/ 0 h 167"/>
                <a:gd name="T10" fmla="*/ 165 w 330"/>
                <a:gd name="T11" fmla="*/ 163 h 167"/>
                <a:gd name="T12" fmla="*/ 0 w 330"/>
                <a:gd name="T13" fmla="*/ 0 h 167"/>
              </a:gdLst>
              <a:ahLst/>
              <a:cxnLst>
                <a:cxn ang="0">
                  <a:pos x="T0" y="T1"/>
                </a:cxn>
                <a:cxn ang="0">
                  <a:pos x="T2" y="T3"/>
                </a:cxn>
                <a:cxn ang="0">
                  <a:pos x="T4" y="T5"/>
                </a:cxn>
                <a:cxn ang="0">
                  <a:pos x="T6" y="T7"/>
                </a:cxn>
                <a:cxn ang="0">
                  <a:pos x="T8" y="T9"/>
                </a:cxn>
                <a:cxn ang="0">
                  <a:pos x="T10" y="T11"/>
                </a:cxn>
                <a:cxn ang="0">
                  <a:pos x="T12" y="T13"/>
                </a:cxn>
              </a:cxnLst>
              <a:rect l="0" t="0" r="r" b="b"/>
              <a:pathLst>
                <a:path w="330" h="167">
                  <a:moveTo>
                    <a:pt x="0" y="0"/>
                  </a:moveTo>
                  <a:cubicBezTo>
                    <a:pt x="0" y="1"/>
                    <a:pt x="0" y="1"/>
                    <a:pt x="0" y="2"/>
                  </a:cubicBezTo>
                  <a:cubicBezTo>
                    <a:pt x="0" y="93"/>
                    <a:pt x="74" y="167"/>
                    <a:pt x="165" y="167"/>
                  </a:cubicBezTo>
                  <a:cubicBezTo>
                    <a:pt x="256" y="167"/>
                    <a:pt x="330" y="93"/>
                    <a:pt x="330" y="2"/>
                  </a:cubicBezTo>
                  <a:cubicBezTo>
                    <a:pt x="330" y="1"/>
                    <a:pt x="330" y="1"/>
                    <a:pt x="330" y="0"/>
                  </a:cubicBezTo>
                  <a:cubicBezTo>
                    <a:pt x="329" y="90"/>
                    <a:pt x="255" y="163"/>
                    <a:pt x="165" y="163"/>
                  </a:cubicBezTo>
                  <a:cubicBezTo>
                    <a:pt x="75" y="163"/>
                    <a:pt x="1" y="90"/>
                    <a:pt x="0" y="0"/>
                  </a:cubicBez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UA"/>
            </a:p>
          </p:txBody>
        </p:sp>
        <p:sp>
          <p:nvSpPr>
            <p:cNvPr id="54" name="Freeform 7">
              <a:extLst>
                <a:ext uri="{FF2B5EF4-FFF2-40B4-BE49-F238E27FC236}">
                  <a16:creationId xmlns:a16="http://schemas.microsoft.com/office/drawing/2014/main" id="{C95ED6C1-ADF8-2560-0931-90B54975D4A4}"/>
                </a:ext>
              </a:extLst>
            </p:cNvPr>
            <p:cNvSpPr>
              <a:spLocks/>
            </p:cNvSpPr>
            <p:nvPr/>
          </p:nvSpPr>
          <p:spPr bwMode="auto">
            <a:xfrm>
              <a:off x="2894321" y="1901432"/>
              <a:ext cx="813183" cy="423692"/>
            </a:xfrm>
            <a:custGeom>
              <a:avLst/>
              <a:gdLst>
                <a:gd name="T0" fmla="*/ 156 w 213"/>
                <a:gd name="T1" fmla="*/ 111 h 111"/>
                <a:gd name="T2" fmla="*/ 213 w 213"/>
                <a:gd name="T3" fmla="*/ 111 h 111"/>
                <a:gd name="T4" fmla="*/ 146 w 213"/>
                <a:gd name="T5" fmla="*/ 0 h 111"/>
                <a:gd name="T6" fmla="*/ 0 w 213"/>
                <a:gd name="T7" fmla="*/ 0 h 111"/>
                <a:gd name="T8" fmla="*/ 156 w 213"/>
                <a:gd name="T9" fmla="*/ 111 h 111"/>
              </a:gdLst>
              <a:ahLst/>
              <a:cxnLst>
                <a:cxn ang="0">
                  <a:pos x="T0" y="T1"/>
                </a:cxn>
                <a:cxn ang="0">
                  <a:pos x="T2" y="T3"/>
                </a:cxn>
                <a:cxn ang="0">
                  <a:pos x="T4" y="T5"/>
                </a:cxn>
                <a:cxn ang="0">
                  <a:pos x="T6" y="T7"/>
                </a:cxn>
                <a:cxn ang="0">
                  <a:pos x="T8" y="T9"/>
                </a:cxn>
              </a:cxnLst>
              <a:rect l="0" t="0" r="r" b="b"/>
              <a:pathLst>
                <a:path w="213" h="111">
                  <a:moveTo>
                    <a:pt x="156" y="111"/>
                  </a:moveTo>
                  <a:cubicBezTo>
                    <a:pt x="213" y="111"/>
                    <a:pt x="213" y="111"/>
                    <a:pt x="213" y="111"/>
                  </a:cubicBezTo>
                  <a:cubicBezTo>
                    <a:pt x="202" y="67"/>
                    <a:pt x="178" y="29"/>
                    <a:pt x="146" y="0"/>
                  </a:cubicBezTo>
                  <a:cubicBezTo>
                    <a:pt x="0" y="0"/>
                    <a:pt x="0" y="0"/>
                    <a:pt x="0" y="0"/>
                  </a:cubicBezTo>
                  <a:cubicBezTo>
                    <a:pt x="72" y="0"/>
                    <a:pt x="133" y="46"/>
                    <a:pt x="156" y="111"/>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UA"/>
            </a:p>
          </p:txBody>
        </p:sp>
        <p:sp>
          <p:nvSpPr>
            <p:cNvPr id="55" name="Freeform 8">
              <a:extLst>
                <a:ext uri="{FF2B5EF4-FFF2-40B4-BE49-F238E27FC236}">
                  <a16:creationId xmlns:a16="http://schemas.microsoft.com/office/drawing/2014/main" id="{13CE82CB-3130-AF30-A4A7-E196E8807C4F}"/>
                </a:ext>
              </a:extLst>
            </p:cNvPr>
            <p:cNvSpPr>
              <a:spLocks/>
            </p:cNvSpPr>
            <p:nvPr/>
          </p:nvSpPr>
          <p:spPr bwMode="auto">
            <a:xfrm>
              <a:off x="3432009" y="1901432"/>
              <a:ext cx="302094" cy="638387"/>
            </a:xfrm>
            <a:custGeom>
              <a:avLst/>
              <a:gdLst>
                <a:gd name="T0" fmla="*/ 79 w 79"/>
                <a:gd name="T1" fmla="*/ 165 h 167"/>
                <a:gd name="T2" fmla="*/ 9 w 79"/>
                <a:gd name="T3" fmla="*/ 4 h 167"/>
                <a:gd name="T4" fmla="*/ 5 w 79"/>
                <a:gd name="T5" fmla="*/ 0 h 167"/>
                <a:gd name="T6" fmla="*/ 0 w 79"/>
                <a:gd name="T7" fmla="*/ 0 h 167"/>
                <a:gd name="T8" fmla="*/ 5 w 79"/>
                <a:gd name="T9" fmla="*/ 4 h 167"/>
                <a:gd name="T10" fmla="*/ 79 w 79"/>
                <a:gd name="T11" fmla="*/ 167 h 167"/>
                <a:gd name="T12" fmla="*/ 79 w 79"/>
                <a:gd name="T13" fmla="*/ 165 h 167"/>
              </a:gdLst>
              <a:ahLst/>
              <a:cxnLst>
                <a:cxn ang="0">
                  <a:pos x="T0" y="T1"/>
                </a:cxn>
                <a:cxn ang="0">
                  <a:pos x="T2" y="T3"/>
                </a:cxn>
                <a:cxn ang="0">
                  <a:pos x="T4" y="T5"/>
                </a:cxn>
                <a:cxn ang="0">
                  <a:pos x="T6" y="T7"/>
                </a:cxn>
                <a:cxn ang="0">
                  <a:pos x="T8" y="T9"/>
                </a:cxn>
                <a:cxn ang="0">
                  <a:pos x="T10" y="T11"/>
                </a:cxn>
                <a:cxn ang="0">
                  <a:pos x="T12" y="T13"/>
                </a:cxn>
              </a:cxnLst>
              <a:rect l="0" t="0" r="r" b="b"/>
              <a:pathLst>
                <a:path w="79" h="167">
                  <a:moveTo>
                    <a:pt x="79" y="165"/>
                  </a:moveTo>
                  <a:cubicBezTo>
                    <a:pt x="79" y="101"/>
                    <a:pt x="52" y="44"/>
                    <a:pt x="9" y="4"/>
                  </a:cubicBezTo>
                  <a:cubicBezTo>
                    <a:pt x="5" y="0"/>
                    <a:pt x="5" y="0"/>
                    <a:pt x="5" y="0"/>
                  </a:cubicBezTo>
                  <a:cubicBezTo>
                    <a:pt x="0" y="0"/>
                    <a:pt x="0" y="0"/>
                    <a:pt x="0" y="0"/>
                  </a:cubicBezTo>
                  <a:cubicBezTo>
                    <a:pt x="5" y="4"/>
                    <a:pt x="5" y="4"/>
                    <a:pt x="5" y="4"/>
                  </a:cubicBezTo>
                  <a:cubicBezTo>
                    <a:pt x="50" y="44"/>
                    <a:pt x="78" y="102"/>
                    <a:pt x="79" y="167"/>
                  </a:cubicBezTo>
                  <a:cubicBezTo>
                    <a:pt x="79" y="166"/>
                    <a:pt x="79" y="165"/>
                    <a:pt x="79" y="165"/>
                  </a:cubicBez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UA"/>
            </a:p>
          </p:txBody>
        </p:sp>
        <p:sp>
          <p:nvSpPr>
            <p:cNvPr id="57" name="Freeform 9">
              <a:extLst>
                <a:ext uri="{FF2B5EF4-FFF2-40B4-BE49-F238E27FC236}">
                  <a16:creationId xmlns:a16="http://schemas.microsoft.com/office/drawing/2014/main" id="{93AC42FE-1635-9278-45C2-E17675B7E20B}"/>
                </a:ext>
              </a:extLst>
            </p:cNvPr>
            <p:cNvSpPr>
              <a:spLocks/>
            </p:cNvSpPr>
            <p:nvPr/>
          </p:nvSpPr>
          <p:spPr bwMode="auto">
            <a:xfrm>
              <a:off x="2052638" y="1637337"/>
              <a:ext cx="1945559" cy="902482"/>
            </a:xfrm>
            <a:custGeom>
              <a:avLst/>
              <a:gdLst>
                <a:gd name="T0" fmla="*/ 415 w 509"/>
                <a:gd name="T1" fmla="*/ 0 h 236"/>
                <a:gd name="T2" fmla="*/ 415 w 509"/>
                <a:gd name="T3" fmla="*/ 14 h 236"/>
                <a:gd name="T4" fmla="*/ 220 w 509"/>
                <a:gd name="T5" fmla="*/ 14 h 236"/>
                <a:gd name="T6" fmla="*/ 0 w 509"/>
                <a:gd name="T7" fmla="*/ 234 h 236"/>
                <a:gd name="T8" fmla="*/ 0 w 509"/>
                <a:gd name="T9" fmla="*/ 236 h 236"/>
                <a:gd name="T10" fmla="*/ 220 w 509"/>
                <a:gd name="T11" fmla="*/ 18 h 236"/>
                <a:gd name="T12" fmla="*/ 415 w 509"/>
                <a:gd name="T13" fmla="*/ 18 h 236"/>
                <a:gd name="T14" fmla="*/ 415 w 509"/>
                <a:gd name="T15" fmla="*/ 18 h 236"/>
                <a:gd name="T16" fmla="*/ 419 w 509"/>
                <a:gd name="T17" fmla="*/ 18 h 236"/>
                <a:gd name="T18" fmla="*/ 419 w 509"/>
                <a:gd name="T19" fmla="*/ 7 h 236"/>
                <a:gd name="T20" fmla="*/ 509 w 509"/>
                <a:gd name="T21" fmla="*/ 40 h 236"/>
                <a:gd name="T22" fmla="*/ 415 w 509"/>
                <a:gd name="T2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9" h="236">
                  <a:moveTo>
                    <a:pt x="415" y="0"/>
                  </a:moveTo>
                  <a:cubicBezTo>
                    <a:pt x="415" y="14"/>
                    <a:pt x="415" y="14"/>
                    <a:pt x="415" y="14"/>
                  </a:cubicBezTo>
                  <a:cubicBezTo>
                    <a:pt x="220" y="14"/>
                    <a:pt x="220" y="14"/>
                    <a:pt x="220" y="14"/>
                  </a:cubicBezTo>
                  <a:cubicBezTo>
                    <a:pt x="99" y="14"/>
                    <a:pt x="0" y="112"/>
                    <a:pt x="0" y="234"/>
                  </a:cubicBezTo>
                  <a:cubicBezTo>
                    <a:pt x="0" y="234"/>
                    <a:pt x="0" y="235"/>
                    <a:pt x="0" y="236"/>
                  </a:cubicBezTo>
                  <a:cubicBezTo>
                    <a:pt x="1" y="116"/>
                    <a:pt x="99" y="18"/>
                    <a:pt x="220" y="18"/>
                  </a:cubicBezTo>
                  <a:cubicBezTo>
                    <a:pt x="415" y="18"/>
                    <a:pt x="415" y="18"/>
                    <a:pt x="415" y="18"/>
                  </a:cubicBezTo>
                  <a:cubicBezTo>
                    <a:pt x="415" y="18"/>
                    <a:pt x="415" y="18"/>
                    <a:pt x="415" y="18"/>
                  </a:cubicBezTo>
                  <a:cubicBezTo>
                    <a:pt x="419" y="18"/>
                    <a:pt x="419" y="18"/>
                    <a:pt x="419" y="18"/>
                  </a:cubicBezTo>
                  <a:cubicBezTo>
                    <a:pt x="419" y="7"/>
                    <a:pt x="419" y="7"/>
                    <a:pt x="419" y="7"/>
                  </a:cubicBezTo>
                  <a:cubicBezTo>
                    <a:pt x="509" y="40"/>
                    <a:pt x="509" y="40"/>
                    <a:pt x="509" y="40"/>
                  </a:cubicBezTo>
                  <a:lnTo>
                    <a:pt x="415" y="0"/>
                  </a:ln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UA"/>
            </a:p>
          </p:txBody>
        </p:sp>
      </p:grpSp>
      <p:sp>
        <p:nvSpPr>
          <p:cNvPr id="58" name="Rectangle 111">
            <a:extLst>
              <a:ext uri="{FF2B5EF4-FFF2-40B4-BE49-F238E27FC236}">
                <a16:creationId xmlns:a16="http://schemas.microsoft.com/office/drawing/2014/main" id="{9A243371-3A39-3DFA-A70F-C487E72A821A}"/>
              </a:ext>
            </a:extLst>
          </p:cNvPr>
          <p:cNvSpPr>
            <a:spLocks noChangeArrowheads="1"/>
          </p:cNvSpPr>
          <p:nvPr/>
        </p:nvSpPr>
        <p:spPr bwMode="auto">
          <a:xfrm>
            <a:off x="607763" y="8520393"/>
            <a:ext cx="407289" cy="22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UA" altLang="ru-UA" sz="1400" b="0" i="0" u="none" strike="noStrike" cap="none" normalizeH="0" baseline="0" dirty="0">
                <a:ln>
                  <a:noFill/>
                </a:ln>
                <a:solidFill>
                  <a:schemeClr val="accent1">
                    <a:lumMod val="50000"/>
                  </a:schemeClr>
                </a:solidFill>
                <a:effectLst/>
              </a:rPr>
              <a:t>05</a:t>
            </a:r>
          </a:p>
        </p:txBody>
      </p:sp>
      <p:sp>
        <p:nvSpPr>
          <p:cNvPr id="66" name="TextBox 65">
            <a:extLst>
              <a:ext uri="{FF2B5EF4-FFF2-40B4-BE49-F238E27FC236}">
                <a16:creationId xmlns:a16="http://schemas.microsoft.com/office/drawing/2014/main" id="{AE9E2DFF-32A2-195B-0512-C193E821975A}"/>
              </a:ext>
            </a:extLst>
          </p:cNvPr>
          <p:cNvSpPr txBox="1"/>
          <p:nvPr/>
        </p:nvSpPr>
        <p:spPr>
          <a:xfrm>
            <a:off x="636969" y="8590871"/>
            <a:ext cx="5755570" cy="954107"/>
          </a:xfrm>
          <a:prstGeom prst="rect">
            <a:avLst/>
          </a:prstGeom>
          <a:noFill/>
        </p:spPr>
        <p:txBody>
          <a:bodyPr wrap="square">
            <a:spAutoFit/>
          </a:bodyPr>
          <a:lstStyle/>
          <a:p>
            <a:pPr algn="just"/>
            <a:r>
              <a:rPr lang="mn-MN" sz="1400" dirty="0">
                <a:solidFill>
                  <a:schemeClr val="accent1">
                    <a:lumMod val="50000"/>
                  </a:schemeClr>
                </a:solidFill>
                <a:effectLst/>
                <a:latin typeface="Arial" panose="020B0604020202020204" pitchFamily="34" charset="0"/>
                <a:ea typeface="Times New Roman" panose="02020603050405020304" pitchFamily="18" charset="0"/>
              </a:rPr>
              <a:t>       Х</a:t>
            </a:r>
            <a:r>
              <a:rPr lang="en-US" sz="1400" dirty="0" err="1">
                <a:solidFill>
                  <a:schemeClr val="accent1">
                    <a:lumMod val="50000"/>
                  </a:schemeClr>
                </a:solidFill>
                <a:effectLst/>
                <a:latin typeface="Arial" panose="020B0604020202020204" pitchFamily="34" charset="0"/>
                <a:ea typeface="Times New Roman" panose="02020603050405020304" pitchFamily="18" charset="0"/>
              </a:rPr>
              <a:t>өгжлийн</a:t>
            </a:r>
            <a:r>
              <a:rPr lang="en-US" sz="1400" dirty="0">
                <a:solidFill>
                  <a:schemeClr val="accent1">
                    <a:lumMod val="50000"/>
                  </a:schemeClr>
                </a:solidFill>
                <a:effectLst/>
                <a:latin typeface="Arial" panose="020B0604020202020204" pitchFamily="34" charset="0"/>
                <a:ea typeface="Times New Roman" panose="02020603050405020304" pitchFamily="18"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rPr>
              <a:t>бэрхшээлтэй</a:t>
            </a:r>
            <a:r>
              <a:rPr lang="en-US" sz="1400" dirty="0">
                <a:solidFill>
                  <a:schemeClr val="accent1">
                    <a:lumMod val="50000"/>
                  </a:schemeClr>
                </a:solidFill>
                <a:effectLst/>
                <a:latin typeface="Arial" panose="020B0604020202020204" pitchFamily="34" charset="0"/>
                <a:ea typeface="Times New Roman" panose="02020603050405020304" pitchFamily="18"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rPr>
              <a:t>хүн</a:t>
            </a:r>
            <a:r>
              <a:rPr lang="en-US" sz="1400" dirty="0">
                <a:solidFill>
                  <a:schemeClr val="accent1">
                    <a:lumMod val="50000"/>
                  </a:schemeClr>
                </a:solidFill>
                <a:effectLst/>
                <a:latin typeface="Arial" panose="020B0604020202020204" pitchFamily="34" charset="0"/>
                <a:ea typeface="Times New Roman" panose="02020603050405020304" pitchFamily="18"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rPr>
              <a:t>нийгмийн</a:t>
            </a:r>
            <a:r>
              <a:rPr lang="en-US" sz="1400" dirty="0">
                <a:solidFill>
                  <a:schemeClr val="accent1">
                    <a:lumMod val="50000"/>
                  </a:schemeClr>
                </a:solidFill>
                <a:effectLst/>
                <a:latin typeface="Arial" panose="020B0604020202020204" pitchFamily="34" charset="0"/>
                <a:ea typeface="Times New Roman" panose="02020603050405020304" pitchFamily="18"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rPr>
              <a:t>харилцаанд</a:t>
            </a:r>
            <a:r>
              <a:rPr lang="en-US" sz="1400" dirty="0">
                <a:solidFill>
                  <a:schemeClr val="accent1">
                    <a:lumMod val="50000"/>
                  </a:schemeClr>
                </a:solidFill>
                <a:effectLst/>
                <a:latin typeface="Arial" panose="020B0604020202020204" pitchFamily="34" charset="0"/>
                <a:ea typeface="Times New Roman" panose="02020603050405020304" pitchFamily="18"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rPr>
              <a:t>саад</a:t>
            </a:r>
            <a:r>
              <a:rPr lang="en-US" sz="1400" dirty="0">
                <a:solidFill>
                  <a:schemeClr val="accent1">
                    <a:lumMod val="50000"/>
                  </a:schemeClr>
                </a:solidFill>
                <a:effectLst/>
                <a:latin typeface="Arial" panose="020B0604020202020204" pitchFamily="34" charset="0"/>
                <a:ea typeface="Times New Roman" panose="02020603050405020304" pitchFamily="18"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rPr>
              <a:t>бэрхшээлгүй</a:t>
            </a:r>
            <a:r>
              <a:rPr lang="en-US" sz="1400" dirty="0">
                <a:solidFill>
                  <a:schemeClr val="accent1">
                    <a:lumMod val="50000"/>
                  </a:schemeClr>
                </a:solidFill>
                <a:effectLst/>
                <a:latin typeface="Arial" panose="020B0604020202020204" pitchFamily="34" charset="0"/>
                <a:ea typeface="Times New Roman" panose="02020603050405020304" pitchFamily="18"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rPr>
              <a:t>оролцоход</a:t>
            </a:r>
            <a:r>
              <a:rPr lang="en-US" sz="1400" dirty="0">
                <a:solidFill>
                  <a:schemeClr val="accent1">
                    <a:lumMod val="50000"/>
                  </a:schemeClr>
                </a:solidFill>
                <a:effectLst/>
                <a:latin typeface="Arial" panose="020B0604020202020204" pitchFamily="34" charset="0"/>
                <a:ea typeface="Times New Roman" panose="02020603050405020304" pitchFamily="18"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rPr>
              <a:t>чиглэсэн</a:t>
            </a:r>
            <a:r>
              <a:rPr lang="en-US" sz="1400" dirty="0">
                <a:solidFill>
                  <a:schemeClr val="accent1">
                    <a:lumMod val="50000"/>
                  </a:schemeClr>
                </a:solidFill>
                <a:effectLst/>
                <a:latin typeface="Arial" panose="020B0604020202020204" pitchFamily="34" charset="0"/>
                <a:ea typeface="Times New Roman" panose="02020603050405020304" pitchFamily="18" charset="0"/>
              </a:rPr>
              <a:t> </a:t>
            </a:r>
            <a:r>
              <a:rPr lang="en-US" sz="1400" dirty="0" err="1">
                <a:solidFill>
                  <a:schemeClr val="accent1">
                    <a:lumMod val="50000"/>
                  </a:schemeClr>
                </a:solidFill>
                <a:effectLst/>
                <a:latin typeface="Arial" panose="020B0604020202020204" pitchFamily="34" charset="0"/>
                <a:ea typeface="Times New Roman" panose="02020603050405020304" pitchFamily="18" charset="0"/>
              </a:rPr>
              <a:t>стандартуудыг</a:t>
            </a:r>
            <a:r>
              <a:rPr lang="en-US" sz="1400" dirty="0">
                <a:solidFill>
                  <a:schemeClr val="accent1">
                    <a:lumMod val="50000"/>
                  </a:schemeClr>
                </a:solidFill>
                <a:effectLst/>
                <a:latin typeface="Arial" panose="020B0604020202020204" pitchFamily="34" charset="0"/>
                <a:ea typeface="Times New Roman" panose="02020603050405020304" pitchFamily="18" charset="0"/>
              </a:rPr>
              <a:t> </a:t>
            </a:r>
            <a:r>
              <a:rPr lang="mn-MN" sz="1400" dirty="0">
                <a:solidFill>
                  <a:schemeClr val="accent1">
                    <a:lumMod val="50000"/>
                  </a:schemeClr>
                </a:solidFill>
                <a:effectLst/>
                <a:latin typeface="Arial" panose="020B0604020202020204" pitchFamily="34" charset="0"/>
                <a:ea typeface="Times New Roman" panose="02020603050405020304" pitchFamily="18" charset="0"/>
              </a:rPr>
              <a:t>хэрэгжүүлэх, </a:t>
            </a:r>
            <a:r>
              <a:rPr lang="mn-MN" sz="1400" dirty="0">
                <a:solidFill>
                  <a:schemeClr val="accent1">
                    <a:lumMod val="50000"/>
                  </a:schemeClr>
                </a:solidFill>
                <a:latin typeface="Arial" panose="020B0604020202020204" pitchFamily="34" charset="0"/>
                <a:ea typeface="Times New Roman" panose="02020603050405020304" pitchFamily="18" charset="0"/>
              </a:rPr>
              <a:t>мөрдүүлэх, мөрдөж хэвшүүлэх ажлыг үндэсний хэмжээнд зохион байгуулж, хэрэгжилтэд хяналт тавих, үр дүнг тооцох</a:t>
            </a:r>
            <a:endParaRPr lang="en-US" sz="1400" dirty="0">
              <a:solidFill>
                <a:schemeClr val="accent1">
                  <a:lumMod val="50000"/>
                </a:schemeClr>
              </a:solidFill>
            </a:endParaRPr>
          </a:p>
        </p:txBody>
      </p:sp>
    </p:spTree>
    <p:extLst>
      <p:ext uri="{BB962C8B-B14F-4D97-AF65-F5344CB8AC3E}">
        <p14:creationId xmlns:p14="http://schemas.microsoft.com/office/powerpoint/2010/main" val="12865749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7000">
                                      <p:stCondLst>
                                        <p:cond delay="250"/>
                                      </p:stCondLst>
                                      <p:childTnLst>
                                        <p:set>
                                          <p:cBhvr>
                                            <p:cTn id="6" dur="1" fill="hold">
                                              <p:stCondLst>
                                                <p:cond delay="0"/>
                                              </p:stCondLst>
                                            </p:cTn>
                                            <p:tgtEl>
                                              <p:spTgt spid="20"/>
                                            </p:tgtEl>
                                            <p:attrNameLst>
                                              <p:attrName>style.visibility</p:attrName>
                                            </p:attrNameLst>
                                          </p:cBhvr>
                                          <p:to>
                                            <p:strVal val="visible"/>
                                          </p:to>
                                        </p:set>
                                        <p:anim calcmode="lin" valueType="num" p14:bounceEnd="67000">
                                          <p:cBhvr additive="base">
                                            <p:cTn id="7" dur="1000" fill="hold"/>
                                            <p:tgtEl>
                                              <p:spTgt spid="20"/>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20"/>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1000"/>
                                      </p:stCondLst>
                                      <p:childTnLst>
                                        <p:set>
                                          <p:cBhvr>
                                            <p:cTn id="10" dur="1" fill="hold">
                                              <p:stCondLst>
                                                <p:cond delay="0"/>
                                              </p:stCondLst>
                                            </p:cTn>
                                            <p:tgtEl>
                                              <p:spTgt spid="26"/>
                                            </p:tgtEl>
                                            <p:attrNameLst>
                                              <p:attrName>style.visibility</p:attrName>
                                            </p:attrNameLst>
                                          </p:cBhvr>
                                          <p:to>
                                            <p:strVal val="visible"/>
                                          </p:to>
                                        </p:set>
                                        <p:anim calcmode="lin" valueType="num">
                                          <p:cBhvr>
                                            <p:cTn id="11" dur="750" fill="hold"/>
                                            <p:tgtEl>
                                              <p:spTgt spid="26"/>
                                            </p:tgtEl>
                                            <p:attrNameLst>
                                              <p:attrName>ppt_w</p:attrName>
                                            </p:attrNameLst>
                                          </p:cBhvr>
                                          <p:tavLst>
                                            <p:tav tm="0">
                                              <p:val>
                                                <p:fltVal val="0"/>
                                              </p:val>
                                            </p:tav>
                                            <p:tav tm="100000">
                                              <p:val>
                                                <p:strVal val="#ppt_w"/>
                                              </p:val>
                                            </p:tav>
                                          </p:tavLst>
                                        </p:anim>
                                        <p:anim calcmode="lin" valueType="num">
                                          <p:cBhvr>
                                            <p:cTn id="12" dur="750" fill="hold"/>
                                            <p:tgtEl>
                                              <p:spTgt spid="26"/>
                                            </p:tgtEl>
                                            <p:attrNameLst>
                                              <p:attrName>ppt_h</p:attrName>
                                            </p:attrNameLst>
                                          </p:cBhvr>
                                          <p:tavLst>
                                            <p:tav tm="0">
                                              <p:val>
                                                <p:fltVal val="0"/>
                                              </p:val>
                                            </p:tav>
                                            <p:tav tm="100000">
                                              <p:val>
                                                <p:strVal val="#ppt_h"/>
                                              </p:val>
                                            </p:tav>
                                          </p:tavLst>
                                        </p:anim>
                                        <p:animEffect transition="in" filter="fade">
                                          <p:cBhvr>
                                            <p:cTn id="13" dur="750"/>
                                            <p:tgtEl>
                                              <p:spTgt spid="26"/>
                                            </p:tgtEl>
                                          </p:cBhvr>
                                        </p:animEffect>
                                      </p:childTnLst>
                                    </p:cTn>
                                  </p:par>
                                  <p:par>
                                    <p:cTn id="14" presetID="2" presetClass="entr" presetSubtype="8" fill="hold" nodeType="withEffect" p14:presetBounceEnd="67000">
                                      <p:stCondLst>
                                        <p:cond delay="250"/>
                                      </p:stCondLst>
                                      <p:childTnLst>
                                        <p:set>
                                          <p:cBhvr>
                                            <p:cTn id="15" dur="1" fill="hold">
                                              <p:stCondLst>
                                                <p:cond delay="0"/>
                                              </p:stCondLst>
                                            </p:cTn>
                                            <p:tgtEl>
                                              <p:spTgt spid="27"/>
                                            </p:tgtEl>
                                            <p:attrNameLst>
                                              <p:attrName>style.visibility</p:attrName>
                                            </p:attrNameLst>
                                          </p:cBhvr>
                                          <p:to>
                                            <p:strVal val="visible"/>
                                          </p:to>
                                        </p:set>
                                        <p:anim calcmode="lin" valueType="num" p14:bounceEnd="67000">
                                          <p:cBhvr additive="base">
                                            <p:cTn id="16" dur="1000" fill="hold"/>
                                            <p:tgtEl>
                                              <p:spTgt spid="27"/>
                                            </p:tgtEl>
                                            <p:attrNameLst>
                                              <p:attrName>ppt_x</p:attrName>
                                            </p:attrNameLst>
                                          </p:cBhvr>
                                          <p:tavLst>
                                            <p:tav tm="0">
                                              <p:val>
                                                <p:strVal val="0-#ppt_w/2"/>
                                              </p:val>
                                            </p:tav>
                                            <p:tav tm="100000">
                                              <p:val>
                                                <p:strVal val="#ppt_x"/>
                                              </p:val>
                                            </p:tav>
                                          </p:tavLst>
                                        </p:anim>
                                        <p:anim calcmode="lin" valueType="num" p14:bounceEnd="67000">
                                          <p:cBhvr additive="base">
                                            <p:cTn id="17" dur="1000" fill="hold"/>
                                            <p:tgtEl>
                                              <p:spTgt spid="27"/>
                                            </p:tgtEl>
                                            <p:attrNameLst>
                                              <p:attrName>ppt_y</p:attrName>
                                            </p:attrNameLst>
                                          </p:cBhvr>
                                          <p:tavLst>
                                            <p:tav tm="0">
                                              <p:val>
                                                <p:strVal val="#ppt_y"/>
                                              </p:val>
                                            </p:tav>
                                            <p:tav tm="100000">
                                              <p:val>
                                                <p:strVal val="#ppt_y"/>
                                              </p:val>
                                            </p:tav>
                                          </p:tavLst>
                                        </p:anim>
                                      </p:childTnLst>
                                    </p:cTn>
                                  </p:par>
                                  <p:par>
                                    <p:cTn id="18" presetID="53" presetClass="entr" presetSubtype="16" fill="hold" grpId="0" nodeType="withEffect">
                                      <p:stCondLst>
                                        <p:cond delay="1000"/>
                                      </p:stCondLst>
                                      <p:childTnLst>
                                        <p:set>
                                          <p:cBhvr>
                                            <p:cTn id="19" dur="1" fill="hold">
                                              <p:stCondLst>
                                                <p:cond delay="0"/>
                                              </p:stCondLst>
                                            </p:cTn>
                                            <p:tgtEl>
                                              <p:spTgt spid="33"/>
                                            </p:tgtEl>
                                            <p:attrNameLst>
                                              <p:attrName>style.visibility</p:attrName>
                                            </p:attrNameLst>
                                          </p:cBhvr>
                                          <p:to>
                                            <p:strVal val="visible"/>
                                          </p:to>
                                        </p:set>
                                        <p:anim calcmode="lin" valueType="num">
                                          <p:cBhvr>
                                            <p:cTn id="20" dur="750" fill="hold"/>
                                            <p:tgtEl>
                                              <p:spTgt spid="33"/>
                                            </p:tgtEl>
                                            <p:attrNameLst>
                                              <p:attrName>ppt_w</p:attrName>
                                            </p:attrNameLst>
                                          </p:cBhvr>
                                          <p:tavLst>
                                            <p:tav tm="0">
                                              <p:val>
                                                <p:fltVal val="0"/>
                                              </p:val>
                                            </p:tav>
                                            <p:tav tm="100000">
                                              <p:val>
                                                <p:strVal val="#ppt_w"/>
                                              </p:val>
                                            </p:tav>
                                          </p:tavLst>
                                        </p:anim>
                                        <p:anim calcmode="lin" valueType="num">
                                          <p:cBhvr>
                                            <p:cTn id="21" dur="750" fill="hold"/>
                                            <p:tgtEl>
                                              <p:spTgt spid="33"/>
                                            </p:tgtEl>
                                            <p:attrNameLst>
                                              <p:attrName>ppt_h</p:attrName>
                                            </p:attrNameLst>
                                          </p:cBhvr>
                                          <p:tavLst>
                                            <p:tav tm="0">
                                              <p:val>
                                                <p:fltVal val="0"/>
                                              </p:val>
                                            </p:tav>
                                            <p:tav tm="100000">
                                              <p:val>
                                                <p:strVal val="#ppt_h"/>
                                              </p:val>
                                            </p:tav>
                                          </p:tavLst>
                                        </p:anim>
                                        <p:animEffect transition="in" filter="fade">
                                          <p:cBhvr>
                                            <p:cTn id="22" dur="750"/>
                                            <p:tgtEl>
                                              <p:spTgt spid="33"/>
                                            </p:tgtEl>
                                          </p:cBhvr>
                                        </p:animEffect>
                                      </p:childTnLst>
                                    </p:cTn>
                                  </p:par>
                                  <p:par>
                                    <p:cTn id="23" presetID="2" presetClass="entr" presetSubtype="8" fill="hold" nodeType="withEffect" p14:presetBounceEnd="67000">
                                      <p:stCondLst>
                                        <p:cond delay="250"/>
                                      </p:stCondLst>
                                      <p:childTnLst>
                                        <p:set>
                                          <p:cBhvr>
                                            <p:cTn id="24" dur="1" fill="hold">
                                              <p:stCondLst>
                                                <p:cond delay="0"/>
                                              </p:stCondLst>
                                            </p:cTn>
                                            <p:tgtEl>
                                              <p:spTgt spid="35"/>
                                            </p:tgtEl>
                                            <p:attrNameLst>
                                              <p:attrName>style.visibility</p:attrName>
                                            </p:attrNameLst>
                                          </p:cBhvr>
                                          <p:to>
                                            <p:strVal val="visible"/>
                                          </p:to>
                                        </p:set>
                                        <p:anim calcmode="lin" valueType="num" p14:bounceEnd="67000">
                                          <p:cBhvr additive="base">
                                            <p:cTn id="25" dur="1000" fill="hold"/>
                                            <p:tgtEl>
                                              <p:spTgt spid="35"/>
                                            </p:tgtEl>
                                            <p:attrNameLst>
                                              <p:attrName>ppt_x</p:attrName>
                                            </p:attrNameLst>
                                          </p:cBhvr>
                                          <p:tavLst>
                                            <p:tav tm="0">
                                              <p:val>
                                                <p:strVal val="0-#ppt_w/2"/>
                                              </p:val>
                                            </p:tav>
                                            <p:tav tm="100000">
                                              <p:val>
                                                <p:strVal val="#ppt_x"/>
                                              </p:val>
                                            </p:tav>
                                          </p:tavLst>
                                        </p:anim>
                                        <p:anim calcmode="lin" valueType="num" p14:bounceEnd="67000">
                                          <p:cBhvr additive="base">
                                            <p:cTn id="26" dur="1000" fill="hold"/>
                                            <p:tgtEl>
                                              <p:spTgt spid="35"/>
                                            </p:tgtEl>
                                            <p:attrNameLst>
                                              <p:attrName>ppt_y</p:attrName>
                                            </p:attrNameLst>
                                          </p:cBhvr>
                                          <p:tavLst>
                                            <p:tav tm="0">
                                              <p:val>
                                                <p:strVal val="#ppt_y"/>
                                              </p:val>
                                            </p:tav>
                                            <p:tav tm="100000">
                                              <p:val>
                                                <p:strVal val="#ppt_y"/>
                                              </p:val>
                                            </p:tav>
                                          </p:tavLst>
                                        </p:anim>
                                      </p:childTnLst>
                                    </p:cTn>
                                  </p:par>
                                  <p:par>
                                    <p:cTn id="27" presetID="53" presetClass="entr" presetSubtype="16" fill="hold" grpId="0" nodeType="withEffect">
                                      <p:stCondLst>
                                        <p:cond delay="1000"/>
                                      </p:stCondLst>
                                      <p:childTnLst>
                                        <p:set>
                                          <p:cBhvr>
                                            <p:cTn id="28" dur="1" fill="hold">
                                              <p:stCondLst>
                                                <p:cond delay="0"/>
                                              </p:stCondLst>
                                            </p:cTn>
                                            <p:tgtEl>
                                              <p:spTgt spid="41"/>
                                            </p:tgtEl>
                                            <p:attrNameLst>
                                              <p:attrName>style.visibility</p:attrName>
                                            </p:attrNameLst>
                                          </p:cBhvr>
                                          <p:to>
                                            <p:strVal val="visible"/>
                                          </p:to>
                                        </p:set>
                                        <p:anim calcmode="lin" valueType="num">
                                          <p:cBhvr>
                                            <p:cTn id="29" dur="750" fill="hold"/>
                                            <p:tgtEl>
                                              <p:spTgt spid="41"/>
                                            </p:tgtEl>
                                            <p:attrNameLst>
                                              <p:attrName>ppt_w</p:attrName>
                                            </p:attrNameLst>
                                          </p:cBhvr>
                                          <p:tavLst>
                                            <p:tav tm="0">
                                              <p:val>
                                                <p:fltVal val="0"/>
                                              </p:val>
                                            </p:tav>
                                            <p:tav tm="100000">
                                              <p:val>
                                                <p:strVal val="#ppt_w"/>
                                              </p:val>
                                            </p:tav>
                                          </p:tavLst>
                                        </p:anim>
                                        <p:anim calcmode="lin" valueType="num">
                                          <p:cBhvr>
                                            <p:cTn id="30" dur="750" fill="hold"/>
                                            <p:tgtEl>
                                              <p:spTgt spid="41"/>
                                            </p:tgtEl>
                                            <p:attrNameLst>
                                              <p:attrName>ppt_h</p:attrName>
                                            </p:attrNameLst>
                                          </p:cBhvr>
                                          <p:tavLst>
                                            <p:tav tm="0">
                                              <p:val>
                                                <p:fltVal val="0"/>
                                              </p:val>
                                            </p:tav>
                                            <p:tav tm="100000">
                                              <p:val>
                                                <p:strVal val="#ppt_h"/>
                                              </p:val>
                                            </p:tav>
                                          </p:tavLst>
                                        </p:anim>
                                        <p:animEffect transition="in" filter="fade">
                                          <p:cBhvr>
                                            <p:cTn id="31" dur="750"/>
                                            <p:tgtEl>
                                              <p:spTgt spid="41"/>
                                            </p:tgtEl>
                                          </p:cBhvr>
                                        </p:animEffect>
                                      </p:childTnLst>
                                    </p:cTn>
                                  </p:par>
                                  <p:par>
                                    <p:cTn id="32" presetID="2" presetClass="entr" presetSubtype="8" fill="hold" nodeType="withEffect" p14:presetBounceEnd="67000">
                                      <p:stCondLst>
                                        <p:cond delay="250"/>
                                      </p:stCondLst>
                                      <p:childTnLst>
                                        <p:set>
                                          <p:cBhvr>
                                            <p:cTn id="33" dur="1" fill="hold">
                                              <p:stCondLst>
                                                <p:cond delay="0"/>
                                              </p:stCondLst>
                                            </p:cTn>
                                            <p:tgtEl>
                                              <p:spTgt spid="45"/>
                                            </p:tgtEl>
                                            <p:attrNameLst>
                                              <p:attrName>style.visibility</p:attrName>
                                            </p:attrNameLst>
                                          </p:cBhvr>
                                          <p:to>
                                            <p:strVal val="visible"/>
                                          </p:to>
                                        </p:set>
                                        <p:anim calcmode="lin" valueType="num" p14:bounceEnd="67000">
                                          <p:cBhvr additive="base">
                                            <p:cTn id="34" dur="1000" fill="hold"/>
                                            <p:tgtEl>
                                              <p:spTgt spid="45"/>
                                            </p:tgtEl>
                                            <p:attrNameLst>
                                              <p:attrName>ppt_x</p:attrName>
                                            </p:attrNameLst>
                                          </p:cBhvr>
                                          <p:tavLst>
                                            <p:tav tm="0">
                                              <p:val>
                                                <p:strVal val="0-#ppt_w/2"/>
                                              </p:val>
                                            </p:tav>
                                            <p:tav tm="100000">
                                              <p:val>
                                                <p:strVal val="#ppt_x"/>
                                              </p:val>
                                            </p:tav>
                                          </p:tavLst>
                                        </p:anim>
                                        <p:anim calcmode="lin" valueType="num" p14:bounceEnd="67000">
                                          <p:cBhvr additive="base">
                                            <p:cTn id="35" dur="1000" fill="hold"/>
                                            <p:tgtEl>
                                              <p:spTgt spid="45"/>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1000"/>
                                      </p:stCondLst>
                                      <p:childTnLst>
                                        <p:set>
                                          <p:cBhvr>
                                            <p:cTn id="37" dur="1" fill="hold">
                                              <p:stCondLst>
                                                <p:cond delay="0"/>
                                              </p:stCondLst>
                                            </p:cTn>
                                            <p:tgtEl>
                                              <p:spTgt spid="51"/>
                                            </p:tgtEl>
                                            <p:attrNameLst>
                                              <p:attrName>style.visibility</p:attrName>
                                            </p:attrNameLst>
                                          </p:cBhvr>
                                          <p:to>
                                            <p:strVal val="visible"/>
                                          </p:to>
                                        </p:set>
                                        <p:anim calcmode="lin" valueType="num">
                                          <p:cBhvr>
                                            <p:cTn id="38" dur="750" fill="hold"/>
                                            <p:tgtEl>
                                              <p:spTgt spid="51"/>
                                            </p:tgtEl>
                                            <p:attrNameLst>
                                              <p:attrName>ppt_w</p:attrName>
                                            </p:attrNameLst>
                                          </p:cBhvr>
                                          <p:tavLst>
                                            <p:tav tm="0">
                                              <p:val>
                                                <p:fltVal val="0"/>
                                              </p:val>
                                            </p:tav>
                                            <p:tav tm="100000">
                                              <p:val>
                                                <p:strVal val="#ppt_w"/>
                                              </p:val>
                                            </p:tav>
                                          </p:tavLst>
                                        </p:anim>
                                        <p:anim calcmode="lin" valueType="num">
                                          <p:cBhvr>
                                            <p:cTn id="39" dur="750" fill="hold"/>
                                            <p:tgtEl>
                                              <p:spTgt spid="51"/>
                                            </p:tgtEl>
                                            <p:attrNameLst>
                                              <p:attrName>ppt_h</p:attrName>
                                            </p:attrNameLst>
                                          </p:cBhvr>
                                          <p:tavLst>
                                            <p:tav tm="0">
                                              <p:val>
                                                <p:fltVal val="0"/>
                                              </p:val>
                                            </p:tav>
                                            <p:tav tm="100000">
                                              <p:val>
                                                <p:strVal val="#ppt_h"/>
                                              </p:val>
                                            </p:tav>
                                          </p:tavLst>
                                        </p:anim>
                                        <p:animEffect transition="in" filter="fade">
                                          <p:cBhvr>
                                            <p:cTn id="40" dur="750"/>
                                            <p:tgtEl>
                                              <p:spTgt spid="51"/>
                                            </p:tgtEl>
                                          </p:cBhvr>
                                        </p:animEffect>
                                      </p:childTnLst>
                                    </p:cTn>
                                  </p:par>
                                  <p:par>
                                    <p:cTn id="41" presetID="2" presetClass="entr" presetSubtype="8" fill="hold" nodeType="withEffect" p14:presetBounceEnd="67000">
                                      <p:stCondLst>
                                        <p:cond delay="250"/>
                                      </p:stCondLst>
                                      <p:childTnLst>
                                        <p:set>
                                          <p:cBhvr>
                                            <p:cTn id="42" dur="1" fill="hold">
                                              <p:stCondLst>
                                                <p:cond delay="0"/>
                                              </p:stCondLst>
                                            </p:cTn>
                                            <p:tgtEl>
                                              <p:spTgt spid="18"/>
                                            </p:tgtEl>
                                            <p:attrNameLst>
                                              <p:attrName>style.visibility</p:attrName>
                                            </p:attrNameLst>
                                          </p:cBhvr>
                                          <p:to>
                                            <p:strVal val="visible"/>
                                          </p:to>
                                        </p:set>
                                        <p:anim calcmode="lin" valueType="num" p14:bounceEnd="67000">
                                          <p:cBhvr additive="base">
                                            <p:cTn id="43" dur="1000" fill="hold"/>
                                            <p:tgtEl>
                                              <p:spTgt spid="18"/>
                                            </p:tgtEl>
                                            <p:attrNameLst>
                                              <p:attrName>ppt_x</p:attrName>
                                            </p:attrNameLst>
                                          </p:cBhvr>
                                          <p:tavLst>
                                            <p:tav tm="0">
                                              <p:val>
                                                <p:strVal val="0-#ppt_w/2"/>
                                              </p:val>
                                            </p:tav>
                                            <p:tav tm="100000">
                                              <p:val>
                                                <p:strVal val="#ppt_x"/>
                                              </p:val>
                                            </p:tav>
                                          </p:tavLst>
                                        </p:anim>
                                        <p:anim calcmode="lin" valueType="num" p14:bounceEnd="67000">
                                          <p:cBhvr additive="base">
                                            <p:cTn id="44" dur="1000" fill="hold"/>
                                            <p:tgtEl>
                                              <p:spTgt spid="18"/>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1000"/>
                                      </p:stCondLst>
                                      <p:childTnLst>
                                        <p:set>
                                          <p:cBhvr>
                                            <p:cTn id="46" dur="1" fill="hold">
                                              <p:stCondLst>
                                                <p:cond delay="0"/>
                                              </p:stCondLst>
                                            </p:cTn>
                                            <p:tgtEl>
                                              <p:spTgt spid="58"/>
                                            </p:tgtEl>
                                            <p:attrNameLst>
                                              <p:attrName>style.visibility</p:attrName>
                                            </p:attrNameLst>
                                          </p:cBhvr>
                                          <p:to>
                                            <p:strVal val="visible"/>
                                          </p:to>
                                        </p:set>
                                        <p:anim calcmode="lin" valueType="num">
                                          <p:cBhvr>
                                            <p:cTn id="47" dur="750" fill="hold"/>
                                            <p:tgtEl>
                                              <p:spTgt spid="58"/>
                                            </p:tgtEl>
                                            <p:attrNameLst>
                                              <p:attrName>ppt_w</p:attrName>
                                            </p:attrNameLst>
                                          </p:cBhvr>
                                          <p:tavLst>
                                            <p:tav tm="0">
                                              <p:val>
                                                <p:fltVal val="0"/>
                                              </p:val>
                                            </p:tav>
                                            <p:tav tm="100000">
                                              <p:val>
                                                <p:strVal val="#ppt_w"/>
                                              </p:val>
                                            </p:tav>
                                          </p:tavLst>
                                        </p:anim>
                                        <p:anim calcmode="lin" valueType="num">
                                          <p:cBhvr>
                                            <p:cTn id="48" dur="750" fill="hold"/>
                                            <p:tgtEl>
                                              <p:spTgt spid="58"/>
                                            </p:tgtEl>
                                            <p:attrNameLst>
                                              <p:attrName>ppt_h</p:attrName>
                                            </p:attrNameLst>
                                          </p:cBhvr>
                                          <p:tavLst>
                                            <p:tav tm="0">
                                              <p:val>
                                                <p:fltVal val="0"/>
                                              </p:val>
                                            </p:tav>
                                            <p:tav tm="100000">
                                              <p:val>
                                                <p:strVal val="#ppt_h"/>
                                              </p:val>
                                            </p:tav>
                                          </p:tavLst>
                                        </p:anim>
                                        <p:animEffect transition="in" filter="fade">
                                          <p:cBhvr>
                                            <p:cTn id="49"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3" grpId="0"/>
          <p:bldP spid="41" grpId="0"/>
          <p:bldP spid="51" grpId="0"/>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1000"/>
                                      </p:stCondLst>
                                      <p:childTnLst>
                                        <p:set>
                                          <p:cBhvr>
                                            <p:cTn id="10" dur="1" fill="hold">
                                              <p:stCondLst>
                                                <p:cond delay="0"/>
                                              </p:stCondLst>
                                            </p:cTn>
                                            <p:tgtEl>
                                              <p:spTgt spid="26"/>
                                            </p:tgtEl>
                                            <p:attrNameLst>
                                              <p:attrName>style.visibility</p:attrName>
                                            </p:attrNameLst>
                                          </p:cBhvr>
                                          <p:to>
                                            <p:strVal val="visible"/>
                                          </p:to>
                                        </p:set>
                                        <p:anim calcmode="lin" valueType="num">
                                          <p:cBhvr>
                                            <p:cTn id="11" dur="750" fill="hold"/>
                                            <p:tgtEl>
                                              <p:spTgt spid="26"/>
                                            </p:tgtEl>
                                            <p:attrNameLst>
                                              <p:attrName>ppt_w</p:attrName>
                                            </p:attrNameLst>
                                          </p:cBhvr>
                                          <p:tavLst>
                                            <p:tav tm="0">
                                              <p:val>
                                                <p:fltVal val="0"/>
                                              </p:val>
                                            </p:tav>
                                            <p:tav tm="100000">
                                              <p:val>
                                                <p:strVal val="#ppt_w"/>
                                              </p:val>
                                            </p:tav>
                                          </p:tavLst>
                                        </p:anim>
                                        <p:anim calcmode="lin" valueType="num">
                                          <p:cBhvr>
                                            <p:cTn id="12" dur="750" fill="hold"/>
                                            <p:tgtEl>
                                              <p:spTgt spid="26"/>
                                            </p:tgtEl>
                                            <p:attrNameLst>
                                              <p:attrName>ppt_h</p:attrName>
                                            </p:attrNameLst>
                                          </p:cBhvr>
                                          <p:tavLst>
                                            <p:tav tm="0">
                                              <p:val>
                                                <p:fltVal val="0"/>
                                              </p:val>
                                            </p:tav>
                                            <p:tav tm="100000">
                                              <p:val>
                                                <p:strVal val="#ppt_h"/>
                                              </p:val>
                                            </p:tav>
                                          </p:tavLst>
                                        </p:anim>
                                        <p:animEffect transition="in" filter="fade">
                                          <p:cBhvr>
                                            <p:cTn id="13" dur="750"/>
                                            <p:tgtEl>
                                              <p:spTgt spid="26"/>
                                            </p:tgtEl>
                                          </p:cBhvr>
                                        </p:animEffect>
                                      </p:childTnLst>
                                    </p:cTn>
                                  </p:par>
                                  <p:par>
                                    <p:cTn id="14" presetID="2" presetClass="entr" presetSubtype="8" fill="hold" nodeType="withEffect">
                                      <p:stCondLst>
                                        <p:cond delay="25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1000" fill="hold"/>
                                            <p:tgtEl>
                                              <p:spTgt spid="27"/>
                                            </p:tgtEl>
                                            <p:attrNameLst>
                                              <p:attrName>ppt_x</p:attrName>
                                            </p:attrNameLst>
                                          </p:cBhvr>
                                          <p:tavLst>
                                            <p:tav tm="0">
                                              <p:val>
                                                <p:strVal val="0-#ppt_w/2"/>
                                              </p:val>
                                            </p:tav>
                                            <p:tav tm="100000">
                                              <p:val>
                                                <p:strVal val="#ppt_x"/>
                                              </p:val>
                                            </p:tav>
                                          </p:tavLst>
                                        </p:anim>
                                        <p:anim calcmode="lin" valueType="num">
                                          <p:cBhvr additive="base">
                                            <p:cTn id="17" dur="1000" fill="hold"/>
                                            <p:tgtEl>
                                              <p:spTgt spid="27"/>
                                            </p:tgtEl>
                                            <p:attrNameLst>
                                              <p:attrName>ppt_y</p:attrName>
                                            </p:attrNameLst>
                                          </p:cBhvr>
                                          <p:tavLst>
                                            <p:tav tm="0">
                                              <p:val>
                                                <p:strVal val="#ppt_y"/>
                                              </p:val>
                                            </p:tav>
                                            <p:tav tm="100000">
                                              <p:val>
                                                <p:strVal val="#ppt_y"/>
                                              </p:val>
                                            </p:tav>
                                          </p:tavLst>
                                        </p:anim>
                                      </p:childTnLst>
                                    </p:cTn>
                                  </p:par>
                                  <p:par>
                                    <p:cTn id="18" presetID="53" presetClass="entr" presetSubtype="16" fill="hold" grpId="0" nodeType="withEffect">
                                      <p:stCondLst>
                                        <p:cond delay="1000"/>
                                      </p:stCondLst>
                                      <p:childTnLst>
                                        <p:set>
                                          <p:cBhvr>
                                            <p:cTn id="19" dur="1" fill="hold">
                                              <p:stCondLst>
                                                <p:cond delay="0"/>
                                              </p:stCondLst>
                                            </p:cTn>
                                            <p:tgtEl>
                                              <p:spTgt spid="33"/>
                                            </p:tgtEl>
                                            <p:attrNameLst>
                                              <p:attrName>style.visibility</p:attrName>
                                            </p:attrNameLst>
                                          </p:cBhvr>
                                          <p:to>
                                            <p:strVal val="visible"/>
                                          </p:to>
                                        </p:set>
                                        <p:anim calcmode="lin" valueType="num">
                                          <p:cBhvr>
                                            <p:cTn id="20" dur="750" fill="hold"/>
                                            <p:tgtEl>
                                              <p:spTgt spid="33"/>
                                            </p:tgtEl>
                                            <p:attrNameLst>
                                              <p:attrName>ppt_w</p:attrName>
                                            </p:attrNameLst>
                                          </p:cBhvr>
                                          <p:tavLst>
                                            <p:tav tm="0">
                                              <p:val>
                                                <p:fltVal val="0"/>
                                              </p:val>
                                            </p:tav>
                                            <p:tav tm="100000">
                                              <p:val>
                                                <p:strVal val="#ppt_w"/>
                                              </p:val>
                                            </p:tav>
                                          </p:tavLst>
                                        </p:anim>
                                        <p:anim calcmode="lin" valueType="num">
                                          <p:cBhvr>
                                            <p:cTn id="21" dur="750" fill="hold"/>
                                            <p:tgtEl>
                                              <p:spTgt spid="33"/>
                                            </p:tgtEl>
                                            <p:attrNameLst>
                                              <p:attrName>ppt_h</p:attrName>
                                            </p:attrNameLst>
                                          </p:cBhvr>
                                          <p:tavLst>
                                            <p:tav tm="0">
                                              <p:val>
                                                <p:fltVal val="0"/>
                                              </p:val>
                                            </p:tav>
                                            <p:tav tm="100000">
                                              <p:val>
                                                <p:strVal val="#ppt_h"/>
                                              </p:val>
                                            </p:tav>
                                          </p:tavLst>
                                        </p:anim>
                                        <p:animEffect transition="in" filter="fade">
                                          <p:cBhvr>
                                            <p:cTn id="22" dur="750"/>
                                            <p:tgtEl>
                                              <p:spTgt spid="33"/>
                                            </p:tgtEl>
                                          </p:cBhvr>
                                        </p:animEffect>
                                      </p:childTnLst>
                                    </p:cTn>
                                  </p:par>
                                  <p:par>
                                    <p:cTn id="23" presetID="2" presetClass="entr" presetSubtype="8" fill="hold" nodeType="withEffect">
                                      <p:stCondLst>
                                        <p:cond delay="25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1000" fill="hold"/>
                                            <p:tgtEl>
                                              <p:spTgt spid="35"/>
                                            </p:tgtEl>
                                            <p:attrNameLst>
                                              <p:attrName>ppt_x</p:attrName>
                                            </p:attrNameLst>
                                          </p:cBhvr>
                                          <p:tavLst>
                                            <p:tav tm="0">
                                              <p:val>
                                                <p:strVal val="0-#ppt_w/2"/>
                                              </p:val>
                                            </p:tav>
                                            <p:tav tm="100000">
                                              <p:val>
                                                <p:strVal val="#ppt_x"/>
                                              </p:val>
                                            </p:tav>
                                          </p:tavLst>
                                        </p:anim>
                                        <p:anim calcmode="lin" valueType="num">
                                          <p:cBhvr additive="base">
                                            <p:cTn id="26" dur="1000" fill="hold"/>
                                            <p:tgtEl>
                                              <p:spTgt spid="35"/>
                                            </p:tgtEl>
                                            <p:attrNameLst>
                                              <p:attrName>ppt_y</p:attrName>
                                            </p:attrNameLst>
                                          </p:cBhvr>
                                          <p:tavLst>
                                            <p:tav tm="0">
                                              <p:val>
                                                <p:strVal val="#ppt_y"/>
                                              </p:val>
                                            </p:tav>
                                            <p:tav tm="100000">
                                              <p:val>
                                                <p:strVal val="#ppt_y"/>
                                              </p:val>
                                            </p:tav>
                                          </p:tavLst>
                                        </p:anim>
                                      </p:childTnLst>
                                    </p:cTn>
                                  </p:par>
                                  <p:par>
                                    <p:cTn id="27" presetID="53" presetClass="entr" presetSubtype="16" fill="hold" grpId="0" nodeType="withEffect">
                                      <p:stCondLst>
                                        <p:cond delay="1000"/>
                                      </p:stCondLst>
                                      <p:childTnLst>
                                        <p:set>
                                          <p:cBhvr>
                                            <p:cTn id="28" dur="1" fill="hold">
                                              <p:stCondLst>
                                                <p:cond delay="0"/>
                                              </p:stCondLst>
                                            </p:cTn>
                                            <p:tgtEl>
                                              <p:spTgt spid="41"/>
                                            </p:tgtEl>
                                            <p:attrNameLst>
                                              <p:attrName>style.visibility</p:attrName>
                                            </p:attrNameLst>
                                          </p:cBhvr>
                                          <p:to>
                                            <p:strVal val="visible"/>
                                          </p:to>
                                        </p:set>
                                        <p:anim calcmode="lin" valueType="num">
                                          <p:cBhvr>
                                            <p:cTn id="29" dur="750" fill="hold"/>
                                            <p:tgtEl>
                                              <p:spTgt spid="41"/>
                                            </p:tgtEl>
                                            <p:attrNameLst>
                                              <p:attrName>ppt_w</p:attrName>
                                            </p:attrNameLst>
                                          </p:cBhvr>
                                          <p:tavLst>
                                            <p:tav tm="0">
                                              <p:val>
                                                <p:fltVal val="0"/>
                                              </p:val>
                                            </p:tav>
                                            <p:tav tm="100000">
                                              <p:val>
                                                <p:strVal val="#ppt_w"/>
                                              </p:val>
                                            </p:tav>
                                          </p:tavLst>
                                        </p:anim>
                                        <p:anim calcmode="lin" valueType="num">
                                          <p:cBhvr>
                                            <p:cTn id="30" dur="750" fill="hold"/>
                                            <p:tgtEl>
                                              <p:spTgt spid="41"/>
                                            </p:tgtEl>
                                            <p:attrNameLst>
                                              <p:attrName>ppt_h</p:attrName>
                                            </p:attrNameLst>
                                          </p:cBhvr>
                                          <p:tavLst>
                                            <p:tav tm="0">
                                              <p:val>
                                                <p:fltVal val="0"/>
                                              </p:val>
                                            </p:tav>
                                            <p:tav tm="100000">
                                              <p:val>
                                                <p:strVal val="#ppt_h"/>
                                              </p:val>
                                            </p:tav>
                                          </p:tavLst>
                                        </p:anim>
                                        <p:animEffect transition="in" filter="fade">
                                          <p:cBhvr>
                                            <p:cTn id="31" dur="750"/>
                                            <p:tgtEl>
                                              <p:spTgt spid="41"/>
                                            </p:tgtEl>
                                          </p:cBhvr>
                                        </p:animEffect>
                                      </p:childTnLst>
                                    </p:cTn>
                                  </p:par>
                                  <p:par>
                                    <p:cTn id="32" presetID="2" presetClass="entr" presetSubtype="8" fill="hold" nodeType="withEffect">
                                      <p:stCondLst>
                                        <p:cond delay="250"/>
                                      </p:stCondLst>
                                      <p:childTnLst>
                                        <p:set>
                                          <p:cBhvr>
                                            <p:cTn id="33" dur="1" fill="hold">
                                              <p:stCondLst>
                                                <p:cond delay="0"/>
                                              </p:stCondLst>
                                            </p:cTn>
                                            <p:tgtEl>
                                              <p:spTgt spid="45"/>
                                            </p:tgtEl>
                                            <p:attrNameLst>
                                              <p:attrName>style.visibility</p:attrName>
                                            </p:attrNameLst>
                                          </p:cBhvr>
                                          <p:to>
                                            <p:strVal val="visible"/>
                                          </p:to>
                                        </p:set>
                                        <p:anim calcmode="lin" valueType="num">
                                          <p:cBhvr additive="base">
                                            <p:cTn id="34" dur="1000" fill="hold"/>
                                            <p:tgtEl>
                                              <p:spTgt spid="45"/>
                                            </p:tgtEl>
                                            <p:attrNameLst>
                                              <p:attrName>ppt_x</p:attrName>
                                            </p:attrNameLst>
                                          </p:cBhvr>
                                          <p:tavLst>
                                            <p:tav tm="0">
                                              <p:val>
                                                <p:strVal val="0-#ppt_w/2"/>
                                              </p:val>
                                            </p:tav>
                                            <p:tav tm="100000">
                                              <p:val>
                                                <p:strVal val="#ppt_x"/>
                                              </p:val>
                                            </p:tav>
                                          </p:tavLst>
                                        </p:anim>
                                        <p:anim calcmode="lin" valueType="num">
                                          <p:cBhvr additive="base">
                                            <p:cTn id="35" dur="1000" fill="hold"/>
                                            <p:tgtEl>
                                              <p:spTgt spid="45"/>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1000"/>
                                      </p:stCondLst>
                                      <p:childTnLst>
                                        <p:set>
                                          <p:cBhvr>
                                            <p:cTn id="37" dur="1" fill="hold">
                                              <p:stCondLst>
                                                <p:cond delay="0"/>
                                              </p:stCondLst>
                                            </p:cTn>
                                            <p:tgtEl>
                                              <p:spTgt spid="51"/>
                                            </p:tgtEl>
                                            <p:attrNameLst>
                                              <p:attrName>style.visibility</p:attrName>
                                            </p:attrNameLst>
                                          </p:cBhvr>
                                          <p:to>
                                            <p:strVal val="visible"/>
                                          </p:to>
                                        </p:set>
                                        <p:anim calcmode="lin" valueType="num">
                                          <p:cBhvr>
                                            <p:cTn id="38" dur="750" fill="hold"/>
                                            <p:tgtEl>
                                              <p:spTgt spid="51"/>
                                            </p:tgtEl>
                                            <p:attrNameLst>
                                              <p:attrName>ppt_w</p:attrName>
                                            </p:attrNameLst>
                                          </p:cBhvr>
                                          <p:tavLst>
                                            <p:tav tm="0">
                                              <p:val>
                                                <p:fltVal val="0"/>
                                              </p:val>
                                            </p:tav>
                                            <p:tav tm="100000">
                                              <p:val>
                                                <p:strVal val="#ppt_w"/>
                                              </p:val>
                                            </p:tav>
                                          </p:tavLst>
                                        </p:anim>
                                        <p:anim calcmode="lin" valueType="num">
                                          <p:cBhvr>
                                            <p:cTn id="39" dur="750" fill="hold"/>
                                            <p:tgtEl>
                                              <p:spTgt spid="51"/>
                                            </p:tgtEl>
                                            <p:attrNameLst>
                                              <p:attrName>ppt_h</p:attrName>
                                            </p:attrNameLst>
                                          </p:cBhvr>
                                          <p:tavLst>
                                            <p:tav tm="0">
                                              <p:val>
                                                <p:fltVal val="0"/>
                                              </p:val>
                                            </p:tav>
                                            <p:tav tm="100000">
                                              <p:val>
                                                <p:strVal val="#ppt_h"/>
                                              </p:val>
                                            </p:tav>
                                          </p:tavLst>
                                        </p:anim>
                                        <p:animEffect transition="in" filter="fade">
                                          <p:cBhvr>
                                            <p:cTn id="40" dur="750"/>
                                            <p:tgtEl>
                                              <p:spTgt spid="51"/>
                                            </p:tgtEl>
                                          </p:cBhvr>
                                        </p:animEffect>
                                      </p:childTnLst>
                                    </p:cTn>
                                  </p:par>
                                  <p:par>
                                    <p:cTn id="41" presetID="2" presetClass="entr" presetSubtype="8" fill="hold" nodeType="withEffect">
                                      <p:stCondLst>
                                        <p:cond delay="25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0-#ppt_w/2"/>
                                              </p:val>
                                            </p:tav>
                                            <p:tav tm="100000">
                                              <p:val>
                                                <p:strVal val="#ppt_x"/>
                                              </p:val>
                                            </p:tav>
                                          </p:tavLst>
                                        </p:anim>
                                        <p:anim calcmode="lin" valueType="num">
                                          <p:cBhvr additive="base">
                                            <p:cTn id="44" dur="1000" fill="hold"/>
                                            <p:tgtEl>
                                              <p:spTgt spid="18"/>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1000"/>
                                      </p:stCondLst>
                                      <p:childTnLst>
                                        <p:set>
                                          <p:cBhvr>
                                            <p:cTn id="46" dur="1" fill="hold">
                                              <p:stCondLst>
                                                <p:cond delay="0"/>
                                              </p:stCondLst>
                                            </p:cTn>
                                            <p:tgtEl>
                                              <p:spTgt spid="58"/>
                                            </p:tgtEl>
                                            <p:attrNameLst>
                                              <p:attrName>style.visibility</p:attrName>
                                            </p:attrNameLst>
                                          </p:cBhvr>
                                          <p:to>
                                            <p:strVal val="visible"/>
                                          </p:to>
                                        </p:set>
                                        <p:anim calcmode="lin" valueType="num">
                                          <p:cBhvr>
                                            <p:cTn id="47" dur="750" fill="hold"/>
                                            <p:tgtEl>
                                              <p:spTgt spid="58"/>
                                            </p:tgtEl>
                                            <p:attrNameLst>
                                              <p:attrName>ppt_w</p:attrName>
                                            </p:attrNameLst>
                                          </p:cBhvr>
                                          <p:tavLst>
                                            <p:tav tm="0">
                                              <p:val>
                                                <p:fltVal val="0"/>
                                              </p:val>
                                            </p:tav>
                                            <p:tav tm="100000">
                                              <p:val>
                                                <p:strVal val="#ppt_w"/>
                                              </p:val>
                                            </p:tav>
                                          </p:tavLst>
                                        </p:anim>
                                        <p:anim calcmode="lin" valueType="num">
                                          <p:cBhvr>
                                            <p:cTn id="48" dur="750" fill="hold"/>
                                            <p:tgtEl>
                                              <p:spTgt spid="58"/>
                                            </p:tgtEl>
                                            <p:attrNameLst>
                                              <p:attrName>ppt_h</p:attrName>
                                            </p:attrNameLst>
                                          </p:cBhvr>
                                          <p:tavLst>
                                            <p:tav tm="0">
                                              <p:val>
                                                <p:fltVal val="0"/>
                                              </p:val>
                                            </p:tav>
                                            <p:tav tm="100000">
                                              <p:val>
                                                <p:strVal val="#ppt_h"/>
                                              </p:val>
                                            </p:tav>
                                          </p:tavLst>
                                        </p:anim>
                                        <p:animEffect transition="in" filter="fade">
                                          <p:cBhvr>
                                            <p:cTn id="49"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3" grpId="0"/>
          <p:bldP spid="41" grpId="0"/>
          <p:bldP spid="51" grpId="0"/>
          <p:bldP spid="58" grpId="0"/>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12B4C1E8-C423-425D-A8A9-24FF9038A162}"/>
              </a:ext>
            </a:extLst>
          </p:cNvPr>
          <p:cNvSpPr txBox="1"/>
          <p:nvPr/>
        </p:nvSpPr>
        <p:spPr>
          <a:xfrm>
            <a:off x="654332" y="2791469"/>
            <a:ext cx="2564944" cy="1384995"/>
          </a:xfrm>
          <a:prstGeom prst="rect">
            <a:avLst/>
          </a:prstGeom>
          <a:noFill/>
        </p:spPr>
        <p:txBody>
          <a:bodyPr wrap="square" rtlCol="0">
            <a:spAutoFit/>
          </a:bodyPr>
          <a:lstStyle/>
          <a:p>
            <a:pPr algn="just"/>
            <a:r>
              <a:rPr lang="mn-MN" sz="1400" dirty="0">
                <a:solidFill>
                  <a:srgbClr val="002060"/>
                </a:solidFill>
                <a:latin typeface="Arial" panose="020B0604020202020204" pitchFamily="34" charset="0"/>
                <a:cs typeface="Arial" panose="020B0604020202020204" pitchFamily="34" charset="0"/>
              </a:rPr>
              <a:t>Хөгжлийн бэрхшээлтэй хүүхдийн сэргээн засах хөгжлийн төв </a:t>
            </a:r>
          </a:p>
          <a:p>
            <a:pPr algn="r"/>
            <a:r>
              <a:rPr lang="en-US" sz="1400" b="1" dirty="0">
                <a:solidFill>
                  <a:schemeClr val="accent5">
                    <a:lumMod val="50000"/>
                  </a:schemeClr>
                </a:solidFill>
                <a:latin typeface="Arial" panose="020B0604020202020204" pitchFamily="34" charset="0"/>
                <a:cs typeface="Arial" panose="020B0604020202020204" pitchFamily="34" charset="0"/>
              </a:rPr>
              <a:t>info@rdccd.mn</a:t>
            </a:r>
            <a:r>
              <a:rPr lang="mn-MN" sz="1400" b="1" dirty="0">
                <a:solidFill>
                  <a:schemeClr val="accent5">
                    <a:lumMod val="50000"/>
                  </a:schemeClr>
                </a:solidFill>
                <a:latin typeface="Arial" panose="020B0604020202020204" pitchFamily="34" charset="0"/>
                <a:cs typeface="Arial" panose="020B0604020202020204" pitchFamily="34" charset="0"/>
              </a:rPr>
              <a:t> </a:t>
            </a:r>
          </a:p>
          <a:p>
            <a:pPr algn="r"/>
            <a:r>
              <a:rPr lang="en-US" sz="1400" b="1" dirty="0">
                <a:solidFill>
                  <a:srgbClr val="002060"/>
                </a:solidFill>
                <a:latin typeface="Arial" panose="020B0604020202020204" pitchFamily="34" charset="0"/>
                <a:cs typeface="Arial" panose="020B0604020202020204" pitchFamily="34" charset="0"/>
                <a:hlinkClick r:id="rId2"/>
              </a:rPr>
              <a:t>Example@gmail.com</a:t>
            </a:r>
            <a:endParaRPr lang="en-US" sz="1400" b="1" dirty="0">
              <a:solidFill>
                <a:srgbClr val="002060"/>
              </a:solidFill>
              <a:latin typeface="Arial" panose="020B0604020202020204" pitchFamily="34" charset="0"/>
              <a:cs typeface="Arial" panose="020B0604020202020204" pitchFamily="34" charset="0"/>
            </a:endParaRPr>
          </a:p>
          <a:p>
            <a:pPr algn="r"/>
            <a:r>
              <a:rPr lang="en-US" altLang="ko-KR" sz="1400" dirty="0">
                <a:solidFill>
                  <a:schemeClr val="tx1">
                    <a:lumMod val="95000"/>
                    <a:lumOff val="5000"/>
                  </a:schemeClr>
                </a:solidFill>
                <a:latin typeface="Arial" panose="020B0604020202020204" pitchFamily="34" charset="0"/>
                <a:cs typeface="Arial" panose="020B0604020202020204" pitchFamily="34" charset="0"/>
              </a:rPr>
              <a:t>.</a:t>
            </a:r>
            <a:r>
              <a:rPr lang="en-US" altLang="ko-KR" sz="1200" dirty="0">
                <a:solidFill>
                  <a:schemeClr val="tx1">
                    <a:lumMod val="95000"/>
                    <a:lumOff val="5000"/>
                  </a:schemeClr>
                </a:solidFill>
                <a:latin typeface="Arial" panose="020B0604020202020204" pitchFamily="34" charset="0"/>
                <a:cs typeface="Arial" panose="020B0604020202020204" pitchFamily="34" charset="0"/>
              </a:rPr>
              <a:t> </a:t>
            </a:r>
          </a:p>
        </p:txBody>
      </p:sp>
      <p:sp>
        <p:nvSpPr>
          <p:cNvPr id="47" name="TextBox 46">
            <a:extLst>
              <a:ext uri="{FF2B5EF4-FFF2-40B4-BE49-F238E27FC236}">
                <a16:creationId xmlns:a16="http://schemas.microsoft.com/office/drawing/2014/main" id="{4337013A-0DA3-44D9-82A0-E7A507779B67}"/>
              </a:ext>
            </a:extLst>
          </p:cNvPr>
          <p:cNvSpPr txBox="1"/>
          <p:nvPr/>
        </p:nvSpPr>
        <p:spPr>
          <a:xfrm>
            <a:off x="622531" y="4562242"/>
            <a:ext cx="2569830" cy="1308050"/>
          </a:xfrm>
          <a:prstGeom prst="rect">
            <a:avLst/>
          </a:prstGeom>
          <a:noFill/>
        </p:spPr>
        <p:txBody>
          <a:bodyPr wrap="square" rtlCol="0">
            <a:spAutoFit/>
          </a:bodyPr>
          <a:lstStyle/>
          <a:p>
            <a:pPr algn="just"/>
            <a:r>
              <a:rPr lang="mn-MN" sz="1400" dirty="0">
                <a:solidFill>
                  <a:srgbClr val="002060"/>
                </a:solidFill>
                <a:latin typeface="Arial" panose="020B0604020202020204" pitchFamily="34" charset="0"/>
                <a:cs typeface="Arial" panose="020B0604020202020204" pitchFamily="34" charset="0"/>
              </a:rPr>
              <a:t>Сэргээн засалт, сургалт, үйлдвэрлэлийн төв</a:t>
            </a:r>
          </a:p>
          <a:p>
            <a:pPr algn="r"/>
            <a:r>
              <a:rPr lang="mn-MN" sz="1400" b="1" dirty="0">
                <a:solidFill>
                  <a:srgbClr val="002060"/>
                </a:solidFill>
                <a:latin typeface="Arial" panose="020B0604020202020204" pitchFamily="34" charset="0"/>
                <a:cs typeface="Arial" panose="020B0604020202020204" pitchFamily="34" charset="0"/>
                <a:hlinkClick r:id="rId3"/>
              </a:rPr>
              <a:t> </a:t>
            </a:r>
            <a:r>
              <a:rPr lang="mn-MN" sz="1400" dirty="0">
                <a:solidFill>
                  <a:srgbClr val="002060"/>
                </a:solidFill>
                <a:latin typeface="Arial" panose="020B0604020202020204" pitchFamily="34" charset="0"/>
                <a:cs typeface="Arial" panose="020B0604020202020204" pitchFamily="34" charset="0"/>
                <a:hlinkClick r:id="rId3"/>
              </a:rPr>
              <a:t> </a:t>
            </a:r>
            <a:r>
              <a:rPr lang="en-US" sz="1400" b="1" dirty="0">
                <a:solidFill>
                  <a:srgbClr val="002060"/>
                </a:solidFill>
                <a:latin typeface="Arial" panose="020B0604020202020204" pitchFamily="34" charset="0"/>
                <a:cs typeface="Arial" panose="020B0604020202020204" pitchFamily="34" charset="0"/>
                <a:hlinkClick r:id="rId3"/>
              </a:rPr>
              <a:t>in</a:t>
            </a:r>
            <a:r>
              <a:rPr lang="en-US" sz="1400" b="1" dirty="0">
                <a:solidFill>
                  <a:schemeClr val="accent5">
                    <a:lumMod val="50000"/>
                  </a:schemeClr>
                </a:solidFill>
                <a:latin typeface="Arial" panose="020B0604020202020204" pitchFamily="34" charset="0"/>
                <a:cs typeface="Arial" panose="020B0604020202020204" pitchFamily="34" charset="0"/>
                <a:hlinkClick r:id="rId3"/>
              </a:rPr>
              <a:t>fo@nrc.gov.mn</a:t>
            </a:r>
            <a:r>
              <a:rPr lang="mn-MN" sz="1400" b="1" dirty="0">
                <a:solidFill>
                  <a:schemeClr val="accent5">
                    <a:lumMod val="50000"/>
                  </a:schemeClr>
                </a:solidFill>
                <a:latin typeface="Arial" panose="020B0604020202020204" pitchFamily="34" charset="0"/>
                <a:cs typeface="Arial" panose="020B0604020202020204" pitchFamily="34" charset="0"/>
              </a:rPr>
              <a:t>,</a:t>
            </a:r>
            <a:r>
              <a:rPr lang="en-US" sz="1400" u="sng" dirty="0">
                <a:solidFill>
                  <a:schemeClr val="accent5">
                    <a:lumMod val="50000"/>
                  </a:schemeClr>
                </a:solidFill>
                <a:latin typeface="Arial" panose="020B0604020202020204" pitchFamily="34" charset="0"/>
                <a:cs typeface="Arial" panose="020B0604020202020204" pitchFamily="34" charset="0"/>
                <a:hlinkClick r:id="rId4"/>
              </a:rPr>
              <a:t> </a:t>
            </a:r>
            <a:endParaRPr lang="mn-MN" sz="1400" u="sng" dirty="0">
              <a:solidFill>
                <a:schemeClr val="accent5">
                  <a:lumMod val="50000"/>
                </a:schemeClr>
              </a:solidFill>
              <a:latin typeface="Arial" panose="020B0604020202020204" pitchFamily="34" charset="0"/>
              <a:cs typeface="Arial" panose="020B0604020202020204" pitchFamily="34" charset="0"/>
              <a:hlinkClick r:id="rId4"/>
            </a:endParaRPr>
          </a:p>
          <a:p>
            <a:pPr algn="r"/>
            <a:r>
              <a:rPr lang="en-US" sz="1400" b="1" u="sng" dirty="0">
                <a:solidFill>
                  <a:schemeClr val="accent5">
                    <a:lumMod val="50000"/>
                  </a:schemeClr>
                </a:solidFill>
                <a:latin typeface="Arial" panose="020B0604020202020204" pitchFamily="34" charset="0"/>
                <a:cs typeface="Arial" panose="020B0604020202020204" pitchFamily="34" charset="0"/>
                <a:hlinkClick r:id="rId4"/>
              </a:rPr>
              <a:t>nrc.gov.mn</a:t>
            </a:r>
          </a:p>
          <a:p>
            <a:pPr algn="r"/>
            <a:r>
              <a:rPr lang="mn-MN" sz="1400" b="1" dirty="0">
                <a:solidFill>
                  <a:schemeClr val="accent1">
                    <a:lumMod val="50000"/>
                  </a:schemeClr>
                </a:solidFill>
                <a:latin typeface="Arial" panose="020B0604020202020204" pitchFamily="34" charset="0"/>
                <a:cs typeface="Arial" panose="020B0604020202020204" pitchFamily="34" charset="0"/>
              </a:rPr>
              <a:t> </a:t>
            </a:r>
          </a:p>
          <a:p>
            <a:pPr algn="r"/>
            <a:endParaRPr lang="mn-MN" sz="9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7C534ED5-F8A4-49E5-99A7-3539DC68A2AC}"/>
              </a:ext>
            </a:extLst>
          </p:cNvPr>
          <p:cNvSpPr txBox="1"/>
          <p:nvPr/>
        </p:nvSpPr>
        <p:spPr>
          <a:xfrm>
            <a:off x="3762225" y="2791469"/>
            <a:ext cx="2661712" cy="1169551"/>
          </a:xfrm>
          <a:prstGeom prst="rect">
            <a:avLst/>
          </a:prstGeom>
          <a:noFill/>
        </p:spPr>
        <p:txBody>
          <a:bodyPr wrap="square" lIns="60750" rIns="60750" rtlCol="0">
            <a:spAutoFit/>
          </a:bodyPr>
          <a:lstStyle/>
          <a:p>
            <a:pPr algn="just"/>
            <a:r>
              <a:rPr lang="mn-MN" sz="1400" dirty="0">
                <a:solidFill>
                  <a:schemeClr val="accent1">
                    <a:lumMod val="50000"/>
                  </a:schemeClr>
                </a:solidFill>
                <a:latin typeface="Arial" panose="020B0604020202020204" pitchFamily="34" charset="0"/>
                <a:cs typeface="Arial" panose="020B0604020202020204" pitchFamily="34" charset="0"/>
              </a:rPr>
              <a:t>Улаанбаатар хот, Баянгол дүүрэг, 20-р хороо, Хөгжлийн бэрхшээлтэй хүүхдийн сэргээн засах хөгжлийн төв, </a:t>
            </a:r>
            <a:r>
              <a:rPr lang="en-US" sz="1400" dirty="0">
                <a:solidFill>
                  <a:schemeClr val="accent1">
                    <a:lumMod val="50000"/>
                  </a:schemeClr>
                </a:solidFill>
                <a:latin typeface="Arial" panose="020B0604020202020204" pitchFamily="34" charset="0"/>
                <a:cs typeface="Arial" panose="020B0604020202020204" pitchFamily="34" charset="0"/>
              </a:rPr>
              <a:t>Ulaanbaatar, Mongolia, 976</a:t>
            </a:r>
            <a:endParaRPr lang="ko-KR" altLang="en-US" sz="1400" dirty="0">
              <a:solidFill>
                <a:schemeClr val="accent1">
                  <a:lumMod val="50000"/>
                </a:schemeClr>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34449A95-A439-4CEB-86BB-FB3FDD4AE3E0}"/>
              </a:ext>
            </a:extLst>
          </p:cNvPr>
          <p:cNvSpPr txBox="1"/>
          <p:nvPr/>
        </p:nvSpPr>
        <p:spPr>
          <a:xfrm>
            <a:off x="3720259" y="6001875"/>
            <a:ext cx="2645905" cy="1721690"/>
          </a:xfrm>
          <a:prstGeom prst="rect">
            <a:avLst/>
          </a:prstGeom>
          <a:noFill/>
        </p:spPr>
        <p:txBody>
          <a:bodyPr wrap="square" lIns="60750" rIns="60750" rtlCol="0">
            <a:spAutoFit/>
          </a:bodyPr>
          <a:lstStyle/>
          <a:p>
            <a:endParaRPr lang="mn-MN" sz="788" u="sng" dirty="0">
              <a:solidFill>
                <a:schemeClr val="accent1">
                  <a:lumMod val="50000"/>
                </a:schemeClr>
              </a:solidFill>
              <a:latin typeface="Times New Roman" panose="02020603050405020304" pitchFamily="18" charset="0"/>
              <a:cs typeface="Times New Roman" panose="02020603050405020304" pitchFamily="18" charset="0"/>
            </a:endParaRPr>
          </a:p>
          <a:p>
            <a:pPr algn="just"/>
            <a:r>
              <a:rPr lang="mn-MN" sz="1400" dirty="0">
                <a:solidFill>
                  <a:schemeClr val="accent1">
                    <a:lumMod val="50000"/>
                  </a:schemeClr>
                </a:solidFill>
                <a:latin typeface="Arial" panose="020B0604020202020204" pitchFamily="34" charset="0"/>
                <a:cs typeface="Arial" panose="020B0604020202020204" pitchFamily="34" charset="0"/>
              </a:rPr>
              <a:t>Улаанбаатар хот, Баянгол дүүрэг, 26-р хороо</a:t>
            </a:r>
            <a:endParaRPr lang="mn-MN" sz="1400" u="sng" dirty="0">
              <a:solidFill>
                <a:schemeClr val="accent1">
                  <a:lumMod val="50000"/>
                </a:schemeClr>
              </a:solidFill>
              <a:latin typeface="Arial" panose="020B0604020202020204" pitchFamily="34" charset="0"/>
              <a:cs typeface="Arial" panose="020B0604020202020204" pitchFamily="34" charset="0"/>
            </a:endParaRPr>
          </a:p>
          <a:p>
            <a:pPr algn="just"/>
            <a:r>
              <a:rPr lang="mn-MN" sz="1400" dirty="0">
                <a:solidFill>
                  <a:schemeClr val="accent1">
                    <a:lumMod val="50000"/>
                  </a:schemeClr>
                </a:solidFill>
                <a:latin typeface="Arial" panose="020B0604020202020204" pitchFamily="34" charset="0"/>
                <a:cs typeface="Arial" panose="020B0604020202020204" pitchFamily="34" charset="0"/>
              </a:rPr>
              <a:t>Хараагүй хүмүүсийн хөдөлмөр, сургалт хөгжлийн төв.</a:t>
            </a:r>
            <a:r>
              <a:rPr lang="en-US" sz="1400" dirty="0">
                <a:solidFill>
                  <a:schemeClr val="accent1">
                    <a:lumMod val="50000"/>
                  </a:schemeClr>
                </a:solidFill>
                <a:latin typeface="Arial" panose="020B0604020202020204" pitchFamily="34" charset="0"/>
                <a:cs typeface="Arial" panose="020B0604020202020204" pitchFamily="34" charset="0"/>
              </a:rPr>
              <a:t> Ulaanbaatar, Mongolia</a:t>
            </a:r>
            <a:r>
              <a:rPr lang="mn-MN" sz="1400" dirty="0">
                <a:solidFill>
                  <a:schemeClr val="accent1">
                    <a:lumMod val="50000"/>
                  </a:schemeClr>
                </a:solidFill>
                <a:latin typeface="Arial" panose="020B0604020202020204" pitchFamily="34" charset="0"/>
                <a:cs typeface="Arial" panose="020B0604020202020204" pitchFamily="34" charset="0"/>
              </a:rPr>
              <a:t>, 976</a:t>
            </a:r>
            <a:endParaRPr lang="ko-KR" altLang="en-US" sz="1400" dirty="0">
              <a:solidFill>
                <a:srgbClr val="002060"/>
              </a:solidFill>
              <a:latin typeface="Arial" panose="020B0604020202020204" pitchFamily="34" charset="0"/>
              <a:cs typeface="Arial" panose="020B0604020202020204" pitchFamily="34" charset="0"/>
            </a:endParaRPr>
          </a:p>
          <a:p>
            <a:pPr algn="just"/>
            <a:r>
              <a:rPr lang="mn-MN" altLang="ko-KR" sz="1400" dirty="0">
                <a:solidFill>
                  <a:srgbClr val="002060"/>
                </a:solidFill>
                <a:latin typeface="Arial" panose="020B0604020202020204" pitchFamily="34" charset="0"/>
                <a:cs typeface="Arial" panose="020B0604020202020204" pitchFamily="34" charset="0"/>
              </a:rPr>
              <a:t>           70120060</a:t>
            </a:r>
            <a:endParaRPr lang="ko-KR" altLang="en-US" sz="1400" dirty="0">
              <a:solidFill>
                <a:srgbClr val="002060"/>
              </a:solidFill>
              <a:latin typeface="Arial" panose="020B0604020202020204" pitchFamily="34" charset="0"/>
              <a:cs typeface="Arial" panose="020B0604020202020204" pitchFamily="34" charset="0"/>
            </a:endParaRPr>
          </a:p>
        </p:txBody>
      </p:sp>
      <p:cxnSp>
        <p:nvCxnSpPr>
          <p:cNvPr id="65" name="Elbow Connector 64"/>
          <p:cNvCxnSpPr>
            <a:cxnSpLocks/>
          </p:cNvCxnSpPr>
          <p:nvPr/>
        </p:nvCxnSpPr>
        <p:spPr>
          <a:xfrm flipV="1">
            <a:off x="622531" y="8148317"/>
            <a:ext cx="5840736" cy="270066"/>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7" name="Elbow Connector 66"/>
          <p:cNvCxnSpPr>
            <a:cxnSpLocks/>
          </p:cNvCxnSpPr>
          <p:nvPr/>
        </p:nvCxnSpPr>
        <p:spPr>
          <a:xfrm flipV="1">
            <a:off x="654332" y="1400766"/>
            <a:ext cx="5704354" cy="139358"/>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7" name="Rectangle 9">
            <a:extLst>
              <a:ext uri="{FF2B5EF4-FFF2-40B4-BE49-F238E27FC236}">
                <a16:creationId xmlns:a16="http://schemas.microsoft.com/office/drawing/2014/main" id="{D66A2C78-0A2E-4616-BE0C-4D0C0B5DB412}"/>
              </a:ext>
            </a:extLst>
          </p:cNvPr>
          <p:cNvSpPr/>
          <p:nvPr/>
        </p:nvSpPr>
        <p:spPr>
          <a:xfrm>
            <a:off x="697733" y="6372389"/>
            <a:ext cx="191131" cy="17424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013" dirty="0"/>
          </a:p>
        </p:txBody>
      </p:sp>
      <p:sp>
        <p:nvSpPr>
          <p:cNvPr id="93" name="Rectangle 25"/>
          <p:cNvSpPr txBox="1">
            <a:spLocks noChangeArrowheads="1"/>
          </p:cNvSpPr>
          <p:nvPr/>
        </p:nvSpPr>
        <p:spPr>
          <a:xfrm>
            <a:off x="937249" y="2015519"/>
            <a:ext cx="5194967" cy="566361"/>
          </a:xfrm>
          <a:prstGeom prst="rect">
            <a:avLst/>
          </a:prstGeom>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altLang="en-US" sz="1800" dirty="0">
                <a:solidFill>
                  <a:srgbClr val="002060"/>
                </a:solidFill>
                <a:latin typeface="Times New Roman" panose="02020603050405020304" pitchFamily="18" charset="0"/>
                <a:cs typeface="Times New Roman" panose="02020603050405020304" pitchFamily="18" charset="0"/>
              </a:rPr>
              <a:t>Харьяа байгууллагуудын цахим хуудас </a:t>
            </a:r>
          </a:p>
          <a:p>
            <a:pPr algn="ctr"/>
            <a:r>
              <a:rPr lang="mn-MN" altLang="en-US" sz="1800" dirty="0">
                <a:solidFill>
                  <a:srgbClr val="002060"/>
                </a:solidFill>
                <a:latin typeface="Times New Roman" panose="02020603050405020304" pitchFamily="18" charset="0"/>
                <a:cs typeface="Times New Roman" panose="02020603050405020304" pitchFamily="18" charset="0"/>
              </a:rPr>
              <a:t>хаягийн мэдээлэл</a:t>
            </a:r>
            <a:endParaRPr lang="en-US" altLang="en-US" sz="1800" dirty="0">
              <a:solidFill>
                <a:srgbClr val="002060"/>
              </a:solidFill>
              <a:latin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id="{34449A95-A439-4CEB-86BB-FB3FDD4AE3E0}"/>
              </a:ext>
            </a:extLst>
          </p:cNvPr>
          <p:cNvSpPr txBox="1"/>
          <p:nvPr/>
        </p:nvSpPr>
        <p:spPr>
          <a:xfrm>
            <a:off x="3704452" y="4533560"/>
            <a:ext cx="2661712" cy="1384995"/>
          </a:xfrm>
          <a:prstGeom prst="rect">
            <a:avLst/>
          </a:prstGeom>
          <a:noFill/>
        </p:spPr>
        <p:txBody>
          <a:bodyPr wrap="square" lIns="60750" rIns="60750" rtlCol="0">
            <a:spAutoFit/>
          </a:bodyPr>
          <a:lstStyle/>
          <a:p>
            <a:pPr algn="just"/>
            <a:r>
              <a:rPr lang="mn-MN" sz="1400" dirty="0">
                <a:solidFill>
                  <a:schemeClr val="accent1">
                    <a:lumMod val="50000"/>
                  </a:schemeClr>
                </a:solidFill>
                <a:latin typeface="Arial" panose="020B0604020202020204" pitchFamily="34" charset="0"/>
                <a:cs typeface="Arial" panose="020B0604020202020204" pitchFamily="34" charset="0"/>
              </a:rPr>
              <a:t>Улаанбаатар хот, Сүхбаатар дүүрэг, 7-р хороо, Сэргээн засалт, сургалт үйлдвэрлэлийн төв</a:t>
            </a:r>
            <a:r>
              <a:rPr lang="en-US" sz="1400" dirty="0">
                <a:solidFill>
                  <a:schemeClr val="accent1">
                    <a:lumMod val="50000"/>
                  </a:schemeClr>
                </a:solidFill>
                <a:latin typeface="Arial" panose="020B0604020202020204" pitchFamily="34" charset="0"/>
                <a:cs typeface="Arial" panose="020B0604020202020204" pitchFamily="34" charset="0"/>
              </a:rPr>
              <a:t>, Ulaanbaatar, Mongolia</a:t>
            </a:r>
            <a:r>
              <a:rPr lang="mn-MN" sz="1400" dirty="0">
                <a:solidFill>
                  <a:schemeClr val="accent1">
                    <a:lumMod val="50000"/>
                  </a:schemeClr>
                </a:solidFill>
                <a:latin typeface="Arial" panose="020B0604020202020204" pitchFamily="34" charset="0"/>
                <a:cs typeface="Arial" panose="020B0604020202020204" pitchFamily="34" charset="0"/>
              </a:rPr>
              <a:t>, 976</a:t>
            </a:r>
          </a:p>
          <a:p>
            <a:pPr algn="just"/>
            <a:r>
              <a:rPr lang="mn-MN" sz="1400" dirty="0">
                <a:solidFill>
                  <a:schemeClr val="accent1">
                    <a:lumMod val="50000"/>
                  </a:schemeClr>
                </a:solidFill>
                <a:latin typeface="Arial" panose="020B0604020202020204" pitchFamily="34" charset="0"/>
                <a:cs typeface="Arial" panose="020B0604020202020204" pitchFamily="34" charset="0"/>
              </a:rPr>
              <a:t>            </a:t>
            </a:r>
            <a:r>
              <a:rPr lang="en-US" sz="1400" dirty="0">
                <a:solidFill>
                  <a:srgbClr val="002060"/>
                </a:solidFill>
                <a:latin typeface="Arial" panose="020B0604020202020204" pitchFamily="34" charset="0"/>
                <a:cs typeface="Arial" panose="020B0604020202020204" pitchFamily="34" charset="0"/>
              </a:rPr>
              <a:t>7011 8809</a:t>
            </a:r>
            <a:endParaRPr lang="ko-KR" altLang="en-US" sz="1400" dirty="0">
              <a:solidFill>
                <a:srgbClr val="002060"/>
              </a:solidFill>
              <a:latin typeface="Arial" panose="020B0604020202020204" pitchFamily="34" charset="0"/>
              <a:cs typeface="Arial" panose="020B0604020202020204" pitchFamily="34" charset="0"/>
            </a:endParaRPr>
          </a:p>
        </p:txBody>
      </p:sp>
      <p:sp>
        <p:nvSpPr>
          <p:cNvPr id="28" name="Rectangle 27"/>
          <p:cNvSpPr/>
          <p:nvPr/>
        </p:nvSpPr>
        <p:spPr>
          <a:xfrm>
            <a:off x="4152464" y="3928083"/>
            <a:ext cx="2051204" cy="307777"/>
          </a:xfrm>
          <a:prstGeom prst="rect">
            <a:avLst/>
          </a:prstGeom>
        </p:spPr>
        <p:txBody>
          <a:bodyPr wrap="square">
            <a:spAutoFit/>
          </a:bodyPr>
          <a:lstStyle/>
          <a:p>
            <a:r>
              <a:rPr lang="en-US" sz="1400" dirty="0">
                <a:solidFill>
                  <a:srgbClr val="002060"/>
                </a:solidFill>
                <a:latin typeface="Arial" panose="020B0604020202020204" pitchFamily="34" charset="0"/>
                <a:cs typeface="Arial" panose="020B0604020202020204" pitchFamily="34" charset="0"/>
              </a:rPr>
              <a:t>7018-8919, 7018-8969</a:t>
            </a:r>
          </a:p>
        </p:txBody>
      </p:sp>
      <p:pic>
        <p:nvPicPr>
          <p:cNvPr id="29" name="Picture 2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071635" y="3941029"/>
            <a:ext cx="206056" cy="206056"/>
          </a:xfrm>
          <a:prstGeom prst="rect">
            <a:avLst/>
          </a:prstGeom>
        </p:spPr>
      </p:pic>
      <p:sp>
        <p:nvSpPr>
          <p:cNvPr id="25" name="TextBox 24">
            <a:extLst>
              <a:ext uri="{FF2B5EF4-FFF2-40B4-BE49-F238E27FC236}">
                <a16:creationId xmlns:a16="http://schemas.microsoft.com/office/drawing/2014/main" id="{3810CA96-0586-4C91-9691-D474618AC9D3}"/>
              </a:ext>
            </a:extLst>
          </p:cNvPr>
          <p:cNvSpPr txBox="1"/>
          <p:nvPr/>
        </p:nvSpPr>
        <p:spPr>
          <a:xfrm>
            <a:off x="649378" y="6148791"/>
            <a:ext cx="2565685" cy="954107"/>
          </a:xfrm>
          <a:prstGeom prst="rect">
            <a:avLst/>
          </a:prstGeom>
          <a:noFill/>
        </p:spPr>
        <p:txBody>
          <a:bodyPr wrap="square">
            <a:spAutoFit/>
          </a:bodyPr>
          <a:lstStyle/>
          <a:p>
            <a:pPr algn="just"/>
            <a:r>
              <a:rPr lang="mn-MN" sz="1400" dirty="0">
                <a:solidFill>
                  <a:srgbClr val="002060"/>
                </a:solidFill>
                <a:latin typeface="Arial" panose="020B0604020202020204" pitchFamily="34" charset="0"/>
                <a:cs typeface="Arial" panose="020B0604020202020204" pitchFamily="34" charset="0"/>
              </a:rPr>
              <a:t>Хараагүй хүмүүсийн хөдөлмөр сургалт, хөгжлийн төв</a:t>
            </a:r>
          </a:p>
          <a:p>
            <a:pPr algn="just"/>
            <a:r>
              <a:rPr lang="mn-MN" altLang="ko-KR" sz="1400" dirty="0">
                <a:solidFill>
                  <a:srgbClr val="002060"/>
                </a:solidFill>
                <a:latin typeface="Arial" panose="020B0604020202020204" pitchFamily="34" charset="0"/>
                <a:cs typeface="Arial" panose="020B0604020202020204" pitchFamily="34" charset="0"/>
              </a:rPr>
              <a:t>                 </a:t>
            </a:r>
            <a:r>
              <a:rPr lang="en-US" altLang="ko-KR" sz="1400" b="1" u="sng" dirty="0" err="1">
                <a:solidFill>
                  <a:schemeClr val="accent1"/>
                </a:solidFill>
                <a:latin typeface="Arial" panose="020B0604020202020204" pitchFamily="34" charset="0"/>
                <a:cs typeface="Arial" panose="020B0604020202020204" pitchFamily="34" charset="0"/>
              </a:rPr>
              <a:t>blindcenter.gov.m</a:t>
            </a:r>
            <a:endParaRPr lang="mn-MN" sz="1400" u="sng" dirty="0">
              <a:solidFill>
                <a:srgbClr val="002060"/>
              </a:solidFill>
              <a:latin typeface="Arial" panose="020B0604020202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81BC8F5E-A27F-F4C9-A470-27FD6BB0737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071635" y="5659580"/>
            <a:ext cx="206056" cy="206056"/>
          </a:xfrm>
          <a:prstGeom prst="rect">
            <a:avLst/>
          </a:prstGeom>
        </p:spPr>
      </p:pic>
      <p:pic>
        <p:nvPicPr>
          <p:cNvPr id="27" name="Picture 26">
            <a:extLst>
              <a:ext uri="{FF2B5EF4-FFF2-40B4-BE49-F238E27FC236}">
                <a16:creationId xmlns:a16="http://schemas.microsoft.com/office/drawing/2014/main" id="{4AE52286-50A5-AEDC-DEDA-5C85CD7DDFB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049436" y="7503687"/>
            <a:ext cx="206056" cy="206056"/>
          </a:xfrm>
          <a:prstGeom prst="rect">
            <a:avLst/>
          </a:prstGeom>
        </p:spPr>
      </p:pic>
      <p:pic>
        <p:nvPicPr>
          <p:cNvPr id="30" name="Picture 29">
            <a:extLst>
              <a:ext uri="{FF2B5EF4-FFF2-40B4-BE49-F238E27FC236}">
                <a16:creationId xmlns:a16="http://schemas.microsoft.com/office/drawing/2014/main" id="{7DE55FFA-F11D-F719-4AEE-58E87EC55B3B}"/>
              </a:ext>
            </a:extLst>
          </p:cNvPr>
          <p:cNvPicPr>
            <a:picLocks noChangeAspect="1"/>
          </p:cNvPicPr>
          <p:nvPr/>
        </p:nvPicPr>
        <p:blipFill>
          <a:blip r:embed="rId6">
            <a:duotone>
              <a:schemeClr val="accent1">
                <a:shade val="45000"/>
                <a:satMod val="135000"/>
              </a:schemeClr>
              <a:prstClr val="white"/>
            </a:duotone>
            <a:alphaModFix amt="85000"/>
          </a:blip>
          <a:stretch>
            <a:fillRect/>
          </a:stretch>
        </p:blipFill>
        <p:spPr>
          <a:xfrm rot="16200000">
            <a:off x="3014941" y="6089872"/>
            <a:ext cx="828123" cy="6858002"/>
          </a:xfrm>
          <a:prstGeom prst="rect">
            <a:avLst/>
          </a:prstGeom>
          <a:solidFill>
            <a:schemeClr val="accent2">
              <a:lumMod val="40000"/>
              <a:lumOff val="60000"/>
            </a:schemeClr>
          </a:solidFill>
        </p:spPr>
      </p:pic>
      <p:pic>
        <p:nvPicPr>
          <p:cNvPr id="79" name="Picture 78">
            <a:extLst>
              <a:ext uri="{FF2B5EF4-FFF2-40B4-BE49-F238E27FC236}">
                <a16:creationId xmlns:a16="http://schemas.microsoft.com/office/drawing/2014/main" id="{2D888B61-0917-574B-A588-2F7C7BAB72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4332" y="434449"/>
            <a:ext cx="1005840" cy="964972"/>
          </a:xfrm>
          <a:prstGeom prst="rect">
            <a:avLst/>
          </a:prstGeom>
        </p:spPr>
      </p:pic>
      <p:sp>
        <p:nvSpPr>
          <p:cNvPr id="81" name="Rectangle 25">
            <a:extLst>
              <a:ext uri="{FF2B5EF4-FFF2-40B4-BE49-F238E27FC236}">
                <a16:creationId xmlns:a16="http://schemas.microsoft.com/office/drawing/2014/main" id="{AEE48210-948A-10AC-DF7F-8C3DDB27AF04}"/>
              </a:ext>
            </a:extLst>
          </p:cNvPr>
          <p:cNvSpPr txBox="1">
            <a:spLocks noChangeArrowheads="1"/>
          </p:cNvSpPr>
          <p:nvPr/>
        </p:nvSpPr>
        <p:spPr>
          <a:xfrm>
            <a:off x="1393919" y="553041"/>
            <a:ext cx="4907868" cy="688247"/>
          </a:xfrm>
          <a:prstGeom prst="rect">
            <a:avLst/>
          </a:prstGeom>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Aft>
                <a:spcPts val="600"/>
              </a:spcAft>
            </a:pPr>
            <a:r>
              <a:rPr lang="mn-MN" altLang="en-US" sz="1400"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ХӨГЖЛИЙН </a:t>
            </a:r>
            <a:r>
              <a:rPr lang="mn-MN" altLang="en-US" sz="1400" dirty="0">
                <a:solidFill>
                  <a:srgbClr val="002060"/>
                </a:solidFill>
                <a:latin typeface="Times New Roman" panose="02020603050405020304" pitchFamily="18" charset="0"/>
                <a:cs typeface="Times New Roman" panose="02020603050405020304" pitchFamily="18" charset="0"/>
              </a:rPr>
              <a:t>БЭРХШЭЭЛТЭЙ</a:t>
            </a:r>
            <a:r>
              <a:rPr lang="mn-MN" altLang="en-US" sz="1400"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ХҮНИЙ ХӨГЖЛИЙН ЕРӨНХИЙ ГАЗАР </a:t>
            </a:r>
            <a:endParaRPr lang="en-US" altLang="en-US" sz="1400"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nvGrpSpPr>
          <p:cNvPr id="83" name="กลุ่ม 2119">
            <a:extLst>
              <a:ext uri="{FF2B5EF4-FFF2-40B4-BE49-F238E27FC236}">
                <a16:creationId xmlns:a16="http://schemas.microsoft.com/office/drawing/2014/main" id="{1AD10587-C795-C240-C4B4-0CF492DFC3FA}"/>
              </a:ext>
            </a:extLst>
          </p:cNvPr>
          <p:cNvGrpSpPr/>
          <p:nvPr/>
        </p:nvGrpSpPr>
        <p:grpSpPr>
          <a:xfrm>
            <a:off x="888044" y="1753756"/>
            <a:ext cx="577015" cy="828124"/>
            <a:chOff x="6594476" y="6838950"/>
            <a:chExt cx="3846512" cy="6378576"/>
          </a:xfrm>
        </p:grpSpPr>
        <p:sp>
          <p:nvSpPr>
            <p:cNvPr id="84" name="Freeform 6">
              <a:extLst>
                <a:ext uri="{FF2B5EF4-FFF2-40B4-BE49-F238E27FC236}">
                  <a16:creationId xmlns:a16="http://schemas.microsoft.com/office/drawing/2014/main" id="{74183F0C-BA3D-1741-3131-A1347F5E4456}"/>
                </a:ext>
              </a:extLst>
            </p:cNvPr>
            <p:cNvSpPr>
              <a:spLocks/>
            </p:cNvSpPr>
            <p:nvPr/>
          </p:nvSpPr>
          <p:spPr bwMode="auto">
            <a:xfrm>
              <a:off x="8348663" y="8077200"/>
              <a:ext cx="415925" cy="719138"/>
            </a:xfrm>
            <a:custGeom>
              <a:avLst/>
              <a:gdLst>
                <a:gd name="T0" fmla="*/ 0 w 262"/>
                <a:gd name="T1" fmla="*/ 453 h 453"/>
                <a:gd name="T2" fmla="*/ 262 w 262"/>
                <a:gd name="T3" fmla="*/ 453 h 453"/>
                <a:gd name="T4" fmla="*/ 220 w 262"/>
                <a:gd name="T5" fmla="*/ 0 h 453"/>
                <a:gd name="T6" fmla="*/ 35 w 262"/>
                <a:gd name="T7" fmla="*/ 0 h 453"/>
                <a:gd name="T8" fmla="*/ 0 w 262"/>
                <a:gd name="T9" fmla="*/ 453 h 453"/>
              </a:gdLst>
              <a:ahLst/>
              <a:cxnLst>
                <a:cxn ang="0">
                  <a:pos x="T0" y="T1"/>
                </a:cxn>
                <a:cxn ang="0">
                  <a:pos x="T2" y="T3"/>
                </a:cxn>
                <a:cxn ang="0">
                  <a:pos x="T4" y="T5"/>
                </a:cxn>
                <a:cxn ang="0">
                  <a:pos x="T6" y="T7"/>
                </a:cxn>
                <a:cxn ang="0">
                  <a:pos x="T8" y="T9"/>
                </a:cxn>
              </a:cxnLst>
              <a:rect l="0" t="0" r="r" b="b"/>
              <a:pathLst>
                <a:path w="262" h="453">
                  <a:moveTo>
                    <a:pt x="0" y="453"/>
                  </a:moveTo>
                  <a:lnTo>
                    <a:pt x="262" y="453"/>
                  </a:lnTo>
                  <a:lnTo>
                    <a:pt x="220" y="0"/>
                  </a:lnTo>
                  <a:lnTo>
                    <a:pt x="35" y="0"/>
                  </a:lnTo>
                  <a:lnTo>
                    <a:pt x="0" y="453"/>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5" name="Freeform 7">
              <a:extLst>
                <a:ext uri="{FF2B5EF4-FFF2-40B4-BE49-F238E27FC236}">
                  <a16:creationId xmlns:a16="http://schemas.microsoft.com/office/drawing/2014/main" id="{C9320C4C-6A5B-F9AA-D0B2-729D32134E35}"/>
                </a:ext>
              </a:extLst>
            </p:cNvPr>
            <p:cNvSpPr>
              <a:spLocks/>
            </p:cNvSpPr>
            <p:nvPr/>
          </p:nvSpPr>
          <p:spPr bwMode="auto">
            <a:xfrm>
              <a:off x="8348663" y="8077200"/>
              <a:ext cx="415925" cy="719138"/>
            </a:xfrm>
            <a:custGeom>
              <a:avLst/>
              <a:gdLst>
                <a:gd name="T0" fmla="*/ 0 w 262"/>
                <a:gd name="T1" fmla="*/ 453 h 453"/>
                <a:gd name="T2" fmla="*/ 262 w 262"/>
                <a:gd name="T3" fmla="*/ 453 h 453"/>
                <a:gd name="T4" fmla="*/ 220 w 262"/>
                <a:gd name="T5" fmla="*/ 0 h 453"/>
                <a:gd name="T6" fmla="*/ 35 w 262"/>
                <a:gd name="T7" fmla="*/ 0 h 453"/>
                <a:gd name="T8" fmla="*/ 0 w 262"/>
                <a:gd name="T9" fmla="*/ 453 h 453"/>
              </a:gdLst>
              <a:ahLst/>
              <a:cxnLst>
                <a:cxn ang="0">
                  <a:pos x="T0" y="T1"/>
                </a:cxn>
                <a:cxn ang="0">
                  <a:pos x="T2" y="T3"/>
                </a:cxn>
                <a:cxn ang="0">
                  <a:pos x="T4" y="T5"/>
                </a:cxn>
                <a:cxn ang="0">
                  <a:pos x="T6" y="T7"/>
                </a:cxn>
                <a:cxn ang="0">
                  <a:pos x="T8" y="T9"/>
                </a:cxn>
              </a:cxnLst>
              <a:rect l="0" t="0" r="r" b="b"/>
              <a:pathLst>
                <a:path w="262" h="453">
                  <a:moveTo>
                    <a:pt x="0" y="453"/>
                  </a:moveTo>
                  <a:lnTo>
                    <a:pt x="262" y="453"/>
                  </a:lnTo>
                  <a:lnTo>
                    <a:pt x="220" y="0"/>
                  </a:lnTo>
                  <a:lnTo>
                    <a:pt x="35" y="0"/>
                  </a:lnTo>
                  <a:lnTo>
                    <a:pt x="0" y="4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6" name="Freeform 8">
              <a:extLst>
                <a:ext uri="{FF2B5EF4-FFF2-40B4-BE49-F238E27FC236}">
                  <a16:creationId xmlns:a16="http://schemas.microsoft.com/office/drawing/2014/main" id="{7CDFD225-924B-713B-761B-2CB53A10BB53}"/>
                </a:ext>
              </a:extLst>
            </p:cNvPr>
            <p:cNvSpPr>
              <a:spLocks/>
            </p:cNvSpPr>
            <p:nvPr/>
          </p:nvSpPr>
          <p:spPr bwMode="auto">
            <a:xfrm>
              <a:off x="8370888" y="8132763"/>
              <a:ext cx="360363" cy="382588"/>
            </a:xfrm>
            <a:custGeom>
              <a:avLst/>
              <a:gdLst>
                <a:gd name="T0" fmla="*/ 30 w 32"/>
                <a:gd name="T1" fmla="*/ 0 h 34"/>
                <a:gd name="T2" fmla="*/ 3 w 32"/>
                <a:gd name="T3" fmla="*/ 0 h 34"/>
                <a:gd name="T4" fmla="*/ 1 w 32"/>
                <a:gd name="T5" fmla="*/ 24 h 34"/>
                <a:gd name="T6" fmla="*/ 9 w 32"/>
                <a:gd name="T7" fmla="*/ 34 h 34"/>
                <a:gd name="T8" fmla="*/ 11 w 32"/>
                <a:gd name="T9" fmla="*/ 34 h 34"/>
                <a:gd name="T10" fmla="*/ 22 w 32"/>
                <a:gd name="T11" fmla="*/ 31 h 34"/>
                <a:gd name="T12" fmla="*/ 32 w 32"/>
                <a:gd name="T13" fmla="*/ 24 h 34"/>
                <a:gd name="T14" fmla="*/ 30 w 32"/>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4">
                  <a:moveTo>
                    <a:pt x="30" y="0"/>
                  </a:moveTo>
                  <a:cubicBezTo>
                    <a:pt x="3" y="0"/>
                    <a:pt x="3" y="0"/>
                    <a:pt x="3" y="0"/>
                  </a:cubicBezTo>
                  <a:cubicBezTo>
                    <a:pt x="1" y="24"/>
                    <a:pt x="1" y="24"/>
                    <a:pt x="1" y="24"/>
                  </a:cubicBezTo>
                  <a:cubicBezTo>
                    <a:pt x="0" y="28"/>
                    <a:pt x="6" y="33"/>
                    <a:pt x="9" y="34"/>
                  </a:cubicBezTo>
                  <a:cubicBezTo>
                    <a:pt x="10" y="34"/>
                    <a:pt x="10" y="34"/>
                    <a:pt x="11" y="34"/>
                  </a:cubicBezTo>
                  <a:cubicBezTo>
                    <a:pt x="15" y="34"/>
                    <a:pt x="19" y="32"/>
                    <a:pt x="22" y="31"/>
                  </a:cubicBezTo>
                  <a:cubicBezTo>
                    <a:pt x="26" y="28"/>
                    <a:pt x="30" y="25"/>
                    <a:pt x="32" y="24"/>
                  </a:cubicBezTo>
                  <a:cubicBezTo>
                    <a:pt x="30" y="0"/>
                    <a:pt x="30" y="0"/>
                    <a:pt x="30" y="0"/>
                  </a:cubicBezTo>
                </a:path>
              </a:pathLst>
            </a:custGeom>
            <a:solidFill>
              <a:srgbClr val="F2B0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8" name="Freeform 9">
              <a:extLst>
                <a:ext uri="{FF2B5EF4-FFF2-40B4-BE49-F238E27FC236}">
                  <a16:creationId xmlns:a16="http://schemas.microsoft.com/office/drawing/2014/main" id="{B9556496-4781-CA25-218C-17E8A5F4EE23}"/>
                </a:ext>
              </a:extLst>
            </p:cNvPr>
            <p:cNvSpPr>
              <a:spLocks/>
            </p:cNvSpPr>
            <p:nvPr/>
          </p:nvSpPr>
          <p:spPr bwMode="auto">
            <a:xfrm>
              <a:off x="7932738" y="12812713"/>
              <a:ext cx="641350" cy="404813"/>
            </a:xfrm>
            <a:custGeom>
              <a:avLst/>
              <a:gdLst>
                <a:gd name="T0" fmla="*/ 56 w 57"/>
                <a:gd name="T1" fmla="*/ 0 h 36"/>
                <a:gd name="T2" fmla="*/ 56 w 57"/>
                <a:gd name="T3" fmla="*/ 23 h 36"/>
                <a:gd name="T4" fmla="*/ 0 w 57"/>
                <a:gd name="T5" fmla="*/ 30 h 36"/>
                <a:gd name="T6" fmla="*/ 33 w 57"/>
                <a:gd name="T7" fmla="*/ 3 h 36"/>
                <a:gd name="T8" fmla="*/ 56 w 57"/>
                <a:gd name="T9" fmla="*/ 0 h 36"/>
              </a:gdLst>
              <a:ahLst/>
              <a:cxnLst>
                <a:cxn ang="0">
                  <a:pos x="T0" y="T1"/>
                </a:cxn>
                <a:cxn ang="0">
                  <a:pos x="T2" y="T3"/>
                </a:cxn>
                <a:cxn ang="0">
                  <a:pos x="T4" y="T5"/>
                </a:cxn>
                <a:cxn ang="0">
                  <a:pos x="T6" y="T7"/>
                </a:cxn>
                <a:cxn ang="0">
                  <a:pos x="T8" y="T9"/>
                </a:cxn>
              </a:cxnLst>
              <a:rect l="0" t="0" r="r" b="b"/>
              <a:pathLst>
                <a:path w="57" h="36">
                  <a:moveTo>
                    <a:pt x="56" y="0"/>
                  </a:moveTo>
                  <a:cubicBezTo>
                    <a:pt x="57" y="10"/>
                    <a:pt x="56" y="20"/>
                    <a:pt x="56" y="23"/>
                  </a:cubicBezTo>
                  <a:cubicBezTo>
                    <a:pt x="45" y="29"/>
                    <a:pt x="15" y="36"/>
                    <a:pt x="0" y="30"/>
                  </a:cubicBezTo>
                  <a:cubicBezTo>
                    <a:pt x="1" y="16"/>
                    <a:pt x="28" y="25"/>
                    <a:pt x="33" y="3"/>
                  </a:cubicBezTo>
                  <a:cubicBezTo>
                    <a:pt x="40" y="1"/>
                    <a:pt x="56" y="0"/>
                    <a:pt x="56" y="0"/>
                  </a:cubicBezTo>
                  <a:close/>
                </a:path>
              </a:pathLst>
            </a:custGeom>
            <a:solidFill>
              <a:srgbClr val="3E25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9" name="Freeform 10">
              <a:extLst>
                <a:ext uri="{FF2B5EF4-FFF2-40B4-BE49-F238E27FC236}">
                  <a16:creationId xmlns:a16="http://schemas.microsoft.com/office/drawing/2014/main" id="{D76EE7A0-E66C-7719-6D22-F539A904E0E9}"/>
                </a:ext>
              </a:extLst>
            </p:cNvPr>
            <p:cNvSpPr>
              <a:spLocks/>
            </p:cNvSpPr>
            <p:nvPr/>
          </p:nvSpPr>
          <p:spPr bwMode="auto">
            <a:xfrm>
              <a:off x="9102726" y="12801600"/>
              <a:ext cx="641350" cy="404813"/>
            </a:xfrm>
            <a:custGeom>
              <a:avLst/>
              <a:gdLst>
                <a:gd name="T0" fmla="*/ 1 w 57"/>
                <a:gd name="T1" fmla="*/ 0 h 36"/>
                <a:gd name="T2" fmla="*/ 1 w 57"/>
                <a:gd name="T3" fmla="*/ 22 h 36"/>
                <a:gd name="T4" fmla="*/ 57 w 57"/>
                <a:gd name="T5" fmla="*/ 30 h 36"/>
                <a:gd name="T6" fmla="*/ 24 w 57"/>
                <a:gd name="T7" fmla="*/ 2 h 36"/>
                <a:gd name="T8" fmla="*/ 1 w 57"/>
                <a:gd name="T9" fmla="*/ 0 h 36"/>
              </a:gdLst>
              <a:ahLst/>
              <a:cxnLst>
                <a:cxn ang="0">
                  <a:pos x="T0" y="T1"/>
                </a:cxn>
                <a:cxn ang="0">
                  <a:pos x="T2" y="T3"/>
                </a:cxn>
                <a:cxn ang="0">
                  <a:pos x="T4" y="T5"/>
                </a:cxn>
                <a:cxn ang="0">
                  <a:pos x="T6" y="T7"/>
                </a:cxn>
                <a:cxn ang="0">
                  <a:pos x="T8" y="T9"/>
                </a:cxn>
              </a:cxnLst>
              <a:rect l="0" t="0" r="r" b="b"/>
              <a:pathLst>
                <a:path w="57" h="36">
                  <a:moveTo>
                    <a:pt x="1" y="0"/>
                  </a:moveTo>
                  <a:cubicBezTo>
                    <a:pt x="0" y="10"/>
                    <a:pt x="0" y="19"/>
                    <a:pt x="1" y="22"/>
                  </a:cubicBezTo>
                  <a:cubicBezTo>
                    <a:pt x="12" y="28"/>
                    <a:pt x="42" y="36"/>
                    <a:pt x="57" y="30"/>
                  </a:cubicBezTo>
                  <a:cubicBezTo>
                    <a:pt x="56" y="16"/>
                    <a:pt x="28" y="25"/>
                    <a:pt x="24" y="2"/>
                  </a:cubicBezTo>
                  <a:cubicBezTo>
                    <a:pt x="17" y="0"/>
                    <a:pt x="1" y="0"/>
                    <a:pt x="1" y="0"/>
                  </a:cubicBezTo>
                  <a:close/>
                </a:path>
              </a:pathLst>
            </a:custGeom>
            <a:solidFill>
              <a:srgbClr val="3E25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0" name="Freeform 11">
              <a:extLst>
                <a:ext uri="{FF2B5EF4-FFF2-40B4-BE49-F238E27FC236}">
                  <a16:creationId xmlns:a16="http://schemas.microsoft.com/office/drawing/2014/main" id="{F94AACD8-431B-844D-0818-FD69AFD0BC61}"/>
                </a:ext>
              </a:extLst>
            </p:cNvPr>
            <p:cNvSpPr>
              <a:spLocks/>
            </p:cNvSpPr>
            <p:nvPr/>
          </p:nvSpPr>
          <p:spPr bwMode="auto">
            <a:xfrm>
              <a:off x="8078788" y="10415588"/>
              <a:ext cx="1282700" cy="2520950"/>
            </a:xfrm>
            <a:custGeom>
              <a:avLst/>
              <a:gdLst>
                <a:gd name="T0" fmla="*/ 0 w 114"/>
                <a:gd name="T1" fmla="*/ 12 h 224"/>
                <a:gd name="T2" fmla="*/ 20 w 114"/>
                <a:gd name="T3" fmla="*/ 216 h 224"/>
                <a:gd name="T4" fmla="*/ 43 w 114"/>
                <a:gd name="T5" fmla="*/ 215 h 224"/>
                <a:gd name="T6" fmla="*/ 36 w 114"/>
                <a:gd name="T7" fmla="*/ 36 h 224"/>
                <a:gd name="T8" fmla="*/ 54 w 114"/>
                <a:gd name="T9" fmla="*/ 36 h 224"/>
                <a:gd name="T10" fmla="*/ 91 w 114"/>
                <a:gd name="T11" fmla="*/ 217 h 224"/>
                <a:gd name="T12" fmla="*/ 114 w 114"/>
                <a:gd name="T13" fmla="*/ 218 h 224"/>
                <a:gd name="T14" fmla="*/ 88 w 114"/>
                <a:gd name="T15" fmla="*/ 10 h 224"/>
                <a:gd name="T16" fmla="*/ 0 w 114"/>
                <a:gd name="T17" fmla="*/ 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24">
                  <a:moveTo>
                    <a:pt x="0" y="12"/>
                  </a:moveTo>
                  <a:cubicBezTo>
                    <a:pt x="1" y="38"/>
                    <a:pt x="16" y="165"/>
                    <a:pt x="20" y="216"/>
                  </a:cubicBezTo>
                  <a:cubicBezTo>
                    <a:pt x="29" y="220"/>
                    <a:pt x="43" y="215"/>
                    <a:pt x="43" y="215"/>
                  </a:cubicBezTo>
                  <a:cubicBezTo>
                    <a:pt x="41" y="182"/>
                    <a:pt x="33" y="50"/>
                    <a:pt x="36" y="36"/>
                  </a:cubicBezTo>
                  <a:cubicBezTo>
                    <a:pt x="43" y="33"/>
                    <a:pt x="54" y="36"/>
                    <a:pt x="54" y="36"/>
                  </a:cubicBezTo>
                  <a:cubicBezTo>
                    <a:pt x="59" y="46"/>
                    <a:pt x="87" y="205"/>
                    <a:pt x="91" y="217"/>
                  </a:cubicBezTo>
                  <a:cubicBezTo>
                    <a:pt x="104" y="224"/>
                    <a:pt x="114" y="218"/>
                    <a:pt x="114" y="218"/>
                  </a:cubicBezTo>
                  <a:cubicBezTo>
                    <a:pt x="106" y="189"/>
                    <a:pt x="89" y="20"/>
                    <a:pt x="88" y="10"/>
                  </a:cubicBezTo>
                  <a:cubicBezTo>
                    <a:pt x="75" y="0"/>
                    <a:pt x="4" y="11"/>
                    <a:pt x="0" y="12"/>
                  </a:cubicBezTo>
                  <a:close/>
                </a:path>
              </a:pathLst>
            </a:custGeom>
            <a:solidFill>
              <a:srgbClr val="27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1" name="Freeform 12">
              <a:extLst>
                <a:ext uri="{FF2B5EF4-FFF2-40B4-BE49-F238E27FC236}">
                  <a16:creationId xmlns:a16="http://schemas.microsoft.com/office/drawing/2014/main" id="{AFD98B02-0413-7569-5827-17E1469422E8}"/>
                </a:ext>
              </a:extLst>
            </p:cNvPr>
            <p:cNvSpPr>
              <a:spLocks/>
            </p:cNvSpPr>
            <p:nvPr/>
          </p:nvSpPr>
          <p:spPr bwMode="auto">
            <a:xfrm>
              <a:off x="7875588" y="8582025"/>
              <a:ext cx="1362075" cy="2047875"/>
            </a:xfrm>
            <a:custGeom>
              <a:avLst/>
              <a:gdLst>
                <a:gd name="T0" fmla="*/ 100 w 121"/>
                <a:gd name="T1" fmla="*/ 11 h 182"/>
                <a:gd name="T2" fmla="*/ 100 w 121"/>
                <a:gd name="T3" fmla="*/ 11 h 182"/>
                <a:gd name="T4" fmla="*/ 89 w 121"/>
                <a:gd name="T5" fmla="*/ 1 h 182"/>
                <a:gd name="T6" fmla="*/ 60 w 121"/>
                <a:gd name="T7" fmla="*/ 13 h 182"/>
                <a:gd name="T8" fmla="*/ 33 w 121"/>
                <a:gd name="T9" fmla="*/ 0 h 182"/>
                <a:gd name="T10" fmla="*/ 20 w 121"/>
                <a:gd name="T11" fmla="*/ 6 h 182"/>
                <a:gd name="T12" fmla="*/ 20 w 121"/>
                <a:gd name="T13" fmla="*/ 6 h 182"/>
                <a:gd name="T14" fmla="*/ 8 w 121"/>
                <a:gd name="T15" fmla="*/ 15 h 182"/>
                <a:gd name="T16" fmla="*/ 9 w 121"/>
                <a:gd name="T17" fmla="*/ 59 h 182"/>
                <a:gd name="T18" fmla="*/ 15 w 121"/>
                <a:gd name="T19" fmla="*/ 100 h 182"/>
                <a:gd name="T20" fmla="*/ 12 w 121"/>
                <a:gd name="T21" fmla="*/ 160 h 182"/>
                <a:gd name="T22" fmla="*/ 15 w 121"/>
                <a:gd name="T23" fmla="*/ 179 h 182"/>
                <a:gd name="T24" fmla="*/ 39 w 121"/>
                <a:gd name="T25" fmla="*/ 180 h 182"/>
                <a:gd name="T26" fmla="*/ 64 w 121"/>
                <a:gd name="T27" fmla="*/ 180 h 182"/>
                <a:gd name="T28" fmla="*/ 111 w 121"/>
                <a:gd name="T29" fmla="*/ 176 h 182"/>
                <a:gd name="T30" fmla="*/ 116 w 121"/>
                <a:gd name="T31" fmla="*/ 156 h 182"/>
                <a:gd name="T32" fmla="*/ 115 w 121"/>
                <a:gd name="T33" fmla="*/ 115 h 182"/>
                <a:gd name="T34" fmla="*/ 117 w 121"/>
                <a:gd name="T35" fmla="*/ 74 h 182"/>
                <a:gd name="T36" fmla="*/ 112 w 121"/>
                <a:gd name="T37" fmla="*/ 25 h 182"/>
                <a:gd name="T38" fmla="*/ 100 w 121"/>
                <a:gd name="T39" fmla="*/ 1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82">
                  <a:moveTo>
                    <a:pt x="100" y="11"/>
                  </a:moveTo>
                  <a:cubicBezTo>
                    <a:pt x="100" y="11"/>
                    <a:pt x="100" y="11"/>
                    <a:pt x="100" y="11"/>
                  </a:cubicBezTo>
                  <a:cubicBezTo>
                    <a:pt x="100" y="10"/>
                    <a:pt x="89" y="1"/>
                    <a:pt x="89" y="1"/>
                  </a:cubicBezTo>
                  <a:cubicBezTo>
                    <a:pt x="89" y="1"/>
                    <a:pt x="66" y="13"/>
                    <a:pt x="60" y="13"/>
                  </a:cubicBezTo>
                  <a:cubicBezTo>
                    <a:pt x="53" y="14"/>
                    <a:pt x="33" y="0"/>
                    <a:pt x="33" y="0"/>
                  </a:cubicBezTo>
                  <a:cubicBezTo>
                    <a:pt x="29" y="2"/>
                    <a:pt x="20" y="6"/>
                    <a:pt x="20" y="6"/>
                  </a:cubicBezTo>
                  <a:cubicBezTo>
                    <a:pt x="20" y="6"/>
                    <a:pt x="20" y="6"/>
                    <a:pt x="20" y="6"/>
                  </a:cubicBezTo>
                  <a:cubicBezTo>
                    <a:pt x="14" y="8"/>
                    <a:pt x="11" y="11"/>
                    <a:pt x="8" y="15"/>
                  </a:cubicBezTo>
                  <a:cubicBezTo>
                    <a:pt x="0" y="26"/>
                    <a:pt x="7" y="51"/>
                    <a:pt x="9" y="59"/>
                  </a:cubicBezTo>
                  <a:cubicBezTo>
                    <a:pt x="12" y="66"/>
                    <a:pt x="14" y="92"/>
                    <a:pt x="15" y="100"/>
                  </a:cubicBezTo>
                  <a:cubicBezTo>
                    <a:pt x="15" y="103"/>
                    <a:pt x="13" y="138"/>
                    <a:pt x="12" y="160"/>
                  </a:cubicBezTo>
                  <a:cubicBezTo>
                    <a:pt x="12" y="164"/>
                    <a:pt x="12" y="176"/>
                    <a:pt x="15" y="179"/>
                  </a:cubicBezTo>
                  <a:cubicBezTo>
                    <a:pt x="20" y="182"/>
                    <a:pt x="33" y="180"/>
                    <a:pt x="39" y="180"/>
                  </a:cubicBezTo>
                  <a:cubicBezTo>
                    <a:pt x="47" y="180"/>
                    <a:pt x="56" y="180"/>
                    <a:pt x="64" y="180"/>
                  </a:cubicBezTo>
                  <a:cubicBezTo>
                    <a:pt x="80" y="180"/>
                    <a:pt x="96" y="180"/>
                    <a:pt x="111" y="176"/>
                  </a:cubicBezTo>
                  <a:cubicBezTo>
                    <a:pt x="117" y="174"/>
                    <a:pt x="116" y="160"/>
                    <a:pt x="116" y="156"/>
                  </a:cubicBezTo>
                  <a:cubicBezTo>
                    <a:pt x="116" y="142"/>
                    <a:pt x="115" y="128"/>
                    <a:pt x="115" y="115"/>
                  </a:cubicBezTo>
                  <a:cubicBezTo>
                    <a:pt x="116" y="101"/>
                    <a:pt x="117" y="87"/>
                    <a:pt x="117" y="74"/>
                  </a:cubicBezTo>
                  <a:cubicBezTo>
                    <a:pt x="117" y="58"/>
                    <a:pt x="121" y="38"/>
                    <a:pt x="112" y="25"/>
                  </a:cubicBezTo>
                  <a:cubicBezTo>
                    <a:pt x="107" y="18"/>
                    <a:pt x="103" y="14"/>
                    <a:pt x="10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2" name="Freeform 13">
              <a:extLst>
                <a:ext uri="{FF2B5EF4-FFF2-40B4-BE49-F238E27FC236}">
                  <a16:creationId xmlns:a16="http://schemas.microsoft.com/office/drawing/2014/main" id="{1F6878D7-8756-B835-166D-1CD01A52F384}"/>
                </a:ext>
              </a:extLst>
            </p:cNvPr>
            <p:cNvSpPr>
              <a:spLocks/>
            </p:cNvSpPr>
            <p:nvPr/>
          </p:nvSpPr>
          <p:spPr bwMode="auto">
            <a:xfrm>
              <a:off x="8404226" y="8942388"/>
              <a:ext cx="338138" cy="1643063"/>
            </a:xfrm>
            <a:custGeom>
              <a:avLst/>
              <a:gdLst>
                <a:gd name="T0" fmla="*/ 10 w 30"/>
                <a:gd name="T1" fmla="*/ 0 h 146"/>
                <a:gd name="T2" fmla="*/ 1 w 30"/>
                <a:gd name="T3" fmla="*/ 126 h 146"/>
                <a:gd name="T4" fmla="*/ 17 w 30"/>
                <a:gd name="T5" fmla="*/ 144 h 146"/>
                <a:gd name="T6" fmla="*/ 30 w 30"/>
                <a:gd name="T7" fmla="*/ 126 h 146"/>
                <a:gd name="T8" fmla="*/ 17 w 30"/>
                <a:gd name="T9" fmla="*/ 0 h 146"/>
                <a:gd name="T10" fmla="*/ 10 w 30"/>
                <a:gd name="T11" fmla="*/ 0 h 146"/>
              </a:gdLst>
              <a:ahLst/>
              <a:cxnLst>
                <a:cxn ang="0">
                  <a:pos x="T0" y="T1"/>
                </a:cxn>
                <a:cxn ang="0">
                  <a:pos x="T2" y="T3"/>
                </a:cxn>
                <a:cxn ang="0">
                  <a:pos x="T4" y="T5"/>
                </a:cxn>
                <a:cxn ang="0">
                  <a:pos x="T6" y="T7"/>
                </a:cxn>
                <a:cxn ang="0">
                  <a:pos x="T8" y="T9"/>
                </a:cxn>
                <a:cxn ang="0">
                  <a:pos x="T10" y="T11"/>
                </a:cxn>
              </a:cxnLst>
              <a:rect l="0" t="0" r="r" b="b"/>
              <a:pathLst>
                <a:path w="30" h="146">
                  <a:moveTo>
                    <a:pt x="10" y="0"/>
                  </a:moveTo>
                  <a:cubicBezTo>
                    <a:pt x="9" y="14"/>
                    <a:pt x="0" y="124"/>
                    <a:pt x="1" y="126"/>
                  </a:cubicBezTo>
                  <a:cubicBezTo>
                    <a:pt x="2" y="129"/>
                    <a:pt x="17" y="146"/>
                    <a:pt x="17" y="144"/>
                  </a:cubicBezTo>
                  <a:cubicBezTo>
                    <a:pt x="18" y="143"/>
                    <a:pt x="30" y="129"/>
                    <a:pt x="30" y="126"/>
                  </a:cubicBezTo>
                  <a:cubicBezTo>
                    <a:pt x="30" y="123"/>
                    <a:pt x="17" y="0"/>
                    <a:pt x="17" y="0"/>
                  </a:cubicBezTo>
                  <a:lnTo>
                    <a:pt x="10" y="0"/>
                  </a:lnTo>
                  <a:close/>
                </a:path>
              </a:pathLst>
            </a:custGeom>
            <a:solidFill>
              <a:srgbClr val="3F6E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4" name="Freeform 14">
              <a:extLst>
                <a:ext uri="{FF2B5EF4-FFF2-40B4-BE49-F238E27FC236}">
                  <a16:creationId xmlns:a16="http://schemas.microsoft.com/office/drawing/2014/main" id="{E47212B8-AC1E-E004-95CE-3751B5208CFD}"/>
                </a:ext>
              </a:extLst>
            </p:cNvPr>
            <p:cNvSpPr>
              <a:spLocks/>
            </p:cNvSpPr>
            <p:nvPr/>
          </p:nvSpPr>
          <p:spPr bwMode="auto">
            <a:xfrm>
              <a:off x="8415338" y="8740775"/>
              <a:ext cx="271463" cy="258763"/>
            </a:xfrm>
            <a:custGeom>
              <a:avLst/>
              <a:gdLst>
                <a:gd name="T0" fmla="*/ 0 w 24"/>
                <a:gd name="T1" fmla="*/ 9 h 23"/>
                <a:gd name="T2" fmla="*/ 8 w 24"/>
                <a:gd name="T3" fmla="*/ 22 h 23"/>
                <a:gd name="T4" fmla="*/ 16 w 24"/>
                <a:gd name="T5" fmla="*/ 22 h 23"/>
                <a:gd name="T6" fmla="*/ 24 w 24"/>
                <a:gd name="T7" fmla="*/ 11 h 23"/>
                <a:gd name="T8" fmla="*/ 12 w 24"/>
                <a:gd name="T9" fmla="*/ 0 h 23"/>
                <a:gd name="T10" fmla="*/ 0 w 24"/>
                <a:gd name="T11" fmla="*/ 9 h 23"/>
              </a:gdLst>
              <a:ahLst/>
              <a:cxnLst>
                <a:cxn ang="0">
                  <a:pos x="T0" y="T1"/>
                </a:cxn>
                <a:cxn ang="0">
                  <a:pos x="T2" y="T3"/>
                </a:cxn>
                <a:cxn ang="0">
                  <a:pos x="T4" y="T5"/>
                </a:cxn>
                <a:cxn ang="0">
                  <a:pos x="T6" y="T7"/>
                </a:cxn>
                <a:cxn ang="0">
                  <a:pos x="T8" y="T9"/>
                </a:cxn>
                <a:cxn ang="0">
                  <a:pos x="T10" y="T11"/>
                </a:cxn>
              </a:cxnLst>
              <a:rect l="0" t="0" r="r" b="b"/>
              <a:pathLst>
                <a:path w="24" h="23">
                  <a:moveTo>
                    <a:pt x="0" y="9"/>
                  </a:moveTo>
                  <a:cubicBezTo>
                    <a:pt x="3" y="13"/>
                    <a:pt x="6" y="21"/>
                    <a:pt x="8" y="22"/>
                  </a:cubicBezTo>
                  <a:cubicBezTo>
                    <a:pt x="10" y="23"/>
                    <a:pt x="15" y="23"/>
                    <a:pt x="16" y="22"/>
                  </a:cubicBezTo>
                  <a:cubicBezTo>
                    <a:pt x="17" y="21"/>
                    <a:pt x="24" y="11"/>
                    <a:pt x="24" y="11"/>
                  </a:cubicBezTo>
                  <a:cubicBezTo>
                    <a:pt x="12" y="0"/>
                    <a:pt x="12" y="0"/>
                    <a:pt x="12" y="0"/>
                  </a:cubicBezTo>
                  <a:cubicBezTo>
                    <a:pt x="12" y="0"/>
                    <a:pt x="2" y="8"/>
                    <a:pt x="0" y="9"/>
                  </a:cubicBezTo>
                  <a:close/>
                </a:path>
              </a:pathLst>
            </a:custGeom>
            <a:solidFill>
              <a:srgbClr val="2A5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5" name="Freeform 15">
              <a:extLst>
                <a:ext uri="{FF2B5EF4-FFF2-40B4-BE49-F238E27FC236}">
                  <a16:creationId xmlns:a16="http://schemas.microsoft.com/office/drawing/2014/main" id="{7098AAD9-2B41-816F-A803-6AD9EF0CFF04}"/>
                </a:ext>
              </a:extLst>
            </p:cNvPr>
            <p:cNvSpPr>
              <a:spLocks/>
            </p:cNvSpPr>
            <p:nvPr/>
          </p:nvSpPr>
          <p:spPr bwMode="auto">
            <a:xfrm>
              <a:off x="7864476" y="8605838"/>
              <a:ext cx="1384300" cy="2079625"/>
            </a:xfrm>
            <a:custGeom>
              <a:avLst/>
              <a:gdLst>
                <a:gd name="T0" fmla="*/ 120 w 123"/>
                <a:gd name="T1" fmla="*/ 74 h 185"/>
                <a:gd name="T2" fmla="*/ 114 w 123"/>
                <a:gd name="T3" fmla="*/ 23 h 185"/>
                <a:gd name="T4" fmla="*/ 102 w 123"/>
                <a:gd name="T5" fmla="*/ 9 h 185"/>
                <a:gd name="T6" fmla="*/ 102 w 123"/>
                <a:gd name="T7" fmla="*/ 9 h 185"/>
                <a:gd name="T8" fmla="*/ 93 w 123"/>
                <a:gd name="T9" fmla="*/ 0 h 185"/>
                <a:gd name="T10" fmla="*/ 88 w 123"/>
                <a:gd name="T11" fmla="*/ 56 h 185"/>
                <a:gd name="T12" fmla="*/ 81 w 123"/>
                <a:gd name="T13" fmla="*/ 98 h 185"/>
                <a:gd name="T14" fmla="*/ 63 w 123"/>
                <a:gd name="T15" fmla="*/ 142 h 185"/>
                <a:gd name="T16" fmla="*/ 49 w 123"/>
                <a:gd name="T17" fmla="*/ 116 h 185"/>
                <a:gd name="T18" fmla="*/ 36 w 123"/>
                <a:gd name="T19" fmla="*/ 64 h 185"/>
                <a:gd name="T20" fmla="*/ 29 w 123"/>
                <a:gd name="T21" fmla="*/ 0 h 185"/>
                <a:gd name="T22" fmla="*/ 20 w 123"/>
                <a:gd name="T23" fmla="*/ 4 h 185"/>
                <a:gd name="T24" fmla="*/ 20 w 123"/>
                <a:gd name="T25" fmla="*/ 4 h 185"/>
                <a:gd name="T26" fmla="*/ 8 w 123"/>
                <a:gd name="T27" fmla="*/ 14 h 185"/>
                <a:gd name="T28" fmla="*/ 9 w 123"/>
                <a:gd name="T29" fmla="*/ 58 h 185"/>
                <a:gd name="T30" fmla="*/ 14 w 123"/>
                <a:gd name="T31" fmla="*/ 101 h 185"/>
                <a:gd name="T32" fmla="*/ 12 w 123"/>
                <a:gd name="T33" fmla="*/ 162 h 185"/>
                <a:gd name="T34" fmla="*/ 15 w 123"/>
                <a:gd name="T35" fmla="*/ 181 h 185"/>
                <a:gd name="T36" fmla="*/ 39 w 123"/>
                <a:gd name="T37" fmla="*/ 183 h 185"/>
                <a:gd name="T38" fmla="*/ 65 w 123"/>
                <a:gd name="T39" fmla="*/ 183 h 185"/>
                <a:gd name="T40" fmla="*/ 114 w 123"/>
                <a:gd name="T41" fmla="*/ 178 h 185"/>
                <a:gd name="T42" fmla="*/ 118 w 123"/>
                <a:gd name="T43" fmla="*/ 158 h 185"/>
                <a:gd name="T44" fmla="*/ 118 w 123"/>
                <a:gd name="T45" fmla="*/ 116 h 185"/>
                <a:gd name="T46" fmla="*/ 120 w 123"/>
                <a:gd name="T47" fmla="*/ 7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3" h="185">
                  <a:moveTo>
                    <a:pt x="120" y="74"/>
                  </a:moveTo>
                  <a:cubicBezTo>
                    <a:pt x="120" y="58"/>
                    <a:pt x="123" y="37"/>
                    <a:pt x="114" y="23"/>
                  </a:cubicBezTo>
                  <a:cubicBezTo>
                    <a:pt x="109" y="17"/>
                    <a:pt x="105" y="12"/>
                    <a:pt x="102" y="9"/>
                  </a:cubicBezTo>
                  <a:cubicBezTo>
                    <a:pt x="102" y="9"/>
                    <a:pt x="102" y="9"/>
                    <a:pt x="102" y="9"/>
                  </a:cubicBezTo>
                  <a:cubicBezTo>
                    <a:pt x="102" y="8"/>
                    <a:pt x="96" y="3"/>
                    <a:pt x="93" y="0"/>
                  </a:cubicBezTo>
                  <a:cubicBezTo>
                    <a:pt x="92" y="14"/>
                    <a:pt x="91" y="34"/>
                    <a:pt x="88" y="56"/>
                  </a:cubicBezTo>
                  <a:cubicBezTo>
                    <a:pt x="87" y="70"/>
                    <a:pt x="84" y="84"/>
                    <a:pt x="81" y="98"/>
                  </a:cubicBezTo>
                  <a:cubicBezTo>
                    <a:pt x="80" y="105"/>
                    <a:pt x="76" y="146"/>
                    <a:pt x="63" y="142"/>
                  </a:cubicBezTo>
                  <a:cubicBezTo>
                    <a:pt x="56" y="140"/>
                    <a:pt x="51" y="122"/>
                    <a:pt x="49" y="116"/>
                  </a:cubicBezTo>
                  <a:cubicBezTo>
                    <a:pt x="43" y="99"/>
                    <a:pt x="39" y="82"/>
                    <a:pt x="36" y="64"/>
                  </a:cubicBezTo>
                  <a:cubicBezTo>
                    <a:pt x="32" y="37"/>
                    <a:pt x="30" y="12"/>
                    <a:pt x="29" y="0"/>
                  </a:cubicBezTo>
                  <a:cubicBezTo>
                    <a:pt x="25" y="2"/>
                    <a:pt x="20" y="4"/>
                    <a:pt x="20" y="4"/>
                  </a:cubicBezTo>
                  <a:cubicBezTo>
                    <a:pt x="20" y="4"/>
                    <a:pt x="20" y="4"/>
                    <a:pt x="20" y="4"/>
                  </a:cubicBezTo>
                  <a:cubicBezTo>
                    <a:pt x="14" y="6"/>
                    <a:pt x="10" y="10"/>
                    <a:pt x="8" y="14"/>
                  </a:cubicBezTo>
                  <a:cubicBezTo>
                    <a:pt x="0" y="25"/>
                    <a:pt x="6" y="50"/>
                    <a:pt x="9" y="58"/>
                  </a:cubicBezTo>
                  <a:cubicBezTo>
                    <a:pt x="12" y="66"/>
                    <a:pt x="13" y="93"/>
                    <a:pt x="14" y="101"/>
                  </a:cubicBezTo>
                  <a:cubicBezTo>
                    <a:pt x="15" y="104"/>
                    <a:pt x="12" y="139"/>
                    <a:pt x="12" y="162"/>
                  </a:cubicBezTo>
                  <a:cubicBezTo>
                    <a:pt x="12" y="167"/>
                    <a:pt x="12" y="178"/>
                    <a:pt x="15" y="181"/>
                  </a:cubicBezTo>
                  <a:cubicBezTo>
                    <a:pt x="19" y="185"/>
                    <a:pt x="33" y="183"/>
                    <a:pt x="39" y="183"/>
                  </a:cubicBezTo>
                  <a:cubicBezTo>
                    <a:pt x="48" y="183"/>
                    <a:pt x="57" y="183"/>
                    <a:pt x="65" y="183"/>
                  </a:cubicBezTo>
                  <a:cubicBezTo>
                    <a:pt x="81" y="183"/>
                    <a:pt x="98" y="183"/>
                    <a:pt x="114" y="178"/>
                  </a:cubicBezTo>
                  <a:cubicBezTo>
                    <a:pt x="119" y="177"/>
                    <a:pt x="118" y="162"/>
                    <a:pt x="118" y="158"/>
                  </a:cubicBezTo>
                  <a:cubicBezTo>
                    <a:pt x="118" y="144"/>
                    <a:pt x="117" y="130"/>
                    <a:pt x="118" y="116"/>
                  </a:cubicBezTo>
                  <a:cubicBezTo>
                    <a:pt x="119" y="102"/>
                    <a:pt x="120" y="88"/>
                    <a:pt x="120" y="74"/>
                  </a:cubicBezTo>
                  <a:close/>
                </a:path>
              </a:pathLst>
            </a:custGeom>
            <a:solidFill>
              <a:srgbClr val="6C71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6" name="Freeform 16">
              <a:extLst>
                <a:ext uri="{FF2B5EF4-FFF2-40B4-BE49-F238E27FC236}">
                  <a16:creationId xmlns:a16="http://schemas.microsoft.com/office/drawing/2014/main" id="{BAFFB963-704A-157E-6860-54DF9721E7C1}"/>
                </a:ext>
              </a:extLst>
            </p:cNvPr>
            <p:cNvSpPr>
              <a:spLocks/>
            </p:cNvSpPr>
            <p:nvPr/>
          </p:nvSpPr>
          <p:spPr bwMode="auto">
            <a:xfrm>
              <a:off x="8213726" y="8504238"/>
              <a:ext cx="685800" cy="471488"/>
            </a:xfrm>
            <a:custGeom>
              <a:avLst/>
              <a:gdLst>
                <a:gd name="T0" fmla="*/ 13 w 61"/>
                <a:gd name="T1" fmla="*/ 0 h 42"/>
                <a:gd name="T2" fmla="*/ 0 w 61"/>
                <a:gd name="T3" fmla="*/ 8 h 42"/>
                <a:gd name="T4" fmla="*/ 16 w 61"/>
                <a:gd name="T5" fmla="*/ 42 h 42"/>
                <a:gd name="T6" fmla="*/ 30 w 61"/>
                <a:gd name="T7" fmla="*/ 24 h 42"/>
                <a:gd name="T8" fmla="*/ 45 w 61"/>
                <a:gd name="T9" fmla="*/ 38 h 42"/>
                <a:gd name="T10" fmla="*/ 61 w 61"/>
                <a:gd name="T11" fmla="*/ 9 h 42"/>
                <a:gd name="T12" fmla="*/ 48 w 61"/>
                <a:gd name="T13" fmla="*/ 0 h 42"/>
                <a:gd name="T14" fmla="*/ 30 w 61"/>
                <a:gd name="T15" fmla="*/ 20 h 42"/>
                <a:gd name="T16" fmla="*/ 13 w 61"/>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42">
                  <a:moveTo>
                    <a:pt x="13" y="0"/>
                  </a:moveTo>
                  <a:cubicBezTo>
                    <a:pt x="9" y="2"/>
                    <a:pt x="0" y="6"/>
                    <a:pt x="0" y="8"/>
                  </a:cubicBezTo>
                  <a:cubicBezTo>
                    <a:pt x="0" y="9"/>
                    <a:pt x="10" y="37"/>
                    <a:pt x="16" y="42"/>
                  </a:cubicBezTo>
                  <a:cubicBezTo>
                    <a:pt x="25" y="31"/>
                    <a:pt x="30" y="24"/>
                    <a:pt x="30" y="24"/>
                  </a:cubicBezTo>
                  <a:cubicBezTo>
                    <a:pt x="45" y="38"/>
                    <a:pt x="45" y="38"/>
                    <a:pt x="45" y="38"/>
                  </a:cubicBezTo>
                  <a:cubicBezTo>
                    <a:pt x="60" y="25"/>
                    <a:pt x="61" y="10"/>
                    <a:pt x="61" y="9"/>
                  </a:cubicBezTo>
                  <a:cubicBezTo>
                    <a:pt x="61" y="8"/>
                    <a:pt x="50" y="2"/>
                    <a:pt x="48" y="0"/>
                  </a:cubicBezTo>
                  <a:cubicBezTo>
                    <a:pt x="42" y="10"/>
                    <a:pt x="30" y="20"/>
                    <a:pt x="30" y="20"/>
                  </a:cubicBezTo>
                  <a:cubicBezTo>
                    <a:pt x="30" y="20"/>
                    <a:pt x="14" y="6"/>
                    <a:pt x="13" y="0"/>
                  </a:cubicBezTo>
                  <a:close/>
                </a:path>
              </a:pathLst>
            </a:custGeom>
            <a:solidFill>
              <a:srgbClr val="E8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7" name="Freeform 17">
              <a:extLst>
                <a:ext uri="{FF2B5EF4-FFF2-40B4-BE49-F238E27FC236}">
                  <a16:creationId xmlns:a16="http://schemas.microsoft.com/office/drawing/2014/main" id="{98E29DC5-44AE-EDB4-524B-3B1CE77F85F2}"/>
                </a:ext>
              </a:extLst>
            </p:cNvPr>
            <p:cNvSpPr>
              <a:spLocks/>
            </p:cNvSpPr>
            <p:nvPr/>
          </p:nvSpPr>
          <p:spPr bwMode="auto">
            <a:xfrm>
              <a:off x="9012238" y="8683625"/>
              <a:ext cx="674688" cy="1654175"/>
            </a:xfrm>
            <a:custGeom>
              <a:avLst/>
              <a:gdLst>
                <a:gd name="T0" fmla="*/ 0 w 60"/>
                <a:gd name="T1" fmla="*/ 50 h 147"/>
                <a:gd name="T2" fmla="*/ 0 w 60"/>
                <a:gd name="T3" fmla="*/ 0 h 147"/>
                <a:gd name="T4" fmla="*/ 22 w 60"/>
                <a:gd name="T5" fmla="*/ 27 h 147"/>
                <a:gd name="T6" fmla="*/ 60 w 60"/>
                <a:gd name="T7" fmla="*/ 145 h 147"/>
                <a:gd name="T8" fmla="*/ 37 w 60"/>
                <a:gd name="T9" fmla="*/ 147 h 147"/>
                <a:gd name="T10" fmla="*/ 22 w 60"/>
                <a:gd name="T11" fmla="*/ 90 h 147"/>
                <a:gd name="T12" fmla="*/ 0 w 60"/>
                <a:gd name="T13" fmla="*/ 50 h 147"/>
              </a:gdLst>
              <a:ahLst/>
              <a:cxnLst>
                <a:cxn ang="0">
                  <a:pos x="T0" y="T1"/>
                </a:cxn>
                <a:cxn ang="0">
                  <a:pos x="T2" y="T3"/>
                </a:cxn>
                <a:cxn ang="0">
                  <a:pos x="T4" y="T5"/>
                </a:cxn>
                <a:cxn ang="0">
                  <a:pos x="T6" y="T7"/>
                </a:cxn>
                <a:cxn ang="0">
                  <a:pos x="T8" y="T9"/>
                </a:cxn>
                <a:cxn ang="0">
                  <a:pos x="T10" y="T11"/>
                </a:cxn>
                <a:cxn ang="0">
                  <a:pos x="T12" y="T13"/>
                </a:cxn>
              </a:cxnLst>
              <a:rect l="0" t="0" r="r" b="b"/>
              <a:pathLst>
                <a:path w="60" h="147">
                  <a:moveTo>
                    <a:pt x="0" y="50"/>
                  </a:moveTo>
                  <a:cubicBezTo>
                    <a:pt x="0" y="0"/>
                    <a:pt x="0" y="0"/>
                    <a:pt x="0" y="0"/>
                  </a:cubicBezTo>
                  <a:cubicBezTo>
                    <a:pt x="3" y="5"/>
                    <a:pt x="15" y="14"/>
                    <a:pt x="22" y="27"/>
                  </a:cubicBezTo>
                  <a:cubicBezTo>
                    <a:pt x="39" y="56"/>
                    <a:pt x="58" y="104"/>
                    <a:pt x="60" y="145"/>
                  </a:cubicBezTo>
                  <a:cubicBezTo>
                    <a:pt x="48" y="143"/>
                    <a:pt x="37" y="147"/>
                    <a:pt x="37" y="147"/>
                  </a:cubicBezTo>
                  <a:cubicBezTo>
                    <a:pt x="36" y="136"/>
                    <a:pt x="29" y="111"/>
                    <a:pt x="22" y="90"/>
                  </a:cubicBezTo>
                  <a:cubicBezTo>
                    <a:pt x="19" y="80"/>
                    <a:pt x="2" y="57"/>
                    <a:pt x="0" y="50"/>
                  </a:cubicBezTo>
                  <a:close/>
                </a:path>
              </a:pathLst>
            </a:custGeom>
            <a:solidFill>
              <a:srgbClr val="6C71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8" name="Freeform 18">
              <a:extLst>
                <a:ext uri="{FF2B5EF4-FFF2-40B4-BE49-F238E27FC236}">
                  <a16:creationId xmlns:a16="http://schemas.microsoft.com/office/drawing/2014/main" id="{C1E31173-2836-2356-83F6-3BF491F89126}"/>
                </a:ext>
              </a:extLst>
            </p:cNvPr>
            <p:cNvSpPr>
              <a:spLocks/>
            </p:cNvSpPr>
            <p:nvPr/>
          </p:nvSpPr>
          <p:spPr bwMode="auto">
            <a:xfrm>
              <a:off x="7550151" y="10393363"/>
              <a:ext cx="168275" cy="101600"/>
            </a:xfrm>
            <a:custGeom>
              <a:avLst/>
              <a:gdLst>
                <a:gd name="T0" fmla="*/ 15 w 15"/>
                <a:gd name="T1" fmla="*/ 0 h 9"/>
                <a:gd name="T2" fmla="*/ 0 w 15"/>
                <a:gd name="T3" fmla="*/ 1 h 9"/>
                <a:gd name="T4" fmla="*/ 0 w 15"/>
                <a:gd name="T5" fmla="*/ 9 h 9"/>
                <a:gd name="T6" fmla="*/ 10 w 15"/>
                <a:gd name="T7" fmla="*/ 8 h 9"/>
                <a:gd name="T8" fmla="*/ 15 w 15"/>
                <a:gd name="T9" fmla="*/ 8 h 9"/>
                <a:gd name="T10" fmla="*/ 15 w 15"/>
                <a:gd name="T11" fmla="*/ 0 h 9"/>
              </a:gdLst>
              <a:ahLst/>
              <a:cxnLst>
                <a:cxn ang="0">
                  <a:pos x="T0" y="T1"/>
                </a:cxn>
                <a:cxn ang="0">
                  <a:pos x="T2" y="T3"/>
                </a:cxn>
                <a:cxn ang="0">
                  <a:pos x="T4" y="T5"/>
                </a:cxn>
                <a:cxn ang="0">
                  <a:pos x="T6" y="T7"/>
                </a:cxn>
                <a:cxn ang="0">
                  <a:pos x="T8" y="T9"/>
                </a:cxn>
                <a:cxn ang="0">
                  <a:pos x="T10" y="T11"/>
                </a:cxn>
              </a:cxnLst>
              <a:rect l="0" t="0" r="r" b="b"/>
              <a:pathLst>
                <a:path w="15" h="9">
                  <a:moveTo>
                    <a:pt x="15" y="0"/>
                  </a:moveTo>
                  <a:cubicBezTo>
                    <a:pt x="0" y="1"/>
                    <a:pt x="0" y="1"/>
                    <a:pt x="0" y="1"/>
                  </a:cubicBezTo>
                  <a:cubicBezTo>
                    <a:pt x="0" y="3"/>
                    <a:pt x="0" y="6"/>
                    <a:pt x="0" y="9"/>
                  </a:cubicBezTo>
                  <a:cubicBezTo>
                    <a:pt x="3" y="8"/>
                    <a:pt x="7" y="8"/>
                    <a:pt x="10" y="8"/>
                  </a:cubicBezTo>
                  <a:cubicBezTo>
                    <a:pt x="12" y="8"/>
                    <a:pt x="13" y="8"/>
                    <a:pt x="15" y="8"/>
                  </a:cubicBezTo>
                  <a:cubicBezTo>
                    <a:pt x="15" y="4"/>
                    <a:pt x="15" y="0"/>
                    <a:pt x="15" y="0"/>
                  </a:cubicBezTo>
                </a:path>
              </a:pathLst>
            </a:custGeom>
            <a:solidFill>
              <a:srgbClr val="D4C3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9" name="Freeform 19">
              <a:extLst>
                <a:ext uri="{FF2B5EF4-FFF2-40B4-BE49-F238E27FC236}">
                  <a16:creationId xmlns:a16="http://schemas.microsoft.com/office/drawing/2014/main" id="{41F7D36C-CF2F-92B1-39E7-1030F3B94ADD}"/>
                </a:ext>
              </a:extLst>
            </p:cNvPr>
            <p:cNvSpPr>
              <a:spLocks/>
            </p:cNvSpPr>
            <p:nvPr/>
          </p:nvSpPr>
          <p:spPr bwMode="auto">
            <a:xfrm>
              <a:off x="7481888" y="8740775"/>
              <a:ext cx="585788" cy="1685925"/>
            </a:xfrm>
            <a:custGeom>
              <a:avLst/>
              <a:gdLst>
                <a:gd name="T0" fmla="*/ 52 w 52"/>
                <a:gd name="T1" fmla="*/ 50 h 150"/>
                <a:gd name="T2" fmla="*/ 43 w 52"/>
                <a:gd name="T3" fmla="*/ 0 h 150"/>
                <a:gd name="T4" fmla="*/ 3 w 52"/>
                <a:gd name="T5" fmla="*/ 150 h 150"/>
                <a:gd name="T6" fmla="*/ 26 w 52"/>
                <a:gd name="T7" fmla="*/ 150 h 150"/>
                <a:gd name="T8" fmla="*/ 35 w 52"/>
                <a:gd name="T9" fmla="*/ 92 h 150"/>
                <a:gd name="T10" fmla="*/ 52 w 52"/>
                <a:gd name="T11" fmla="*/ 50 h 150"/>
              </a:gdLst>
              <a:ahLst/>
              <a:cxnLst>
                <a:cxn ang="0">
                  <a:pos x="T0" y="T1"/>
                </a:cxn>
                <a:cxn ang="0">
                  <a:pos x="T2" y="T3"/>
                </a:cxn>
                <a:cxn ang="0">
                  <a:pos x="T4" y="T5"/>
                </a:cxn>
                <a:cxn ang="0">
                  <a:pos x="T6" y="T7"/>
                </a:cxn>
                <a:cxn ang="0">
                  <a:pos x="T8" y="T9"/>
                </a:cxn>
                <a:cxn ang="0">
                  <a:pos x="T10" y="T11"/>
                </a:cxn>
              </a:cxnLst>
              <a:rect l="0" t="0" r="r" b="b"/>
              <a:pathLst>
                <a:path w="52" h="150">
                  <a:moveTo>
                    <a:pt x="52" y="50"/>
                  </a:moveTo>
                  <a:cubicBezTo>
                    <a:pt x="43" y="0"/>
                    <a:pt x="43" y="0"/>
                    <a:pt x="43" y="0"/>
                  </a:cubicBezTo>
                  <a:cubicBezTo>
                    <a:pt x="33" y="16"/>
                    <a:pt x="0" y="93"/>
                    <a:pt x="3" y="150"/>
                  </a:cubicBezTo>
                  <a:cubicBezTo>
                    <a:pt x="15" y="147"/>
                    <a:pt x="26" y="150"/>
                    <a:pt x="26" y="150"/>
                  </a:cubicBezTo>
                  <a:cubicBezTo>
                    <a:pt x="26" y="139"/>
                    <a:pt x="30" y="113"/>
                    <a:pt x="35" y="92"/>
                  </a:cubicBezTo>
                  <a:cubicBezTo>
                    <a:pt x="37" y="81"/>
                    <a:pt x="50" y="56"/>
                    <a:pt x="52" y="50"/>
                  </a:cubicBezTo>
                  <a:close/>
                </a:path>
              </a:pathLst>
            </a:custGeom>
            <a:solidFill>
              <a:srgbClr val="6C71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0" name="Freeform 20">
              <a:extLst>
                <a:ext uri="{FF2B5EF4-FFF2-40B4-BE49-F238E27FC236}">
                  <a16:creationId xmlns:a16="http://schemas.microsoft.com/office/drawing/2014/main" id="{011D35E4-C86C-D6F7-AD79-568564B1C9DE}"/>
                </a:ext>
              </a:extLst>
            </p:cNvPr>
            <p:cNvSpPr>
              <a:spLocks/>
            </p:cNvSpPr>
            <p:nvPr/>
          </p:nvSpPr>
          <p:spPr bwMode="auto">
            <a:xfrm>
              <a:off x="7999413" y="7502525"/>
              <a:ext cx="203200" cy="461963"/>
            </a:xfrm>
            <a:custGeom>
              <a:avLst/>
              <a:gdLst>
                <a:gd name="T0" fmla="*/ 15 w 18"/>
                <a:gd name="T1" fmla="*/ 11 h 41"/>
                <a:gd name="T2" fmla="*/ 1 w 18"/>
                <a:gd name="T3" fmla="*/ 17 h 41"/>
                <a:gd name="T4" fmla="*/ 18 w 18"/>
                <a:gd name="T5" fmla="*/ 24 h 41"/>
                <a:gd name="T6" fmla="*/ 15 w 18"/>
                <a:gd name="T7" fmla="*/ 11 h 41"/>
              </a:gdLst>
              <a:ahLst/>
              <a:cxnLst>
                <a:cxn ang="0">
                  <a:pos x="T0" y="T1"/>
                </a:cxn>
                <a:cxn ang="0">
                  <a:pos x="T2" y="T3"/>
                </a:cxn>
                <a:cxn ang="0">
                  <a:pos x="T4" y="T5"/>
                </a:cxn>
                <a:cxn ang="0">
                  <a:pos x="T6" y="T7"/>
                </a:cxn>
              </a:cxnLst>
              <a:rect l="0" t="0" r="r" b="b"/>
              <a:pathLst>
                <a:path w="18" h="41">
                  <a:moveTo>
                    <a:pt x="15" y="11"/>
                  </a:moveTo>
                  <a:cubicBezTo>
                    <a:pt x="10" y="0"/>
                    <a:pt x="0" y="4"/>
                    <a:pt x="1" y="17"/>
                  </a:cubicBezTo>
                  <a:cubicBezTo>
                    <a:pt x="2" y="30"/>
                    <a:pt x="10" y="41"/>
                    <a:pt x="18" y="24"/>
                  </a:cubicBezTo>
                  <a:cubicBezTo>
                    <a:pt x="15" y="14"/>
                    <a:pt x="15" y="11"/>
                    <a:pt x="15" y="11"/>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1" name="Freeform 21">
              <a:extLst>
                <a:ext uri="{FF2B5EF4-FFF2-40B4-BE49-F238E27FC236}">
                  <a16:creationId xmlns:a16="http://schemas.microsoft.com/office/drawing/2014/main" id="{53CDF84B-75D3-5DAD-7510-34D4DF36BE5D}"/>
                </a:ext>
              </a:extLst>
            </p:cNvPr>
            <p:cNvSpPr>
              <a:spLocks/>
            </p:cNvSpPr>
            <p:nvPr/>
          </p:nvSpPr>
          <p:spPr bwMode="auto">
            <a:xfrm>
              <a:off x="8034338" y="7119938"/>
              <a:ext cx="111125" cy="630238"/>
            </a:xfrm>
            <a:custGeom>
              <a:avLst/>
              <a:gdLst>
                <a:gd name="T0" fmla="*/ 4 w 10"/>
                <a:gd name="T1" fmla="*/ 0 h 56"/>
                <a:gd name="T2" fmla="*/ 9 w 10"/>
                <a:gd name="T3" fmla="*/ 1 h 56"/>
                <a:gd name="T4" fmla="*/ 10 w 10"/>
                <a:gd name="T5" fmla="*/ 6 h 56"/>
                <a:gd name="T6" fmla="*/ 8 w 10"/>
                <a:gd name="T7" fmla="*/ 56 h 56"/>
                <a:gd name="T8" fmla="*/ 5 w 10"/>
                <a:gd name="T9" fmla="*/ 55 h 56"/>
                <a:gd name="T10" fmla="*/ 4 w 10"/>
                <a:gd name="T11" fmla="*/ 49 h 56"/>
                <a:gd name="T12" fmla="*/ 4 w 10"/>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10" h="56">
                  <a:moveTo>
                    <a:pt x="4" y="0"/>
                  </a:moveTo>
                  <a:cubicBezTo>
                    <a:pt x="9" y="1"/>
                    <a:pt x="9" y="1"/>
                    <a:pt x="9" y="1"/>
                  </a:cubicBezTo>
                  <a:cubicBezTo>
                    <a:pt x="10" y="6"/>
                    <a:pt x="10" y="6"/>
                    <a:pt x="10" y="6"/>
                  </a:cubicBezTo>
                  <a:cubicBezTo>
                    <a:pt x="6" y="21"/>
                    <a:pt x="8" y="56"/>
                    <a:pt x="8" y="56"/>
                  </a:cubicBezTo>
                  <a:cubicBezTo>
                    <a:pt x="8" y="56"/>
                    <a:pt x="5" y="56"/>
                    <a:pt x="5" y="55"/>
                  </a:cubicBezTo>
                  <a:cubicBezTo>
                    <a:pt x="4" y="54"/>
                    <a:pt x="4" y="52"/>
                    <a:pt x="4" y="49"/>
                  </a:cubicBezTo>
                  <a:cubicBezTo>
                    <a:pt x="0" y="31"/>
                    <a:pt x="4" y="0"/>
                    <a:pt x="4" y="0"/>
                  </a:cubicBezTo>
                  <a:close/>
                </a:path>
              </a:pathLst>
            </a:custGeom>
            <a:solidFill>
              <a:srgbClr val="502E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2" name="Freeform 22">
              <a:extLst>
                <a:ext uri="{FF2B5EF4-FFF2-40B4-BE49-F238E27FC236}">
                  <a16:creationId xmlns:a16="http://schemas.microsoft.com/office/drawing/2014/main" id="{BE0CD77F-FDF8-AD93-A1EF-49E56EF37276}"/>
                </a:ext>
              </a:extLst>
            </p:cNvPr>
            <p:cNvSpPr>
              <a:spLocks/>
            </p:cNvSpPr>
            <p:nvPr/>
          </p:nvSpPr>
          <p:spPr bwMode="auto">
            <a:xfrm>
              <a:off x="8078788" y="6918325"/>
              <a:ext cx="933450" cy="1552575"/>
            </a:xfrm>
            <a:custGeom>
              <a:avLst/>
              <a:gdLst>
                <a:gd name="T0" fmla="*/ 6 w 83"/>
                <a:gd name="T1" fmla="*/ 22 h 138"/>
                <a:gd name="T2" fmla="*/ 2 w 83"/>
                <a:gd name="T3" fmla="*/ 113 h 138"/>
                <a:gd name="T4" fmla="*/ 72 w 83"/>
                <a:gd name="T5" fmla="*/ 117 h 138"/>
                <a:gd name="T6" fmla="*/ 77 w 83"/>
                <a:gd name="T7" fmla="*/ 25 h 138"/>
                <a:gd name="T8" fmla="*/ 6 w 83"/>
                <a:gd name="T9" fmla="*/ 22 h 138"/>
              </a:gdLst>
              <a:ahLst/>
              <a:cxnLst>
                <a:cxn ang="0">
                  <a:pos x="T0" y="T1"/>
                </a:cxn>
                <a:cxn ang="0">
                  <a:pos x="T2" y="T3"/>
                </a:cxn>
                <a:cxn ang="0">
                  <a:pos x="T4" y="T5"/>
                </a:cxn>
                <a:cxn ang="0">
                  <a:pos x="T6" y="T7"/>
                </a:cxn>
                <a:cxn ang="0">
                  <a:pos x="T8" y="T9"/>
                </a:cxn>
              </a:cxnLst>
              <a:rect l="0" t="0" r="r" b="b"/>
              <a:pathLst>
                <a:path w="83" h="138">
                  <a:moveTo>
                    <a:pt x="6" y="22"/>
                  </a:moveTo>
                  <a:cubicBezTo>
                    <a:pt x="0" y="40"/>
                    <a:pt x="5" y="62"/>
                    <a:pt x="2" y="113"/>
                  </a:cubicBezTo>
                  <a:cubicBezTo>
                    <a:pt x="2" y="121"/>
                    <a:pt x="41" y="138"/>
                    <a:pt x="72" y="117"/>
                  </a:cubicBezTo>
                  <a:cubicBezTo>
                    <a:pt x="75" y="113"/>
                    <a:pt x="83" y="34"/>
                    <a:pt x="77" y="25"/>
                  </a:cubicBezTo>
                  <a:cubicBezTo>
                    <a:pt x="70" y="15"/>
                    <a:pt x="26" y="0"/>
                    <a:pt x="6" y="22"/>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3" name="Freeform 23">
              <a:extLst>
                <a:ext uri="{FF2B5EF4-FFF2-40B4-BE49-F238E27FC236}">
                  <a16:creationId xmlns:a16="http://schemas.microsoft.com/office/drawing/2014/main" id="{444170AD-89E3-5116-3AA3-A852E1205F2B}"/>
                </a:ext>
              </a:extLst>
            </p:cNvPr>
            <p:cNvSpPr>
              <a:spLocks/>
            </p:cNvSpPr>
            <p:nvPr/>
          </p:nvSpPr>
          <p:spPr bwMode="auto">
            <a:xfrm>
              <a:off x="8932863" y="7513638"/>
              <a:ext cx="203200" cy="495300"/>
            </a:xfrm>
            <a:custGeom>
              <a:avLst/>
              <a:gdLst>
                <a:gd name="T0" fmla="*/ 3 w 18"/>
                <a:gd name="T1" fmla="*/ 11 h 44"/>
                <a:gd name="T2" fmla="*/ 17 w 18"/>
                <a:gd name="T3" fmla="*/ 18 h 44"/>
                <a:gd name="T4" fmla="*/ 0 w 18"/>
                <a:gd name="T5" fmla="*/ 29 h 44"/>
                <a:gd name="T6" fmla="*/ 3 w 18"/>
                <a:gd name="T7" fmla="*/ 11 h 44"/>
              </a:gdLst>
              <a:ahLst/>
              <a:cxnLst>
                <a:cxn ang="0">
                  <a:pos x="T0" y="T1"/>
                </a:cxn>
                <a:cxn ang="0">
                  <a:pos x="T2" y="T3"/>
                </a:cxn>
                <a:cxn ang="0">
                  <a:pos x="T4" y="T5"/>
                </a:cxn>
                <a:cxn ang="0">
                  <a:pos x="T6" y="T7"/>
                </a:cxn>
              </a:cxnLst>
              <a:rect l="0" t="0" r="r" b="b"/>
              <a:pathLst>
                <a:path w="18" h="44">
                  <a:moveTo>
                    <a:pt x="3" y="11"/>
                  </a:moveTo>
                  <a:cubicBezTo>
                    <a:pt x="8" y="0"/>
                    <a:pt x="18" y="4"/>
                    <a:pt x="17" y="18"/>
                  </a:cubicBezTo>
                  <a:cubicBezTo>
                    <a:pt x="16" y="31"/>
                    <a:pt x="3" y="44"/>
                    <a:pt x="0" y="29"/>
                  </a:cubicBezTo>
                  <a:cubicBezTo>
                    <a:pt x="2" y="19"/>
                    <a:pt x="3" y="11"/>
                    <a:pt x="3" y="11"/>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4" name="Freeform 24">
              <a:extLst>
                <a:ext uri="{FF2B5EF4-FFF2-40B4-BE49-F238E27FC236}">
                  <a16:creationId xmlns:a16="http://schemas.microsoft.com/office/drawing/2014/main" id="{6D23DCDC-1E34-6E32-DE9D-ECFA2C750EBE}"/>
                </a:ext>
              </a:extLst>
            </p:cNvPr>
            <p:cNvSpPr>
              <a:spLocks/>
            </p:cNvSpPr>
            <p:nvPr/>
          </p:nvSpPr>
          <p:spPr bwMode="auto">
            <a:xfrm>
              <a:off x="8585201" y="7312025"/>
              <a:ext cx="269875" cy="223838"/>
            </a:xfrm>
            <a:custGeom>
              <a:avLst/>
              <a:gdLst>
                <a:gd name="T0" fmla="*/ 21 w 24"/>
                <a:gd name="T1" fmla="*/ 20 h 20"/>
                <a:gd name="T2" fmla="*/ 3 w 24"/>
                <a:gd name="T3" fmla="*/ 9 h 20"/>
                <a:gd name="T4" fmla="*/ 3 w 24"/>
                <a:gd name="T5" fmla="*/ 15 h 20"/>
                <a:gd name="T6" fmla="*/ 21 w 24"/>
                <a:gd name="T7" fmla="*/ 20 h 20"/>
              </a:gdLst>
              <a:ahLst/>
              <a:cxnLst>
                <a:cxn ang="0">
                  <a:pos x="T0" y="T1"/>
                </a:cxn>
                <a:cxn ang="0">
                  <a:pos x="T2" y="T3"/>
                </a:cxn>
                <a:cxn ang="0">
                  <a:pos x="T4" y="T5"/>
                </a:cxn>
                <a:cxn ang="0">
                  <a:pos x="T6" y="T7"/>
                </a:cxn>
              </a:cxnLst>
              <a:rect l="0" t="0" r="r" b="b"/>
              <a:pathLst>
                <a:path w="24" h="20">
                  <a:moveTo>
                    <a:pt x="21" y="20"/>
                  </a:moveTo>
                  <a:cubicBezTo>
                    <a:pt x="24" y="12"/>
                    <a:pt x="10" y="0"/>
                    <a:pt x="3" y="9"/>
                  </a:cubicBezTo>
                  <a:cubicBezTo>
                    <a:pt x="1" y="14"/>
                    <a:pt x="0" y="16"/>
                    <a:pt x="3" y="15"/>
                  </a:cubicBezTo>
                  <a:cubicBezTo>
                    <a:pt x="5" y="15"/>
                    <a:pt x="11" y="14"/>
                    <a:pt x="21" y="20"/>
                  </a:cubicBezTo>
                  <a:close/>
                </a:path>
              </a:pathLst>
            </a:custGeom>
            <a:solidFill>
              <a:srgbClr val="502E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5" name="Freeform 25">
              <a:extLst>
                <a:ext uri="{FF2B5EF4-FFF2-40B4-BE49-F238E27FC236}">
                  <a16:creationId xmlns:a16="http://schemas.microsoft.com/office/drawing/2014/main" id="{0662FDDA-DAEC-8424-F357-BD19D87722C3}"/>
                </a:ext>
              </a:extLst>
            </p:cNvPr>
            <p:cNvSpPr>
              <a:spLocks/>
            </p:cNvSpPr>
            <p:nvPr/>
          </p:nvSpPr>
          <p:spPr bwMode="auto">
            <a:xfrm>
              <a:off x="8134351" y="7265988"/>
              <a:ext cx="269875" cy="258763"/>
            </a:xfrm>
            <a:custGeom>
              <a:avLst/>
              <a:gdLst>
                <a:gd name="T0" fmla="*/ 3 w 24"/>
                <a:gd name="T1" fmla="*/ 23 h 23"/>
                <a:gd name="T2" fmla="*/ 21 w 24"/>
                <a:gd name="T3" fmla="*/ 11 h 23"/>
                <a:gd name="T4" fmla="*/ 21 w 24"/>
                <a:gd name="T5" fmla="*/ 18 h 23"/>
                <a:gd name="T6" fmla="*/ 3 w 24"/>
                <a:gd name="T7" fmla="*/ 23 h 23"/>
              </a:gdLst>
              <a:ahLst/>
              <a:cxnLst>
                <a:cxn ang="0">
                  <a:pos x="T0" y="T1"/>
                </a:cxn>
                <a:cxn ang="0">
                  <a:pos x="T2" y="T3"/>
                </a:cxn>
                <a:cxn ang="0">
                  <a:pos x="T4" y="T5"/>
                </a:cxn>
                <a:cxn ang="0">
                  <a:pos x="T6" y="T7"/>
                </a:cxn>
              </a:cxnLst>
              <a:rect l="0" t="0" r="r" b="b"/>
              <a:pathLst>
                <a:path w="24" h="23">
                  <a:moveTo>
                    <a:pt x="3" y="23"/>
                  </a:moveTo>
                  <a:cubicBezTo>
                    <a:pt x="0" y="13"/>
                    <a:pt x="15" y="0"/>
                    <a:pt x="21" y="11"/>
                  </a:cubicBezTo>
                  <a:cubicBezTo>
                    <a:pt x="23" y="16"/>
                    <a:pt x="24" y="19"/>
                    <a:pt x="21" y="18"/>
                  </a:cubicBezTo>
                  <a:cubicBezTo>
                    <a:pt x="19" y="17"/>
                    <a:pt x="13" y="16"/>
                    <a:pt x="3" y="23"/>
                  </a:cubicBezTo>
                  <a:close/>
                </a:path>
              </a:pathLst>
            </a:custGeom>
            <a:solidFill>
              <a:srgbClr val="502E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6" name="Oval 26">
              <a:extLst>
                <a:ext uri="{FF2B5EF4-FFF2-40B4-BE49-F238E27FC236}">
                  <a16:creationId xmlns:a16="http://schemas.microsoft.com/office/drawing/2014/main" id="{A72C96E9-CDFD-744C-1DDA-A7EF306F0CAC}"/>
                </a:ext>
              </a:extLst>
            </p:cNvPr>
            <p:cNvSpPr>
              <a:spLocks noChangeArrowheads="1"/>
            </p:cNvSpPr>
            <p:nvPr/>
          </p:nvSpPr>
          <p:spPr bwMode="auto">
            <a:xfrm>
              <a:off x="8640763" y="7593013"/>
              <a:ext cx="101600" cy="157163"/>
            </a:xfrm>
            <a:prstGeom prst="ellipse">
              <a:avLst/>
            </a:pr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7" name="Oval 27">
              <a:extLst>
                <a:ext uri="{FF2B5EF4-FFF2-40B4-BE49-F238E27FC236}">
                  <a16:creationId xmlns:a16="http://schemas.microsoft.com/office/drawing/2014/main" id="{6D9AE180-2A15-EC6C-0CB2-687491AA25D0}"/>
                </a:ext>
              </a:extLst>
            </p:cNvPr>
            <p:cNvSpPr>
              <a:spLocks noChangeArrowheads="1"/>
            </p:cNvSpPr>
            <p:nvPr/>
          </p:nvSpPr>
          <p:spPr bwMode="auto">
            <a:xfrm>
              <a:off x="8258176" y="7581900"/>
              <a:ext cx="90488" cy="157163"/>
            </a:xfrm>
            <a:prstGeom prst="ellipse">
              <a:avLst/>
            </a:pr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8" name="Freeform 28">
              <a:extLst>
                <a:ext uri="{FF2B5EF4-FFF2-40B4-BE49-F238E27FC236}">
                  <a16:creationId xmlns:a16="http://schemas.microsoft.com/office/drawing/2014/main" id="{8A4C7723-51C2-F742-56B5-C2CA2FE2C264}"/>
                </a:ext>
              </a:extLst>
            </p:cNvPr>
            <p:cNvSpPr>
              <a:spLocks/>
            </p:cNvSpPr>
            <p:nvPr/>
          </p:nvSpPr>
          <p:spPr bwMode="auto">
            <a:xfrm>
              <a:off x="8304213" y="8008938"/>
              <a:ext cx="404813" cy="280988"/>
            </a:xfrm>
            <a:custGeom>
              <a:avLst/>
              <a:gdLst>
                <a:gd name="T0" fmla="*/ 36 w 36"/>
                <a:gd name="T1" fmla="*/ 0 h 25"/>
                <a:gd name="T2" fmla="*/ 0 w 36"/>
                <a:gd name="T3" fmla="*/ 0 h 25"/>
                <a:gd name="T4" fmla="*/ 36 w 36"/>
                <a:gd name="T5" fmla="*/ 0 h 25"/>
              </a:gdLst>
              <a:ahLst/>
              <a:cxnLst>
                <a:cxn ang="0">
                  <a:pos x="T0" y="T1"/>
                </a:cxn>
                <a:cxn ang="0">
                  <a:pos x="T2" y="T3"/>
                </a:cxn>
                <a:cxn ang="0">
                  <a:pos x="T4" y="T5"/>
                </a:cxn>
              </a:cxnLst>
              <a:rect l="0" t="0" r="r" b="b"/>
              <a:pathLst>
                <a:path w="36" h="25">
                  <a:moveTo>
                    <a:pt x="36" y="0"/>
                  </a:moveTo>
                  <a:cubicBezTo>
                    <a:pt x="28" y="2"/>
                    <a:pt x="17" y="6"/>
                    <a:pt x="0" y="0"/>
                  </a:cubicBezTo>
                  <a:cubicBezTo>
                    <a:pt x="9" y="23"/>
                    <a:pt x="22" y="25"/>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9" name="Freeform 29">
              <a:extLst>
                <a:ext uri="{FF2B5EF4-FFF2-40B4-BE49-F238E27FC236}">
                  <a16:creationId xmlns:a16="http://schemas.microsoft.com/office/drawing/2014/main" id="{835C7825-843C-C4D4-B508-B127863E8026}"/>
                </a:ext>
              </a:extLst>
            </p:cNvPr>
            <p:cNvSpPr>
              <a:spLocks/>
            </p:cNvSpPr>
            <p:nvPr/>
          </p:nvSpPr>
          <p:spPr bwMode="auto">
            <a:xfrm>
              <a:off x="8990013" y="7659688"/>
              <a:ext cx="90488" cy="158750"/>
            </a:xfrm>
            <a:custGeom>
              <a:avLst/>
              <a:gdLst>
                <a:gd name="T0" fmla="*/ 0 w 8"/>
                <a:gd name="T1" fmla="*/ 14 h 14"/>
                <a:gd name="T2" fmla="*/ 1 w 8"/>
                <a:gd name="T3" fmla="*/ 14 h 14"/>
                <a:gd name="T4" fmla="*/ 4 w 8"/>
                <a:gd name="T5" fmla="*/ 13 h 14"/>
                <a:gd name="T6" fmla="*/ 5 w 8"/>
                <a:gd name="T7" fmla="*/ 9 h 14"/>
                <a:gd name="T8" fmla="*/ 4 w 8"/>
                <a:gd name="T9" fmla="*/ 7 h 14"/>
                <a:gd name="T10" fmla="*/ 3 w 8"/>
                <a:gd name="T11" fmla="*/ 6 h 14"/>
                <a:gd name="T12" fmla="*/ 3 w 8"/>
                <a:gd name="T13" fmla="*/ 6 h 14"/>
                <a:gd name="T14" fmla="*/ 3 w 8"/>
                <a:gd name="T15" fmla="*/ 6 h 14"/>
                <a:gd name="T16" fmla="*/ 3 w 8"/>
                <a:gd name="T17" fmla="*/ 6 h 14"/>
                <a:gd name="T18" fmla="*/ 5 w 8"/>
                <a:gd name="T19" fmla="*/ 2 h 14"/>
                <a:gd name="T20" fmla="*/ 6 w 8"/>
                <a:gd name="T21" fmla="*/ 1 h 14"/>
                <a:gd name="T22" fmla="*/ 6 w 8"/>
                <a:gd name="T23" fmla="*/ 2 h 14"/>
                <a:gd name="T24" fmla="*/ 7 w 8"/>
                <a:gd name="T25" fmla="*/ 4 h 14"/>
                <a:gd name="T26" fmla="*/ 7 w 8"/>
                <a:gd name="T27" fmla="*/ 5 h 14"/>
                <a:gd name="T28" fmla="*/ 8 w 8"/>
                <a:gd name="T29" fmla="*/ 4 h 14"/>
                <a:gd name="T30" fmla="*/ 8 w 8"/>
                <a:gd name="T31" fmla="*/ 3 h 14"/>
                <a:gd name="T32" fmla="*/ 8 w 8"/>
                <a:gd name="T33" fmla="*/ 1 h 14"/>
                <a:gd name="T34" fmla="*/ 7 w 8"/>
                <a:gd name="T35" fmla="*/ 0 h 14"/>
                <a:gd name="T36" fmla="*/ 6 w 8"/>
                <a:gd name="T37" fmla="*/ 0 h 14"/>
                <a:gd name="T38" fmla="*/ 3 w 8"/>
                <a:gd name="T39" fmla="*/ 1 h 14"/>
                <a:gd name="T40" fmla="*/ 1 w 8"/>
                <a:gd name="T41" fmla="*/ 5 h 14"/>
                <a:gd name="T42" fmla="*/ 1 w 8"/>
                <a:gd name="T43" fmla="*/ 6 h 14"/>
                <a:gd name="T44" fmla="*/ 1 w 8"/>
                <a:gd name="T45" fmla="*/ 7 h 14"/>
                <a:gd name="T46" fmla="*/ 1 w 8"/>
                <a:gd name="T47" fmla="*/ 7 h 14"/>
                <a:gd name="T48" fmla="*/ 1 w 8"/>
                <a:gd name="T49" fmla="*/ 7 h 14"/>
                <a:gd name="T50" fmla="*/ 1 w 8"/>
                <a:gd name="T51" fmla="*/ 8 h 14"/>
                <a:gd name="T52" fmla="*/ 2 w 8"/>
                <a:gd name="T53" fmla="*/ 8 h 14"/>
                <a:gd name="T54" fmla="*/ 2 w 8"/>
                <a:gd name="T55" fmla="*/ 8 h 14"/>
                <a:gd name="T56" fmla="*/ 2 w 8"/>
                <a:gd name="T57" fmla="*/ 8 h 14"/>
                <a:gd name="T58" fmla="*/ 2 w 8"/>
                <a:gd name="T59" fmla="*/ 8 h 14"/>
                <a:gd name="T60" fmla="*/ 3 w 8"/>
                <a:gd name="T61" fmla="*/ 9 h 14"/>
                <a:gd name="T62" fmla="*/ 3 w 8"/>
                <a:gd name="T63" fmla="*/ 12 h 14"/>
                <a:gd name="T64" fmla="*/ 0 w 8"/>
                <a:gd name="T6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 h="14">
                  <a:moveTo>
                    <a:pt x="0" y="14"/>
                  </a:moveTo>
                  <a:cubicBezTo>
                    <a:pt x="0" y="14"/>
                    <a:pt x="1" y="14"/>
                    <a:pt x="1" y="14"/>
                  </a:cubicBezTo>
                  <a:cubicBezTo>
                    <a:pt x="2" y="14"/>
                    <a:pt x="3" y="14"/>
                    <a:pt x="4" y="13"/>
                  </a:cubicBezTo>
                  <a:cubicBezTo>
                    <a:pt x="5" y="12"/>
                    <a:pt x="5" y="11"/>
                    <a:pt x="5" y="9"/>
                  </a:cubicBezTo>
                  <a:cubicBezTo>
                    <a:pt x="5" y="8"/>
                    <a:pt x="4" y="7"/>
                    <a:pt x="4" y="7"/>
                  </a:cubicBezTo>
                  <a:cubicBezTo>
                    <a:pt x="3" y="6"/>
                    <a:pt x="3" y="6"/>
                    <a:pt x="3" y="6"/>
                  </a:cubicBezTo>
                  <a:cubicBezTo>
                    <a:pt x="3" y="6"/>
                    <a:pt x="3" y="6"/>
                    <a:pt x="3" y="6"/>
                  </a:cubicBezTo>
                  <a:cubicBezTo>
                    <a:pt x="3" y="6"/>
                    <a:pt x="3" y="6"/>
                    <a:pt x="3" y="6"/>
                  </a:cubicBezTo>
                  <a:cubicBezTo>
                    <a:pt x="3" y="6"/>
                    <a:pt x="3" y="6"/>
                    <a:pt x="3" y="6"/>
                  </a:cubicBezTo>
                  <a:cubicBezTo>
                    <a:pt x="3" y="4"/>
                    <a:pt x="4" y="3"/>
                    <a:pt x="5" y="2"/>
                  </a:cubicBezTo>
                  <a:cubicBezTo>
                    <a:pt x="5" y="2"/>
                    <a:pt x="6" y="1"/>
                    <a:pt x="6" y="1"/>
                  </a:cubicBezTo>
                  <a:cubicBezTo>
                    <a:pt x="6" y="1"/>
                    <a:pt x="6" y="2"/>
                    <a:pt x="6" y="2"/>
                  </a:cubicBezTo>
                  <a:cubicBezTo>
                    <a:pt x="7" y="3"/>
                    <a:pt x="7" y="4"/>
                    <a:pt x="7" y="4"/>
                  </a:cubicBezTo>
                  <a:cubicBezTo>
                    <a:pt x="7" y="5"/>
                    <a:pt x="7" y="5"/>
                    <a:pt x="7" y="5"/>
                  </a:cubicBezTo>
                  <a:cubicBezTo>
                    <a:pt x="8" y="5"/>
                    <a:pt x="8" y="5"/>
                    <a:pt x="8" y="4"/>
                  </a:cubicBezTo>
                  <a:cubicBezTo>
                    <a:pt x="8" y="4"/>
                    <a:pt x="8" y="3"/>
                    <a:pt x="8" y="3"/>
                  </a:cubicBezTo>
                  <a:cubicBezTo>
                    <a:pt x="8" y="3"/>
                    <a:pt x="8" y="2"/>
                    <a:pt x="8" y="1"/>
                  </a:cubicBezTo>
                  <a:cubicBezTo>
                    <a:pt x="7" y="1"/>
                    <a:pt x="7" y="1"/>
                    <a:pt x="7" y="0"/>
                  </a:cubicBezTo>
                  <a:cubicBezTo>
                    <a:pt x="7" y="0"/>
                    <a:pt x="6" y="0"/>
                    <a:pt x="6" y="0"/>
                  </a:cubicBezTo>
                  <a:cubicBezTo>
                    <a:pt x="5" y="0"/>
                    <a:pt x="4" y="0"/>
                    <a:pt x="3" y="1"/>
                  </a:cubicBezTo>
                  <a:cubicBezTo>
                    <a:pt x="2" y="2"/>
                    <a:pt x="2" y="4"/>
                    <a:pt x="1" y="5"/>
                  </a:cubicBezTo>
                  <a:cubicBezTo>
                    <a:pt x="1" y="6"/>
                    <a:pt x="1" y="6"/>
                    <a:pt x="1" y="6"/>
                  </a:cubicBezTo>
                  <a:cubicBezTo>
                    <a:pt x="1" y="6"/>
                    <a:pt x="1" y="7"/>
                    <a:pt x="1" y="7"/>
                  </a:cubicBezTo>
                  <a:cubicBezTo>
                    <a:pt x="1" y="7"/>
                    <a:pt x="1" y="7"/>
                    <a:pt x="1" y="7"/>
                  </a:cubicBezTo>
                  <a:cubicBezTo>
                    <a:pt x="1" y="7"/>
                    <a:pt x="1" y="7"/>
                    <a:pt x="1" y="7"/>
                  </a:cubicBezTo>
                  <a:cubicBezTo>
                    <a:pt x="1" y="8"/>
                    <a:pt x="1" y="8"/>
                    <a:pt x="1" y="8"/>
                  </a:cubicBezTo>
                  <a:cubicBezTo>
                    <a:pt x="2" y="8"/>
                    <a:pt x="2" y="8"/>
                    <a:pt x="2" y="8"/>
                  </a:cubicBezTo>
                  <a:cubicBezTo>
                    <a:pt x="2" y="8"/>
                    <a:pt x="2" y="8"/>
                    <a:pt x="2" y="8"/>
                  </a:cubicBezTo>
                  <a:cubicBezTo>
                    <a:pt x="2" y="8"/>
                    <a:pt x="2" y="8"/>
                    <a:pt x="2" y="8"/>
                  </a:cubicBezTo>
                  <a:cubicBezTo>
                    <a:pt x="2" y="8"/>
                    <a:pt x="2" y="8"/>
                    <a:pt x="2" y="8"/>
                  </a:cubicBezTo>
                  <a:cubicBezTo>
                    <a:pt x="3" y="8"/>
                    <a:pt x="3" y="9"/>
                    <a:pt x="3" y="9"/>
                  </a:cubicBezTo>
                  <a:cubicBezTo>
                    <a:pt x="4" y="10"/>
                    <a:pt x="3" y="11"/>
                    <a:pt x="3" y="12"/>
                  </a:cubicBezTo>
                  <a:cubicBezTo>
                    <a:pt x="2" y="14"/>
                    <a:pt x="0" y="14"/>
                    <a:pt x="0" y="14"/>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0" name="Freeform 30">
              <a:extLst>
                <a:ext uri="{FF2B5EF4-FFF2-40B4-BE49-F238E27FC236}">
                  <a16:creationId xmlns:a16="http://schemas.microsoft.com/office/drawing/2014/main" id="{90BF17C2-EEEA-E841-00A6-AB1DCF0BE8BD}"/>
                </a:ext>
              </a:extLst>
            </p:cNvPr>
            <p:cNvSpPr>
              <a:spLocks/>
            </p:cNvSpPr>
            <p:nvPr/>
          </p:nvSpPr>
          <p:spPr bwMode="auto">
            <a:xfrm>
              <a:off x="8674101" y="7986713"/>
              <a:ext cx="68263" cy="33338"/>
            </a:xfrm>
            <a:custGeom>
              <a:avLst/>
              <a:gdLst>
                <a:gd name="T0" fmla="*/ 0 w 6"/>
                <a:gd name="T1" fmla="*/ 0 h 3"/>
                <a:gd name="T2" fmla="*/ 3 w 6"/>
                <a:gd name="T3" fmla="*/ 2 h 3"/>
                <a:gd name="T4" fmla="*/ 5 w 6"/>
                <a:gd name="T5" fmla="*/ 3 h 3"/>
                <a:gd name="T6" fmla="*/ 6 w 6"/>
                <a:gd name="T7" fmla="*/ 3 h 3"/>
                <a:gd name="T8" fmla="*/ 6 w 6"/>
                <a:gd name="T9" fmla="*/ 2 h 3"/>
                <a:gd name="T10" fmla="*/ 4 w 6"/>
                <a:gd name="T11" fmla="*/ 1 h 3"/>
                <a:gd name="T12" fmla="*/ 0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0" y="0"/>
                  </a:moveTo>
                  <a:cubicBezTo>
                    <a:pt x="0" y="1"/>
                    <a:pt x="1" y="2"/>
                    <a:pt x="3" y="2"/>
                  </a:cubicBezTo>
                  <a:cubicBezTo>
                    <a:pt x="4" y="3"/>
                    <a:pt x="4" y="3"/>
                    <a:pt x="5" y="3"/>
                  </a:cubicBezTo>
                  <a:cubicBezTo>
                    <a:pt x="6" y="3"/>
                    <a:pt x="6" y="3"/>
                    <a:pt x="6" y="3"/>
                  </a:cubicBezTo>
                  <a:cubicBezTo>
                    <a:pt x="6" y="3"/>
                    <a:pt x="6" y="2"/>
                    <a:pt x="6" y="2"/>
                  </a:cubicBezTo>
                  <a:cubicBezTo>
                    <a:pt x="5" y="2"/>
                    <a:pt x="5" y="1"/>
                    <a:pt x="4" y="1"/>
                  </a:cubicBezTo>
                  <a:cubicBezTo>
                    <a:pt x="2" y="0"/>
                    <a:pt x="0" y="0"/>
                    <a:pt x="0" y="0"/>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1" name="Freeform 31">
              <a:extLst>
                <a:ext uri="{FF2B5EF4-FFF2-40B4-BE49-F238E27FC236}">
                  <a16:creationId xmlns:a16="http://schemas.microsoft.com/office/drawing/2014/main" id="{F640BCFF-CD63-7FEA-1620-0BB2CB71E582}"/>
                </a:ext>
              </a:extLst>
            </p:cNvPr>
            <p:cNvSpPr>
              <a:spLocks/>
            </p:cNvSpPr>
            <p:nvPr/>
          </p:nvSpPr>
          <p:spPr bwMode="auto">
            <a:xfrm>
              <a:off x="7966076" y="6838950"/>
              <a:ext cx="1238250" cy="955675"/>
            </a:xfrm>
            <a:custGeom>
              <a:avLst/>
              <a:gdLst>
                <a:gd name="T0" fmla="*/ 9 w 110"/>
                <a:gd name="T1" fmla="*/ 11 h 85"/>
                <a:gd name="T2" fmla="*/ 16 w 110"/>
                <a:gd name="T3" fmla="*/ 8 h 85"/>
                <a:gd name="T4" fmla="*/ 43 w 110"/>
                <a:gd name="T5" fmla="*/ 0 h 85"/>
                <a:gd name="T6" fmla="*/ 88 w 110"/>
                <a:gd name="T7" fmla="*/ 27 h 85"/>
                <a:gd name="T8" fmla="*/ 91 w 110"/>
                <a:gd name="T9" fmla="*/ 69 h 85"/>
                <a:gd name="T10" fmla="*/ 87 w 110"/>
                <a:gd name="T11" fmla="*/ 84 h 85"/>
                <a:gd name="T12" fmla="*/ 83 w 110"/>
                <a:gd name="T13" fmla="*/ 84 h 85"/>
                <a:gd name="T14" fmla="*/ 85 w 110"/>
                <a:gd name="T15" fmla="*/ 68 h 85"/>
                <a:gd name="T16" fmla="*/ 83 w 110"/>
                <a:gd name="T17" fmla="*/ 60 h 85"/>
                <a:gd name="T18" fmla="*/ 81 w 110"/>
                <a:gd name="T19" fmla="*/ 49 h 85"/>
                <a:gd name="T20" fmla="*/ 83 w 110"/>
                <a:gd name="T21" fmla="*/ 36 h 85"/>
                <a:gd name="T22" fmla="*/ 44 w 110"/>
                <a:gd name="T23" fmla="*/ 36 h 85"/>
                <a:gd name="T24" fmla="*/ 17 w 110"/>
                <a:gd name="T25" fmla="*/ 32 h 85"/>
                <a:gd name="T26" fmla="*/ 14 w 110"/>
                <a:gd name="T27" fmla="*/ 35 h 85"/>
                <a:gd name="T28" fmla="*/ 13 w 110"/>
                <a:gd name="T29" fmla="*/ 34 h 85"/>
                <a:gd name="T30" fmla="*/ 10 w 110"/>
                <a:gd name="T31" fmla="*/ 33 h 85"/>
                <a:gd name="T32" fmla="*/ 4 w 110"/>
                <a:gd name="T33" fmla="*/ 28 h 85"/>
                <a:gd name="T34" fmla="*/ 1 w 110"/>
                <a:gd name="T35" fmla="*/ 23 h 85"/>
                <a:gd name="T36" fmla="*/ 9 w 110"/>
                <a:gd name="T37" fmla="*/ 1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85">
                  <a:moveTo>
                    <a:pt x="9" y="11"/>
                  </a:moveTo>
                  <a:cubicBezTo>
                    <a:pt x="11" y="10"/>
                    <a:pt x="13" y="9"/>
                    <a:pt x="16" y="8"/>
                  </a:cubicBezTo>
                  <a:cubicBezTo>
                    <a:pt x="25" y="5"/>
                    <a:pt x="33" y="1"/>
                    <a:pt x="43" y="0"/>
                  </a:cubicBezTo>
                  <a:cubicBezTo>
                    <a:pt x="63" y="0"/>
                    <a:pt x="91" y="13"/>
                    <a:pt x="88" y="27"/>
                  </a:cubicBezTo>
                  <a:cubicBezTo>
                    <a:pt x="110" y="29"/>
                    <a:pt x="94" y="65"/>
                    <a:pt x="91" y="69"/>
                  </a:cubicBezTo>
                  <a:cubicBezTo>
                    <a:pt x="89" y="73"/>
                    <a:pt x="87" y="84"/>
                    <a:pt x="87" y="84"/>
                  </a:cubicBezTo>
                  <a:cubicBezTo>
                    <a:pt x="87" y="84"/>
                    <a:pt x="84" y="85"/>
                    <a:pt x="83" y="84"/>
                  </a:cubicBezTo>
                  <a:cubicBezTo>
                    <a:pt x="82" y="82"/>
                    <a:pt x="83" y="73"/>
                    <a:pt x="85" y="68"/>
                  </a:cubicBezTo>
                  <a:cubicBezTo>
                    <a:pt x="85" y="66"/>
                    <a:pt x="83" y="63"/>
                    <a:pt x="83" y="60"/>
                  </a:cubicBezTo>
                  <a:cubicBezTo>
                    <a:pt x="83" y="59"/>
                    <a:pt x="81" y="54"/>
                    <a:pt x="81" y="49"/>
                  </a:cubicBezTo>
                  <a:cubicBezTo>
                    <a:pt x="81" y="42"/>
                    <a:pt x="82" y="36"/>
                    <a:pt x="83" y="36"/>
                  </a:cubicBezTo>
                  <a:cubicBezTo>
                    <a:pt x="73" y="39"/>
                    <a:pt x="51" y="45"/>
                    <a:pt x="44" y="36"/>
                  </a:cubicBezTo>
                  <a:cubicBezTo>
                    <a:pt x="36" y="24"/>
                    <a:pt x="32" y="25"/>
                    <a:pt x="17" y="32"/>
                  </a:cubicBezTo>
                  <a:cubicBezTo>
                    <a:pt x="16" y="33"/>
                    <a:pt x="15" y="34"/>
                    <a:pt x="14" y="35"/>
                  </a:cubicBezTo>
                  <a:cubicBezTo>
                    <a:pt x="14" y="34"/>
                    <a:pt x="14" y="34"/>
                    <a:pt x="13" y="34"/>
                  </a:cubicBezTo>
                  <a:cubicBezTo>
                    <a:pt x="9" y="36"/>
                    <a:pt x="9" y="35"/>
                    <a:pt x="10" y="33"/>
                  </a:cubicBezTo>
                  <a:cubicBezTo>
                    <a:pt x="8" y="32"/>
                    <a:pt x="6" y="30"/>
                    <a:pt x="4" y="28"/>
                  </a:cubicBezTo>
                  <a:cubicBezTo>
                    <a:pt x="3" y="26"/>
                    <a:pt x="2" y="24"/>
                    <a:pt x="1" y="23"/>
                  </a:cubicBezTo>
                  <a:cubicBezTo>
                    <a:pt x="0" y="17"/>
                    <a:pt x="5" y="13"/>
                    <a:pt x="9" y="11"/>
                  </a:cubicBezTo>
                  <a:close/>
                </a:path>
              </a:pathLst>
            </a:custGeom>
            <a:solidFill>
              <a:srgbClr val="502E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2" name="Freeform 32">
              <a:extLst>
                <a:ext uri="{FF2B5EF4-FFF2-40B4-BE49-F238E27FC236}">
                  <a16:creationId xmlns:a16="http://schemas.microsoft.com/office/drawing/2014/main" id="{73B3F420-D437-265D-334E-68F4E5B4D082}"/>
                </a:ext>
              </a:extLst>
            </p:cNvPr>
            <p:cNvSpPr>
              <a:spLocks/>
            </p:cNvSpPr>
            <p:nvPr/>
          </p:nvSpPr>
          <p:spPr bwMode="auto">
            <a:xfrm>
              <a:off x="8393113" y="7681913"/>
              <a:ext cx="134938" cy="236538"/>
            </a:xfrm>
            <a:custGeom>
              <a:avLst/>
              <a:gdLst>
                <a:gd name="T0" fmla="*/ 12 w 12"/>
                <a:gd name="T1" fmla="*/ 0 h 21"/>
                <a:gd name="T2" fmla="*/ 7 w 12"/>
                <a:gd name="T3" fmla="*/ 3 h 21"/>
                <a:gd name="T4" fmla="*/ 4 w 12"/>
                <a:gd name="T5" fmla="*/ 6 h 21"/>
                <a:gd name="T6" fmla="*/ 0 w 12"/>
                <a:gd name="T7" fmla="*/ 12 h 21"/>
                <a:gd name="T8" fmla="*/ 0 w 12"/>
                <a:gd name="T9" fmla="*/ 15 h 21"/>
                <a:gd name="T10" fmla="*/ 1 w 12"/>
                <a:gd name="T11" fmla="*/ 19 h 21"/>
                <a:gd name="T12" fmla="*/ 4 w 12"/>
                <a:gd name="T13" fmla="*/ 20 h 21"/>
                <a:gd name="T14" fmla="*/ 6 w 12"/>
                <a:gd name="T15" fmla="*/ 21 h 21"/>
                <a:gd name="T16" fmla="*/ 7 w 12"/>
                <a:gd name="T17" fmla="*/ 21 h 21"/>
                <a:gd name="T18" fmla="*/ 8 w 12"/>
                <a:gd name="T19" fmla="*/ 21 h 21"/>
                <a:gd name="T20" fmla="*/ 9 w 12"/>
                <a:gd name="T21" fmla="*/ 21 h 21"/>
                <a:gd name="T22" fmla="*/ 11 w 12"/>
                <a:gd name="T23" fmla="*/ 20 h 21"/>
                <a:gd name="T24" fmla="*/ 12 w 12"/>
                <a:gd name="T25" fmla="*/ 20 h 21"/>
                <a:gd name="T26" fmla="*/ 11 w 12"/>
                <a:gd name="T27" fmla="*/ 20 h 21"/>
                <a:gd name="T28" fmla="*/ 9 w 12"/>
                <a:gd name="T29" fmla="*/ 19 h 21"/>
                <a:gd name="T30" fmla="*/ 7 w 12"/>
                <a:gd name="T31" fmla="*/ 19 h 21"/>
                <a:gd name="T32" fmla="*/ 6 w 12"/>
                <a:gd name="T33" fmla="*/ 19 h 21"/>
                <a:gd name="T34" fmla="*/ 5 w 12"/>
                <a:gd name="T35" fmla="*/ 18 h 21"/>
                <a:gd name="T36" fmla="*/ 3 w 12"/>
                <a:gd name="T37" fmla="*/ 17 h 21"/>
                <a:gd name="T38" fmla="*/ 3 w 12"/>
                <a:gd name="T39" fmla="*/ 15 h 21"/>
                <a:gd name="T40" fmla="*/ 3 w 12"/>
                <a:gd name="T41" fmla="*/ 13 h 21"/>
                <a:gd name="T42" fmla="*/ 6 w 12"/>
                <a:gd name="T43" fmla="*/ 8 h 21"/>
                <a:gd name="T44" fmla="*/ 9 w 12"/>
                <a:gd name="T45" fmla="*/ 4 h 21"/>
                <a:gd name="T46" fmla="*/ 12 w 12"/>
                <a:gd name="T4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21">
                  <a:moveTo>
                    <a:pt x="12" y="0"/>
                  </a:moveTo>
                  <a:cubicBezTo>
                    <a:pt x="12" y="0"/>
                    <a:pt x="10" y="1"/>
                    <a:pt x="7" y="3"/>
                  </a:cubicBezTo>
                  <a:cubicBezTo>
                    <a:pt x="6" y="4"/>
                    <a:pt x="5" y="5"/>
                    <a:pt x="4" y="6"/>
                  </a:cubicBezTo>
                  <a:cubicBezTo>
                    <a:pt x="2" y="8"/>
                    <a:pt x="1" y="10"/>
                    <a:pt x="0" y="12"/>
                  </a:cubicBezTo>
                  <a:cubicBezTo>
                    <a:pt x="0" y="13"/>
                    <a:pt x="0" y="14"/>
                    <a:pt x="0" y="15"/>
                  </a:cubicBezTo>
                  <a:cubicBezTo>
                    <a:pt x="0" y="17"/>
                    <a:pt x="1" y="18"/>
                    <a:pt x="1" y="19"/>
                  </a:cubicBezTo>
                  <a:cubicBezTo>
                    <a:pt x="2" y="20"/>
                    <a:pt x="3" y="20"/>
                    <a:pt x="4" y="20"/>
                  </a:cubicBezTo>
                  <a:cubicBezTo>
                    <a:pt x="5" y="20"/>
                    <a:pt x="5" y="21"/>
                    <a:pt x="6" y="21"/>
                  </a:cubicBezTo>
                  <a:cubicBezTo>
                    <a:pt x="6" y="21"/>
                    <a:pt x="7" y="21"/>
                    <a:pt x="7" y="21"/>
                  </a:cubicBezTo>
                  <a:cubicBezTo>
                    <a:pt x="7" y="21"/>
                    <a:pt x="8" y="21"/>
                    <a:pt x="8" y="21"/>
                  </a:cubicBezTo>
                  <a:cubicBezTo>
                    <a:pt x="8" y="21"/>
                    <a:pt x="9" y="21"/>
                    <a:pt x="9" y="21"/>
                  </a:cubicBezTo>
                  <a:cubicBezTo>
                    <a:pt x="10" y="21"/>
                    <a:pt x="10" y="20"/>
                    <a:pt x="11" y="20"/>
                  </a:cubicBezTo>
                  <a:cubicBezTo>
                    <a:pt x="12" y="20"/>
                    <a:pt x="12" y="20"/>
                    <a:pt x="12" y="20"/>
                  </a:cubicBezTo>
                  <a:cubicBezTo>
                    <a:pt x="12" y="20"/>
                    <a:pt x="12" y="20"/>
                    <a:pt x="11" y="20"/>
                  </a:cubicBezTo>
                  <a:cubicBezTo>
                    <a:pt x="10" y="20"/>
                    <a:pt x="10" y="20"/>
                    <a:pt x="9" y="19"/>
                  </a:cubicBezTo>
                  <a:cubicBezTo>
                    <a:pt x="9" y="19"/>
                    <a:pt x="8" y="19"/>
                    <a:pt x="7" y="19"/>
                  </a:cubicBezTo>
                  <a:cubicBezTo>
                    <a:pt x="7" y="19"/>
                    <a:pt x="6" y="19"/>
                    <a:pt x="6" y="19"/>
                  </a:cubicBezTo>
                  <a:cubicBezTo>
                    <a:pt x="6" y="19"/>
                    <a:pt x="5" y="18"/>
                    <a:pt x="5" y="18"/>
                  </a:cubicBezTo>
                  <a:cubicBezTo>
                    <a:pt x="4" y="18"/>
                    <a:pt x="4" y="17"/>
                    <a:pt x="3" y="17"/>
                  </a:cubicBezTo>
                  <a:cubicBezTo>
                    <a:pt x="3" y="17"/>
                    <a:pt x="3" y="16"/>
                    <a:pt x="3" y="15"/>
                  </a:cubicBezTo>
                  <a:cubicBezTo>
                    <a:pt x="3" y="15"/>
                    <a:pt x="3" y="14"/>
                    <a:pt x="3" y="13"/>
                  </a:cubicBezTo>
                  <a:cubicBezTo>
                    <a:pt x="4" y="11"/>
                    <a:pt x="5" y="9"/>
                    <a:pt x="6" y="8"/>
                  </a:cubicBezTo>
                  <a:cubicBezTo>
                    <a:pt x="7" y="6"/>
                    <a:pt x="8" y="5"/>
                    <a:pt x="9" y="4"/>
                  </a:cubicBezTo>
                  <a:cubicBezTo>
                    <a:pt x="10" y="1"/>
                    <a:pt x="12" y="0"/>
                    <a:pt x="12" y="0"/>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3" name="Freeform 33">
              <a:extLst>
                <a:ext uri="{FF2B5EF4-FFF2-40B4-BE49-F238E27FC236}">
                  <a16:creationId xmlns:a16="http://schemas.microsoft.com/office/drawing/2014/main" id="{04C00DA6-D458-C3C4-7A17-9BFF47222374}"/>
                </a:ext>
              </a:extLst>
            </p:cNvPr>
            <p:cNvSpPr>
              <a:spLocks/>
            </p:cNvSpPr>
            <p:nvPr/>
          </p:nvSpPr>
          <p:spPr bwMode="auto">
            <a:xfrm>
              <a:off x="6594476" y="9043988"/>
              <a:ext cx="1922463" cy="1811338"/>
            </a:xfrm>
            <a:custGeom>
              <a:avLst/>
              <a:gdLst>
                <a:gd name="T0" fmla="*/ 171 w 171"/>
                <a:gd name="T1" fmla="*/ 161 h 161"/>
                <a:gd name="T2" fmla="*/ 57 w 171"/>
                <a:gd name="T3" fmla="*/ 161 h 161"/>
                <a:gd name="T4" fmla="*/ 0 w 171"/>
                <a:gd name="T5" fmla="*/ 11 h 161"/>
                <a:gd name="T6" fmla="*/ 171 w 171"/>
                <a:gd name="T7" fmla="*/ 11 h 161"/>
                <a:gd name="T8" fmla="*/ 171 w 171"/>
                <a:gd name="T9" fmla="*/ 161 h 161"/>
              </a:gdLst>
              <a:ahLst/>
              <a:cxnLst>
                <a:cxn ang="0">
                  <a:pos x="T0" y="T1"/>
                </a:cxn>
                <a:cxn ang="0">
                  <a:pos x="T2" y="T3"/>
                </a:cxn>
                <a:cxn ang="0">
                  <a:pos x="T4" y="T5"/>
                </a:cxn>
                <a:cxn ang="0">
                  <a:pos x="T6" y="T7"/>
                </a:cxn>
                <a:cxn ang="0">
                  <a:pos x="T8" y="T9"/>
                </a:cxn>
              </a:cxnLst>
              <a:rect l="0" t="0" r="r" b="b"/>
              <a:pathLst>
                <a:path w="171" h="161">
                  <a:moveTo>
                    <a:pt x="171" y="161"/>
                  </a:moveTo>
                  <a:cubicBezTo>
                    <a:pt x="133" y="152"/>
                    <a:pt x="95" y="151"/>
                    <a:pt x="57" y="161"/>
                  </a:cubicBezTo>
                  <a:cubicBezTo>
                    <a:pt x="38" y="111"/>
                    <a:pt x="19" y="61"/>
                    <a:pt x="0" y="11"/>
                  </a:cubicBezTo>
                  <a:cubicBezTo>
                    <a:pt x="56" y="0"/>
                    <a:pt x="114" y="1"/>
                    <a:pt x="171" y="11"/>
                  </a:cubicBezTo>
                  <a:cubicBezTo>
                    <a:pt x="171" y="61"/>
                    <a:pt x="171" y="111"/>
                    <a:pt x="171" y="161"/>
                  </a:cubicBezTo>
                  <a:close/>
                </a:path>
              </a:pathLst>
            </a:custGeom>
            <a:solidFill>
              <a:srgbClr val="E5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4" name="Freeform 34">
              <a:extLst>
                <a:ext uri="{FF2B5EF4-FFF2-40B4-BE49-F238E27FC236}">
                  <a16:creationId xmlns:a16="http://schemas.microsoft.com/office/drawing/2014/main" id="{E8E29BE4-B128-A125-5310-29D248BBC65C}"/>
                </a:ext>
              </a:extLst>
            </p:cNvPr>
            <p:cNvSpPr>
              <a:spLocks/>
            </p:cNvSpPr>
            <p:nvPr/>
          </p:nvSpPr>
          <p:spPr bwMode="auto">
            <a:xfrm>
              <a:off x="6716713" y="9134475"/>
              <a:ext cx="855663" cy="741363"/>
            </a:xfrm>
            <a:custGeom>
              <a:avLst/>
              <a:gdLst>
                <a:gd name="T0" fmla="*/ 76 w 76"/>
                <a:gd name="T1" fmla="*/ 60 h 66"/>
                <a:gd name="T2" fmla="*/ 21 w 76"/>
                <a:gd name="T3" fmla="*/ 66 h 66"/>
                <a:gd name="T4" fmla="*/ 0 w 76"/>
                <a:gd name="T5" fmla="*/ 6 h 66"/>
                <a:gd name="T6" fmla="*/ 63 w 76"/>
                <a:gd name="T7" fmla="*/ 0 h 66"/>
                <a:gd name="T8" fmla="*/ 76 w 76"/>
                <a:gd name="T9" fmla="*/ 60 h 66"/>
              </a:gdLst>
              <a:ahLst/>
              <a:cxnLst>
                <a:cxn ang="0">
                  <a:pos x="T0" y="T1"/>
                </a:cxn>
                <a:cxn ang="0">
                  <a:pos x="T2" y="T3"/>
                </a:cxn>
                <a:cxn ang="0">
                  <a:pos x="T4" y="T5"/>
                </a:cxn>
                <a:cxn ang="0">
                  <a:pos x="T6" y="T7"/>
                </a:cxn>
                <a:cxn ang="0">
                  <a:pos x="T8" y="T9"/>
                </a:cxn>
              </a:cxnLst>
              <a:rect l="0" t="0" r="r" b="b"/>
              <a:pathLst>
                <a:path w="76" h="66">
                  <a:moveTo>
                    <a:pt x="76" y="60"/>
                  </a:moveTo>
                  <a:cubicBezTo>
                    <a:pt x="58" y="61"/>
                    <a:pt x="39" y="63"/>
                    <a:pt x="21" y="66"/>
                  </a:cubicBezTo>
                  <a:cubicBezTo>
                    <a:pt x="14" y="46"/>
                    <a:pt x="7" y="26"/>
                    <a:pt x="0" y="6"/>
                  </a:cubicBezTo>
                  <a:cubicBezTo>
                    <a:pt x="21" y="3"/>
                    <a:pt x="42" y="1"/>
                    <a:pt x="63" y="0"/>
                  </a:cubicBezTo>
                  <a:cubicBezTo>
                    <a:pt x="67" y="20"/>
                    <a:pt x="72" y="40"/>
                    <a:pt x="76" y="6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5" name="Freeform 35">
              <a:extLst>
                <a:ext uri="{FF2B5EF4-FFF2-40B4-BE49-F238E27FC236}">
                  <a16:creationId xmlns:a16="http://schemas.microsoft.com/office/drawing/2014/main" id="{41DF4C0D-BBF6-8EF5-064F-C7D304D64569}"/>
                </a:ext>
              </a:extLst>
            </p:cNvPr>
            <p:cNvSpPr>
              <a:spLocks/>
            </p:cNvSpPr>
            <p:nvPr/>
          </p:nvSpPr>
          <p:spPr bwMode="auto">
            <a:xfrm>
              <a:off x="6908801" y="9685338"/>
              <a:ext cx="663575" cy="190500"/>
            </a:xfrm>
            <a:custGeom>
              <a:avLst/>
              <a:gdLst>
                <a:gd name="T0" fmla="*/ 59 w 59"/>
                <a:gd name="T1" fmla="*/ 11 h 17"/>
                <a:gd name="T2" fmla="*/ 4 w 59"/>
                <a:gd name="T3" fmla="*/ 17 h 17"/>
                <a:gd name="T4" fmla="*/ 0 w 59"/>
                <a:gd name="T5" fmla="*/ 6 h 17"/>
                <a:gd name="T6" fmla="*/ 56 w 59"/>
                <a:gd name="T7" fmla="*/ 0 h 17"/>
                <a:gd name="T8" fmla="*/ 59 w 59"/>
                <a:gd name="T9" fmla="*/ 11 h 17"/>
              </a:gdLst>
              <a:ahLst/>
              <a:cxnLst>
                <a:cxn ang="0">
                  <a:pos x="T0" y="T1"/>
                </a:cxn>
                <a:cxn ang="0">
                  <a:pos x="T2" y="T3"/>
                </a:cxn>
                <a:cxn ang="0">
                  <a:pos x="T4" y="T5"/>
                </a:cxn>
                <a:cxn ang="0">
                  <a:pos x="T6" y="T7"/>
                </a:cxn>
                <a:cxn ang="0">
                  <a:pos x="T8" y="T9"/>
                </a:cxn>
              </a:cxnLst>
              <a:rect l="0" t="0" r="r" b="b"/>
              <a:pathLst>
                <a:path w="59" h="17">
                  <a:moveTo>
                    <a:pt x="59" y="11"/>
                  </a:moveTo>
                  <a:cubicBezTo>
                    <a:pt x="41" y="12"/>
                    <a:pt x="22" y="14"/>
                    <a:pt x="4" y="17"/>
                  </a:cubicBezTo>
                  <a:cubicBezTo>
                    <a:pt x="3" y="13"/>
                    <a:pt x="2" y="11"/>
                    <a:pt x="0" y="6"/>
                  </a:cubicBezTo>
                  <a:cubicBezTo>
                    <a:pt x="19" y="3"/>
                    <a:pt x="37" y="1"/>
                    <a:pt x="56" y="0"/>
                  </a:cubicBezTo>
                  <a:cubicBezTo>
                    <a:pt x="57" y="4"/>
                    <a:pt x="58" y="7"/>
                    <a:pt x="59" y="11"/>
                  </a:cubicBezTo>
                  <a:close/>
                </a:path>
              </a:pathLst>
            </a:custGeom>
            <a:solidFill>
              <a:srgbClr val="BAB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6" name="Freeform 36">
              <a:extLst>
                <a:ext uri="{FF2B5EF4-FFF2-40B4-BE49-F238E27FC236}">
                  <a16:creationId xmlns:a16="http://schemas.microsoft.com/office/drawing/2014/main" id="{3A38218F-4760-8884-7CC0-E68639C6A5E1}"/>
                </a:ext>
              </a:extLst>
            </p:cNvPr>
            <p:cNvSpPr>
              <a:spLocks/>
            </p:cNvSpPr>
            <p:nvPr/>
          </p:nvSpPr>
          <p:spPr bwMode="auto">
            <a:xfrm>
              <a:off x="7481888" y="9134475"/>
              <a:ext cx="933450" cy="325438"/>
            </a:xfrm>
            <a:custGeom>
              <a:avLst/>
              <a:gdLst>
                <a:gd name="T0" fmla="*/ 83 w 83"/>
                <a:gd name="T1" fmla="*/ 29 h 29"/>
                <a:gd name="T2" fmla="*/ 5 w 83"/>
                <a:gd name="T3" fmla="*/ 23 h 29"/>
                <a:gd name="T4" fmla="*/ 0 w 83"/>
                <a:gd name="T5" fmla="*/ 0 h 29"/>
                <a:gd name="T6" fmla="*/ 82 w 83"/>
                <a:gd name="T7" fmla="*/ 6 h 29"/>
                <a:gd name="T8" fmla="*/ 83 w 83"/>
                <a:gd name="T9" fmla="*/ 29 h 29"/>
              </a:gdLst>
              <a:ahLst/>
              <a:cxnLst>
                <a:cxn ang="0">
                  <a:pos x="T0" y="T1"/>
                </a:cxn>
                <a:cxn ang="0">
                  <a:pos x="T2" y="T3"/>
                </a:cxn>
                <a:cxn ang="0">
                  <a:pos x="T4" y="T5"/>
                </a:cxn>
                <a:cxn ang="0">
                  <a:pos x="T6" y="T7"/>
                </a:cxn>
                <a:cxn ang="0">
                  <a:pos x="T8" y="T9"/>
                </a:cxn>
              </a:cxnLst>
              <a:rect l="0" t="0" r="r" b="b"/>
              <a:pathLst>
                <a:path w="83" h="29">
                  <a:moveTo>
                    <a:pt x="83" y="29"/>
                  </a:moveTo>
                  <a:cubicBezTo>
                    <a:pt x="57" y="25"/>
                    <a:pt x="31" y="23"/>
                    <a:pt x="5" y="23"/>
                  </a:cubicBezTo>
                  <a:cubicBezTo>
                    <a:pt x="3" y="15"/>
                    <a:pt x="2" y="7"/>
                    <a:pt x="0" y="0"/>
                  </a:cubicBezTo>
                  <a:cubicBezTo>
                    <a:pt x="28" y="0"/>
                    <a:pt x="55" y="2"/>
                    <a:pt x="82" y="6"/>
                  </a:cubicBezTo>
                  <a:cubicBezTo>
                    <a:pt x="83" y="14"/>
                    <a:pt x="83" y="21"/>
                    <a:pt x="83" y="29"/>
                  </a:cubicBezTo>
                  <a:close/>
                </a:path>
              </a:pathLst>
            </a:custGeom>
            <a:solidFill>
              <a:srgbClr val="BAB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7" name="Freeform 37">
              <a:extLst>
                <a:ext uri="{FF2B5EF4-FFF2-40B4-BE49-F238E27FC236}">
                  <a16:creationId xmlns:a16="http://schemas.microsoft.com/office/drawing/2014/main" id="{A163C98F-B388-5901-E8E7-19735B2F60FB}"/>
                </a:ext>
              </a:extLst>
            </p:cNvPr>
            <p:cNvSpPr>
              <a:spLocks/>
            </p:cNvSpPr>
            <p:nvPr/>
          </p:nvSpPr>
          <p:spPr bwMode="auto">
            <a:xfrm>
              <a:off x="7627938" y="9415463"/>
              <a:ext cx="338138" cy="33338"/>
            </a:xfrm>
            <a:custGeom>
              <a:avLst/>
              <a:gdLst>
                <a:gd name="T0" fmla="*/ 29 w 30"/>
                <a:gd name="T1" fmla="*/ 1 h 3"/>
                <a:gd name="T2" fmla="*/ 0 w 30"/>
                <a:gd name="T3" fmla="*/ 0 h 3"/>
                <a:gd name="T4" fmla="*/ 0 w 30"/>
                <a:gd name="T5" fmla="*/ 2 h 3"/>
                <a:gd name="T6" fmla="*/ 30 w 30"/>
                <a:gd name="T7" fmla="*/ 3 h 3"/>
                <a:gd name="T8" fmla="*/ 29 w 30"/>
                <a:gd name="T9" fmla="*/ 1 h 3"/>
              </a:gdLst>
              <a:ahLst/>
              <a:cxnLst>
                <a:cxn ang="0">
                  <a:pos x="T0" y="T1"/>
                </a:cxn>
                <a:cxn ang="0">
                  <a:pos x="T2" y="T3"/>
                </a:cxn>
                <a:cxn ang="0">
                  <a:pos x="T4" y="T5"/>
                </a:cxn>
                <a:cxn ang="0">
                  <a:pos x="T6" y="T7"/>
                </a:cxn>
                <a:cxn ang="0">
                  <a:pos x="T8" y="T9"/>
                </a:cxn>
              </a:cxnLst>
              <a:rect l="0" t="0" r="r" b="b"/>
              <a:pathLst>
                <a:path w="30" h="3">
                  <a:moveTo>
                    <a:pt x="29" y="1"/>
                  </a:moveTo>
                  <a:cubicBezTo>
                    <a:pt x="19" y="0"/>
                    <a:pt x="9" y="0"/>
                    <a:pt x="0" y="0"/>
                  </a:cubicBezTo>
                  <a:cubicBezTo>
                    <a:pt x="0" y="1"/>
                    <a:pt x="0" y="1"/>
                    <a:pt x="0" y="2"/>
                  </a:cubicBezTo>
                  <a:cubicBezTo>
                    <a:pt x="10" y="2"/>
                    <a:pt x="20" y="2"/>
                    <a:pt x="30" y="3"/>
                  </a:cubicBezTo>
                  <a:cubicBezTo>
                    <a:pt x="30" y="2"/>
                    <a:pt x="29" y="2"/>
                    <a:pt x="29"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8" name="Freeform 38">
              <a:extLst>
                <a:ext uri="{FF2B5EF4-FFF2-40B4-BE49-F238E27FC236}">
                  <a16:creationId xmlns:a16="http://schemas.microsoft.com/office/drawing/2014/main" id="{D6CE9C5F-1AF7-867C-0120-B811602B86D0}"/>
                </a:ext>
              </a:extLst>
            </p:cNvPr>
            <p:cNvSpPr>
              <a:spLocks/>
            </p:cNvSpPr>
            <p:nvPr/>
          </p:nvSpPr>
          <p:spPr bwMode="auto">
            <a:xfrm>
              <a:off x="7550151" y="9448800"/>
              <a:ext cx="415925" cy="33338"/>
            </a:xfrm>
            <a:custGeom>
              <a:avLst/>
              <a:gdLst>
                <a:gd name="T0" fmla="*/ 37 w 37"/>
                <a:gd name="T1" fmla="*/ 1 h 3"/>
                <a:gd name="T2" fmla="*/ 0 w 37"/>
                <a:gd name="T3" fmla="*/ 0 h 3"/>
                <a:gd name="T4" fmla="*/ 0 w 37"/>
                <a:gd name="T5" fmla="*/ 2 h 3"/>
                <a:gd name="T6" fmla="*/ 37 w 37"/>
                <a:gd name="T7" fmla="*/ 3 h 3"/>
                <a:gd name="T8" fmla="*/ 37 w 37"/>
                <a:gd name="T9" fmla="*/ 1 h 3"/>
              </a:gdLst>
              <a:ahLst/>
              <a:cxnLst>
                <a:cxn ang="0">
                  <a:pos x="T0" y="T1"/>
                </a:cxn>
                <a:cxn ang="0">
                  <a:pos x="T2" y="T3"/>
                </a:cxn>
                <a:cxn ang="0">
                  <a:pos x="T4" y="T5"/>
                </a:cxn>
                <a:cxn ang="0">
                  <a:pos x="T6" y="T7"/>
                </a:cxn>
                <a:cxn ang="0">
                  <a:pos x="T8" y="T9"/>
                </a:cxn>
              </a:cxnLst>
              <a:rect l="0" t="0" r="r" b="b"/>
              <a:pathLst>
                <a:path w="37" h="3">
                  <a:moveTo>
                    <a:pt x="37" y="1"/>
                  </a:moveTo>
                  <a:cubicBezTo>
                    <a:pt x="24" y="0"/>
                    <a:pt x="12" y="0"/>
                    <a:pt x="0" y="0"/>
                  </a:cubicBezTo>
                  <a:cubicBezTo>
                    <a:pt x="0" y="1"/>
                    <a:pt x="0" y="1"/>
                    <a:pt x="0" y="2"/>
                  </a:cubicBezTo>
                  <a:cubicBezTo>
                    <a:pt x="13" y="2"/>
                    <a:pt x="25" y="2"/>
                    <a:pt x="37" y="3"/>
                  </a:cubicBezTo>
                  <a:cubicBezTo>
                    <a:pt x="37" y="2"/>
                    <a:pt x="37" y="2"/>
                    <a:pt x="37"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9" name="Freeform 39">
              <a:extLst>
                <a:ext uri="{FF2B5EF4-FFF2-40B4-BE49-F238E27FC236}">
                  <a16:creationId xmlns:a16="http://schemas.microsoft.com/office/drawing/2014/main" id="{F3BEFD55-5001-4A01-D81D-951E3ACC7335}"/>
                </a:ext>
              </a:extLst>
            </p:cNvPr>
            <p:cNvSpPr>
              <a:spLocks/>
            </p:cNvSpPr>
            <p:nvPr/>
          </p:nvSpPr>
          <p:spPr bwMode="auto">
            <a:xfrm>
              <a:off x="7561263" y="9482138"/>
              <a:ext cx="371475" cy="22225"/>
            </a:xfrm>
            <a:custGeom>
              <a:avLst/>
              <a:gdLst>
                <a:gd name="T0" fmla="*/ 33 w 33"/>
                <a:gd name="T1" fmla="*/ 1 h 2"/>
                <a:gd name="T2" fmla="*/ 0 w 33"/>
                <a:gd name="T3" fmla="*/ 0 h 2"/>
                <a:gd name="T4" fmla="*/ 0 w 33"/>
                <a:gd name="T5" fmla="*/ 1 h 2"/>
                <a:gd name="T6" fmla="*/ 33 w 33"/>
                <a:gd name="T7" fmla="*/ 2 h 2"/>
                <a:gd name="T8" fmla="*/ 33 w 33"/>
                <a:gd name="T9" fmla="*/ 1 h 2"/>
              </a:gdLst>
              <a:ahLst/>
              <a:cxnLst>
                <a:cxn ang="0">
                  <a:pos x="T0" y="T1"/>
                </a:cxn>
                <a:cxn ang="0">
                  <a:pos x="T2" y="T3"/>
                </a:cxn>
                <a:cxn ang="0">
                  <a:pos x="T4" y="T5"/>
                </a:cxn>
                <a:cxn ang="0">
                  <a:pos x="T6" y="T7"/>
                </a:cxn>
                <a:cxn ang="0">
                  <a:pos x="T8" y="T9"/>
                </a:cxn>
              </a:cxnLst>
              <a:rect l="0" t="0" r="r" b="b"/>
              <a:pathLst>
                <a:path w="33" h="2">
                  <a:moveTo>
                    <a:pt x="33" y="1"/>
                  </a:moveTo>
                  <a:cubicBezTo>
                    <a:pt x="22" y="0"/>
                    <a:pt x="11" y="0"/>
                    <a:pt x="0" y="0"/>
                  </a:cubicBezTo>
                  <a:cubicBezTo>
                    <a:pt x="0" y="0"/>
                    <a:pt x="0" y="1"/>
                    <a:pt x="0" y="1"/>
                  </a:cubicBezTo>
                  <a:cubicBezTo>
                    <a:pt x="11" y="1"/>
                    <a:pt x="22" y="2"/>
                    <a:pt x="33" y="2"/>
                  </a:cubicBezTo>
                  <a:cubicBezTo>
                    <a:pt x="33" y="2"/>
                    <a:pt x="33" y="1"/>
                    <a:pt x="33"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0" name="Freeform 40">
              <a:extLst>
                <a:ext uri="{FF2B5EF4-FFF2-40B4-BE49-F238E27FC236}">
                  <a16:creationId xmlns:a16="http://schemas.microsoft.com/office/drawing/2014/main" id="{CF797775-F85C-09F7-3848-F4D21FD23ACD}"/>
                </a:ext>
              </a:extLst>
            </p:cNvPr>
            <p:cNvSpPr>
              <a:spLocks/>
            </p:cNvSpPr>
            <p:nvPr/>
          </p:nvSpPr>
          <p:spPr bwMode="auto">
            <a:xfrm>
              <a:off x="7561263" y="9504363"/>
              <a:ext cx="415925" cy="34925"/>
            </a:xfrm>
            <a:custGeom>
              <a:avLst/>
              <a:gdLst>
                <a:gd name="T0" fmla="*/ 36 w 37"/>
                <a:gd name="T1" fmla="*/ 2 h 3"/>
                <a:gd name="T2" fmla="*/ 0 w 37"/>
                <a:gd name="T3" fmla="*/ 0 h 3"/>
                <a:gd name="T4" fmla="*/ 1 w 37"/>
                <a:gd name="T5" fmla="*/ 2 h 3"/>
                <a:gd name="T6" fmla="*/ 37 w 37"/>
                <a:gd name="T7" fmla="*/ 3 h 3"/>
                <a:gd name="T8" fmla="*/ 36 w 37"/>
                <a:gd name="T9" fmla="*/ 2 h 3"/>
              </a:gdLst>
              <a:ahLst/>
              <a:cxnLst>
                <a:cxn ang="0">
                  <a:pos x="T0" y="T1"/>
                </a:cxn>
                <a:cxn ang="0">
                  <a:pos x="T2" y="T3"/>
                </a:cxn>
                <a:cxn ang="0">
                  <a:pos x="T4" y="T5"/>
                </a:cxn>
                <a:cxn ang="0">
                  <a:pos x="T6" y="T7"/>
                </a:cxn>
                <a:cxn ang="0">
                  <a:pos x="T8" y="T9"/>
                </a:cxn>
              </a:cxnLst>
              <a:rect l="0" t="0" r="r" b="b"/>
              <a:pathLst>
                <a:path w="37" h="3">
                  <a:moveTo>
                    <a:pt x="36" y="2"/>
                  </a:moveTo>
                  <a:cubicBezTo>
                    <a:pt x="24" y="1"/>
                    <a:pt x="12" y="0"/>
                    <a:pt x="0" y="0"/>
                  </a:cubicBezTo>
                  <a:cubicBezTo>
                    <a:pt x="0" y="1"/>
                    <a:pt x="0" y="1"/>
                    <a:pt x="1" y="2"/>
                  </a:cubicBezTo>
                  <a:cubicBezTo>
                    <a:pt x="13" y="2"/>
                    <a:pt x="25" y="3"/>
                    <a:pt x="37" y="3"/>
                  </a:cubicBezTo>
                  <a:cubicBezTo>
                    <a:pt x="36" y="3"/>
                    <a:pt x="36" y="2"/>
                    <a:pt x="36" y="2"/>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1" name="Freeform 41">
              <a:extLst>
                <a:ext uri="{FF2B5EF4-FFF2-40B4-BE49-F238E27FC236}">
                  <a16:creationId xmlns:a16="http://schemas.microsoft.com/office/drawing/2014/main" id="{35940943-4977-6B8E-5489-CFAD5D7FAA48}"/>
                </a:ext>
              </a:extLst>
            </p:cNvPr>
            <p:cNvSpPr>
              <a:spLocks/>
            </p:cNvSpPr>
            <p:nvPr/>
          </p:nvSpPr>
          <p:spPr bwMode="auto">
            <a:xfrm>
              <a:off x="7572376" y="9539288"/>
              <a:ext cx="393700" cy="33338"/>
            </a:xfrm>
            <a:custGeom>
              <a:avLst/>
              <a:gdLst>
                <a:gd name="T0" fmla="*/ 35 w 35"/>
                <a:gd name="T1" fmla="*/ 1 h 3"/>
                <a:gd name="T2" fmla="*/ 0 w 35"/>
                <a:gd name="T3" fmla="*/ 0 h 3"/>
                <a:gd name="T4" fmla="*/ 0 w 35"/>
                <a:gd name="T5" fmla="*/ 2 h 3"/>
                <a:gd name="T6" fmla="*/ 35 w 35"/>
                <a:gd name="T7" fmla="*/ 3 h 3"/>
                <a:gd name="T8" fmla="*/ 35 w 35"/>
                <a:gd name="T9" fmla="*/ 1 h 3"/>
              </a:gdLst>
              <a:ahLst/>
              <a:cxnLst>
                <a:cxn ang="0">
                  <a:pos x="T0" y="T1"/>
                </a:cxn>
                <a:cxn ang="0">
                  <a:pos x="T2" y="T3"/>
                </a:cxn>
                <a:cxn ang="0">
                  <a:pos x="T4" y="T5"/>
                </a:cxn>
                <a:cxn ang="0">
                  <a:pos x="T6" y="T7"/>
                </a:cxn>
                <a:cxn ang="0">
                  <a:pos x="T8" y="T9"/>
                </a:cxn>
              </a:cxnLst>
              <a:rect l="0" t="0" r="r" b="b"/>
              <a:pathLst>
                <a:path w="35" h="3">
                  <a:moveTo>
                    <a:pt x="35" y="1"/>
                  </a:moveTo>
                  <a:cubicBezTo>
                    <a:pt x="23" y="1"/>
                    <a:pt x="12" y="0"/>
                    <a:pt x="0" y="0"/>
                  </a:cubicBezTo>
                  <a:cubicBezTo>
                    <a:pt x="0" y="1"/>
                    <a:pt x="0" y="1"/>
                    <a:pt x="0" y="2"/>
                  </a:cubicBezTo>
                  <a:cubicBezTo>
                    <a:pt x="12" y="2"/>
                    <a:pt x="24" y="2"/>
                    <a:pt x="35" y="3"/>
                  </a:cubicBezTo>
                  <a:cubicBezTo>
                    <a:pt x="35" y="2"/>
                    <a:pt x="35" y="2"/>
                    <a:pt x="35"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2" name="Freeform 42">
              <a:extLst>
                <a:ext uri="{FF2B5EF4-FFF2-40B4-BE49-F238E27FC236}">
                  <a16:creationId xmlns:a16="http://schemas.microsoft.com/office/drawing/2014/main" id="{BF5A243E-9A71-0674-87AE-12BCEAE47862}"/>
                </a:ext>
              </a:extLst>
            </p:cNvPr>
            <p:cNvSpPr>
              <a:spLocks/>
            </p:cNvSpPr>
            <p:nvPr/>
          </p:nvSpPr>
          <p:spPr bwMode="auto">
            <a:xfrm>
              <a:off x="7572376" y="9572625"/>
              <a:ext cx="404813" cy="33338"/>
            </a:xfrm>
            <a:custGeom>
              <a:avLst/>
              <a:gdLst>
                <a:gd name="T0" fmla="*/ 36 w 36"/>
                <a:gd name="T1" fmla="*/ 1 h 3"/>
                <a:gd name="T2" fmla="*/ 0 w 36"/>
                <a:gd name="T3" fmla="*/ 0 h 3"/>
                <a:gd name="T4" fmla="*/ 1 w 36"/>
                <a:gd name="T5" fmla="*/ 2 h 3"/>
                <a:gd name="T6" fmla="*/ 36 w 36"/>
                <a:gd name="T7" fmla="*/ 3 h 3"/>
                <a:gd name="T8" fmla="*/ 36 w 36"/>
                <a:gd name="T9" fmla="*/ 1 h 3"/>
              </a:gdLst>
              <a:ahLst/>
              <a:cxnLst>
                <a:cxn ang="0">
                  <a:pos x="T0" y="T1"/>
                </a:cxn>
                <a:cxn ang="0">
                  <a:pos x="T2" y="T3"/>
                </a:cxn>
                <a:cxn ang="0">
                  <a:pos x="T4" y="T5"/>
                </a:cxn>
                <a:cxn ang="0">
                  <a:pos x="T6" y="T7"/>
                </a:cxn>
                <a:cxn ang="0">
                  <a:pos x="T8" y="T9"/>
                </a:cxn>
              </a:cxnLst>
              <a:rect l="0" t="0" r="r" b="b"/>
              <a:pathLst>
                <a:path w="36" h="3">
                  <a:moveTo>
                    <a:pt x="36" y="1"/>
                  </a:moveTo>
                  <a:cubicBezTo>
                    <a:pt x="24" y="0"/>
                    <a:pt x="12" y="0"/>
                    <a:pt x="0" y="0"/>
                  </a:cubicBezTo>
                  <a:cubicBezTo>
                    <a:pt x="0" y="1"/>
                    <a:pt x="1" y="1"/>
                    <a:pt x="1" y="2"/>
                  </a:cubicBezTo>
                  <a:cubicBezTo>
                    <a:pt x="13" y="2"/>
                    <a:pt x="24" y="2"/>
                    <a:pt x="36" y="3"/>
                  </a:cubicBezTo>
                  <a:cubicBezTo>
                    <a:pt x="36" y="2"/>
                    <a:pt x="36" y="2"/>
                    <a:pt x="36"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3" name="Freeform 43">
              <a:extLst>
                <a:ext uri="{FF2B5EF4-FFF2-40B4-BE49-F238E27FC236}">
                  <a16:creationId xmlns:a16="http://schemas.microsoft.com/office/drawing/2014/main" id="{999CE1B0-EF27-7929-714C-266C3890C573}"/>
                </a:ext>
              </a:extLst>
            </p:cNvPr>
            <p:cNvSpPr>
              <a:spLocks/>
            </p:cNvSpPr>
            <p:nvPr/>
          </p:nvSpPr>
          <p:spPr bwMode="auto">
            <a:xfrm>
              <a:off x="7583488" y="9605963"/>
              <a:ext cx="338138" cy="22225"/>
            </a:xfrm>
            <a:custGeom>
              <a:avLst/>
              <a:gdLst>
                <a:gd name="T0" fmla="*/ 30 w 30"/>
                <a:gd name="T1" fmla="*/ 0 h 2"/>
                <a:gd name="T2" fmla="*/ 0 w 30"/>
                <a:gd name="T3" fmla="*/ 0 h 2"/>
                <a:gd name="T4" fmla="*/ 0 w 30"/>
                <a:gd name="T5" fmla="*/ 2 h 2"/>
                <a:gd name="T6" fmla="*/ 30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cubicBezTo>
                    <a:pt x="20" y="0"/>
                    <a:pt x="10" y="0"/>
                    <a:pt x="0" y="0"/>
                  </a:cubicBezTo>
                  <a:cubicBezTo>
                    <a:pt x="0" y="0"/>
                    <a:pt x="0" y="1"/>
                    <a:pt x="0" y="2"/>
                  </a:cubicBezTo>
                  <a:cubicBezTo>
                    <a:pt x="10" y="2"/>
                    <a:pt x="20" y="2"/>
                    <a:pt x="30" y="2"/>
                  </a:cubicBezTo>
                  <a:cubicBezTo>
                    <a:pt x="30" y="2"/>
                    <a:pt x="30" y="1"/>
                    <a:pt x="30"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4" name="Freeform 44">
              <a:extLst>
                <a:ext uri="{FF2B5EF4-FFF2-40B4-BE49-F238E27FC236}">
                  <a16:creationId xmlns:a16="http://schemas.microsoft.com/office/drawing/2014/main" id="{618A1A48-4A31-16FC-B593-57CA4362E882}"/>
                </a:ext>
              </a:extLst>
            </p:cNvPr>
            <p:cNvSpPr>
              <a:spLocks/>
            </p:cNvSpPr>
            <p:nvPr/>
          </p:nvSpPr>
          <p:spPr bwMode="auto">
            <a:xfrm>
              <a:off x="7583488" y="9639300"/>
              <a:ext cx="404813" cy="34925"/>
            </a:xfrm>
            <a:custGeom>
              <a:avLst/>
              <a:gdLst>
                <a:gd name="T0" fmla="*/ 36 w 36"/>
                <a:gd name="T1" fmla="*/ 1 h 3"/>
                <a:gd name="T2" fmla="*/ 0 w 36"/>
                <a:gd name="T3" fmla="*/ 0 h 3"/>
                <a:gd name="T4" fmla="*/ 1 w 36"/>
                <a:gd name="T5" fmla="*/ 1 h 3"/>
                <a:gd name="T6" fmla="*/ 36 w 36"/>
                <a:gd name="T7" fmla="*/ 3 h 3"/>
                <a:gd name="T8" fmla="*/ 36 w 36"/>
                <a:gd name="T9" fmla="*/ 1 h 3"/>
              </a:gdLst>
              <a:ahLst/>
              <a:cxnLst>
                <a:cxn ang="0">
                  <a:pos x="T0" y="T1"/>
                </a:cxn>
                <a:cxn ang="0">
                  <a:pos x="T2" y="T3"/>
                </a:cxn>
                <a:cxn ang="0">
                  <a:pos x="T4" y="T5"/>
                </a:cxn>
                <a:cxn ang="0">
                  <a:pos x="T6" y="T7"/>
                </a:cxn>
                <a:cxn ang="0">
                  <a:pos x="T8" y="T9"/>
                </a:cxn>
              </a:cxnLst>
              <a:rect l="0" t="0" r="r" b="b"/>
              <a:pathLst>
                <a:path w="36" h="3">
                  <a:moveTo>
                    <a:pt x="36" y="1"/>
                  </a:moveTo>
                  <a:cubicBezTo>
                    <a:pt x="24" y="0"/>
                    <a:pt x="12" y="0"/>
                    <a:pt x="0" y="0"/>
                  </a:cubicBezTo>
                  <a:cubicBezTo>
                    <a:pt x="1" y="0"/>
                    <a:pt x="1" y="1"/>
                    <a:pt x="1" y="1"/>
                  </a:cubicBezTo>
                  <a:cubicBezTo>
                    <a:pt x="13" y="1"/>
                    <a:pt x="24" y="2"/>
                    <a:pt x="36" y="3"/>
                  </a:cubicBezTo>
                  <a:cubicBezTo>
                    <a:pt x="36" y="2"/>
                    <a:pt x="36" y="1"/>
                    <a:pt x="36"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5" name="Freeform 45">
              <a:extLst>
                <a:ext uri="{FF2B5EF4-FFF2-40B4-BE49-F238E27FC236}">
                  <a16:creationId xmlns:a16="http://schemas.microsoft.com/office/drawing/2014/main" id="{58D2EA0A-FC8A-42EB-7D53-3B42C9454A93}"/>
                </a:ext>
              </a:extLst>
            </p:cNvPr>
            <p:cNvSpPr>
              <a:spLocks/>
            </p:cNvSpPr>
            <p:nvPr/>
          </p:nvSpPr>
          <p:spPr bwMode="auto">
            <a:xfrm>
              <a:off x="7594601" y="9663113"/>
              <a:ext cx="371475" cy="33338"/>
            </a:xfrm>
            <a:custGeom>
              <a:avLst/>
              <a:gdLst>
                <a:gd name="T0" fmla="*/ 33 w 33"/>
                <a:gd name="T1" fmla="*/ 1 h 3"/>
                <a:gd name="T2" fmla="*/ 0 w 33"/>
                <a:gd name="T3" fmla="*/ 0 h 3"/>
                <a:gd name="T4" fmla="*/ 0 w 33"/>
                <a:gd name="T5" fmla="*/ 2 h 3"/>
                <a:gd name="T6" fmla="*/ 33 w 33"/>
                <a:gd name="T7" fmla="*/ 3 h 3"/>
                <a:gd name="T8" fmla="*/ 33 w 33"/>
                <a:gd name="T9" fmla="*/ 1 h 3"/>
              </a:gdLst>
              <a:ahLst/>
              <a:cxnLst>
                <a:cxn ang="0">
                  <a:pos x="T0" y="T1"/>
                </a:cxn>
                <a:cxn ang="0">
                  <a:pos x="T2" y="T3"/>
                </a:cxn>
                <a:cxn ang="0">
                  <a:pos x="T4" y="T5"/>
                </a:cxn>
                <a:cxn ang="0">
                  <a:pos x="T6" y="T7"/>
                </a:cxn>
                <a:cxn ang="0">
                  <a:pos x="T8" y="T9"/>
                </a:cxn>
              </a:cxnLst>
              <a:rect l="0" t="0" r="r" b="b"/>
              <a:pathLst>
                <a:path w="33" h="3">
                  <a:moveTo>
                    <a:pt x="33" y="1"/>
                  </a:moveTo>
                  <a:cubicBezTo>
                    <a:pt x="22" y="1"/>
                    <a:pt x="11" y="0"/>
                    <a:pt x="0" y="0"/>
                  </a:cubicBezTo>
                  <a:cubicBezTo>
                    <a:pt x="0" y="1"/>
                    <a:pt x="0" y="1"/>
                    <a:pt x="0" y="2"/>
                  </a:cubicBezTo>
                  <a:cubicBezTo>
                    <a:pt x="11" y="2"/>
                    <a:pt x="22" y="2"/>
                    <a:pt x="33" y="3"/>
                  </a:cubicBezTo>
                  <a:cubicBezTo>
                    <a:pt x="33" y="2"/>
                    <a:pt x="33" y="2"/>
                    <a:pt x="33"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6" name="Freeform 46">
              <a:extLst>
                <a:ext uri="{FF2B5EF4-FFF2-40B4-BE49-F238E27FC236}">
                  <a16:creationId xmlns:a16="http://schemas.microsoft.com/office/drawing/2014/main" id="{095AA862-9D84-73E5-2C4C-50723F579546}"/>
                </a:ext>
              </a:extLst>
            </p:cNvPr>
            <p:cNvSpPr>
              <a:spLocks/>
            </p:cNvSpPr>
            <p:nvPr/>
          </p:nvSpPr>
          <p:spPr bwMode="auto">
            <a:xfrm>
              <a:off x="7605713" y="9696450"/>
              <a:ext cx="393700" cy="33338"/>
            </a:xfrm>
            <a:custGeom>
              <a:avLst/>
              <a:gdLst>
                <a:gd name="T0" fmla="*/ 34 w 35"/>
                <a:gd name="T1" fmla="*/ 1 h 3"/>
                <a:gd name="T2" fmla="*/ 0 w 35"/>
                <a:gd name="T3" fmla="*/ 0 h 3"/>
                <a:gd name="T4" fmla="*/ 0 w 35"/>
                <a:gd name="T5" fmla="*/ 2 h 3"/>
                <a:gd name="T6" fmla="*/ 35 w 35"/>
                <a:gd name="T7" fmla="*/ 3 h 3"/>
                <a:gd name="T8" fmla="*/ 34 w 35"/>
                <a:gd name="T9" fmla="*/ 1 h 3"/>
              </a:gdLst>
              <a:ahLst/>
              <a:cxnLst>
                <a:cxn ang="0">
                  <a:pos x="T0" y="T1"/>
                </a:cxn>
                <a:cxn ang="0">
                  <a:pos x="T2" y="T3"/>
                </a:cxn>
                <a:cxn ang="0">
                  <a:pos x="T4" y="T5"/>
                </a:cxn>
                <a:cxn ang="0">
                  <a:pos x="T6" y="T7"/>
                </a:cxn>
                <a:cxn ang="0">
                  <a:pos x="T8" y="T9"/>
                </a:cxn>
              </a:cxnLst>
              <a:rect l="0" t="0" r="r" b="b"/>
              <a:pathLst>
                <a:path w="35" h="3">
                  <a:moveTo>
                    <a:pt x="34" y="1"/>
                  </a:moveTo>
                  <a:cubicBezTo>
                    <a:pt x="23" y="1"/>
                    <a:pt x="11" y="0"/>
                    <a:pt x="0" y="0"/>
                  </a:cubicBezTo>
                  <a:cubicBezTo>
                    <a:pt x="0" y="1"/>
                    <a:pt x="0" y="1"/>
                    <a:pt x="0" y="2"/>
                  </a:cubicBezTo>
                  <a:cubicBezTo>
                    <a:pt x="12" y="2"/>
                    <a:pt x="23" y="2"/>
                    <a:pt x="35" y="3"/>
                  </a:cubicBezTo>
                  <a:cubicBezTo>
                    <a:pt x="34" y="2"/>
                    <a:pt x="34" y="2"/>
                    <a:pt x="34"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7" name="Freeform 47">
              <a:extLst>
                <a:ext uri="{FF2B5EF4-FFF2-40B4-BE49-F238E27FC236}">
                  <a16:creationId xmlns:a16="http://schemas.microsoft.com/office/drawing/2014/main" id="{CB155EF6-31F4-26B8-8828-3206D577D2DE}"/>
                </a:ext>
              </a:extLst>
            </p:cNvPr>
            <p:cNvSpPr>
              <a:spLocks/>
            </p:cNvSpPr>
            <p:nvPr/>
          </p:nvSpPr>
          <p:spPr bwMode="auto">
            <a:xfrm>
              <a:off x="7605713" y="9729788"/>
              <a:ext cx="349250" cy="33338"/>
            </a:xfrm>
            <a:custGeom>
              <a:avLst/>
              <a:gdLst>
                <a:gd name="T0" fmla="*/ 31 w 31"/>
                <a:gd name="T1" fmla="*/ 1 h 3"/>
                <a:gd name="T2" fmla="*/ 0 w 31"/>
                <a:gd name="T3" fmla="*/ 0 h 3"/>
                <a:gd name="T4" fmla="*/ 1 w 31"/>
                <a:gd name="T5" fmla="*/ 2 h 3"/>
                <a:gd name="T6" fmla="*/ 31 w 31"/>
                <a:gd name="T7" fmla="*/ 3 h 3"/>
                <a:gd name="T8" fmla="*/ 31 w 31"/>
                <a:gd name="T9" fmla="*/ 1 h 3"/>
              </a:gdLst>
              <a:ahLst/>
              <a:cxnLst>
                <a:cxn ang="0">
                  <a:pos x="T0" y="T1"/>
                </a:cxn>
                <a:cxn ang="0">
                  <a:pos x="T2" y="T3"/>
                </a:cxn>
                <a:cxn ang="0">
                  <a:pos x="T4" y="T5"/>
                </a:cxn>
                <a:cxn ang="0">
                  <a:pos x="T6" y="T7"/>
                </a:cxn>
                <a:cxn ang="0">
                  <a:pos x="T8" y="T9"/>
                </a:cxn>
              </a:cxnLst>
              <a:rect l="0" t="0" r="r" b="b"/>
              <a:pathLst>
                <a:path w="31" h="3">
                  <a:moveTo>
                    <a:pt x="31" y="1"/>
                  </a:moveTo>
                  <a:cubicBezTo>
                    <a:pt x="21" y="0"/>
                    <a:pt x="10" y="0"/>
                    <a:pt x="0" y="0"/>
                  </a:cubicBezTo>
                  <a:cubicBezTo>
                    <a:pt x="0" y="1"/>
                    <a:pt x="0" y="1"/>
                    <a:pt x="1" y="2"/>
                  </a:cubicBezTo>
                  <a:cubicBezTo>
                    <a:pt x="11" y="2"/>
                    <a:pt x="21" y="2"/>
                    <a:pt x="31" y="3"/>
                  </a:cubicBezTo>
                  <a:cubicBezTo>
                    <a:pt x="31" y="2"/>
                    <a:pt x="31" y="1"/>
                    <a:pt x="31"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8" name="Freeform 48">
              <a:extLst>
                <a:ext uri="{FF2B5EF4-FFF2-40B4-BE49-F238E27FC236}">
                  <a16:creationId xmlns:a16="http://schemas.microsoft.com/office/drawing/2014/main" id="{11714CC4-BB0A-D467-CB59-EF4912ED29BA}"/>
                </a:ext>
              </a:extLst>
            </p:cNvPr>
            <p:cNvSpPr>
              <a:spLocks/>
            </p:cNvSpPr>
            <p:nvPr/>
          </p:nvSpPr>
          <p:spPr bwMode="auto">
            <a:xfrm>
              <a:off x="7616826" y="9763125"/>
              <a:ext cx="382588" cy="34925"/>
            </a:xfrm>
            <a:custGeom>
              <a:avLst/>
              <a:gdLst>
                <a:gd name="T0" fmla="*/ 34 w 34"/>
                <a:gd name="T1" fmla="*/ 1 h 3"/>
                <a:gd name="T2" fmla="*/ 0 w 34"/>
                <a:gd name="T3" fmla="*/ 0 h 3"/>
                <a:gd name="T4" fmla="*/ 0 w 34"/>
                <a:gd name="T5" fmla="*/ 2 h 3"/>
                <a:gd name="T6" fmla="*/ 34 w 34"/>
                <a:gd name="T7" fmla="*/ 3 h 3"/>
                <a:gd name="T8" fmla="*/ 34 w 34"/>
                <a:gd name="T9" fmla="*/ 1 h 3"/>
              </a:gdLst>
              <a:ahLst/>
              <a:cxnLst>
                <a:cxn ang="0">
                  <a:pos x="T0" y="T1"/>
                </a:cxn>
                <a:cxn ang="0">
                  <a:pos x="T2" y="T3"/>
                </a:cxn>
                <a:cxn ang="0">
                  <a:pos x="T4" y="T5"/>
                </a:cxn>
                <a:cxn ang="0">
                  <a:pos x="T6" y="T7"/>
                </a:cxn>
                <a:cxn ang="0">
                  <a:pos x="T8" y="T9"/>
                </a:cxn>
              </a:cxnLst>
              <a:rect l="0" t="0" r="r" b="b"/>
              <a:pathLst>
                <a:path w="34" h="3">
                  <a:moveTo>
                    <a:pt x="34" y="1"/>
                  </a:moveTo>
                  <a:cubicBezTo>
                    <a:pt x="23" y="0"/>
                    <a:pt x="11" y="0"/>
                    <a:pt x="0" y="0"/>
                  </a:cubicBezTo>
                  <a:cubicBezTo>
                    <a:pt x="0" y="0"/>
                    <a:pt x="0" y="1"/>
                    <a:pt x="0" y="2"/>
                  </a:cubicBezTo>
                  <a:cubicBezTo>
                    <a:pt x="11" y="2"/>
                    <a:pt x="23" y="2"/>
                    <a:pt x="34" y="3"/>
                  </a:cubicBezTo>
                  <a:cubicBezTo>
                    <a:pt x="34" y="2"/>
                    <a:pt x="34" y="2"/>
                    <a:pt x="34"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9" name="Freeform 49">
              <a:extLst>
                <a:ext uri="{FF2B5EF4-FFF2-40B4-BE49-F238E27FC236}">
                  <a16:creationId xmlns:a16="http://schemas.microsoft.com/office/drawing/2014/main" id="{2B77E317-2077-4C80-4BF9-E256D2669B2B}"/>
                </a:ext>
              </a:extLst>
            </p:cNvPr>
            <p:cNvSpPr>
              <a:spLocks/>
            </p:cNvSpPr>
            <p:nvPr/>
          </p:nvSpPr>
          <p:spPr bwMode="auto">
            <a:xfrm>
              <a:off x="7616826" y="9786938"/>
              <a:ext cx="304800" cy="33338"/>
            </a:xfrm>
            <a:custGeom>
              <a:avLst/>
              <a:gdLst>
                <a:gd name="T0" fmla="*/ 27 w 27"/>
                <a:gd name="T1" fmla="*/ 1 h 3"/>
                <a:gd name="T2" fmla="*/ 0 w 27"/>
                <a:gd name="T3" fmla="*/ 0 h 3"/>
                <a:gd name="T4" fmla="*/ 1 w 27"/>
                <a:gd name="T5" fmla="*/ 2 h 3"/>
                <a:gd name="T6" fmla="*/ 27 w 27"/>
                <a:gd name="T7" fmla="*/ 3 h 3"/>
                <a:gd name="T8" fmla="*/ 27 w 27"/>
                <a:gd name="T9" fmla="*/ 1 h 3"/>
              </a:gdLst>
              <a:ahLst/>
              <a:cxnLst>
                <a:cxn ang="0">
                  <a:pos x="T0" y="T1"/>
                </a:cxn>
                <a:cxn ang="0">
                  <a:pos x="T2" y="T3"/>
                </a:cxn>
                <a:cxn ang="0">
                  <a:pos x="T4" y="T5"/>
                </a:cxn>
                <a:cxn ang="0">
                  <a:pos x="T6" y="T7"/>
                </a:cxn>
                <a:cxn ang="0">
                  <a:pos x="T8" y="T9"/>
                </a:cxn>
              </a:cxnLst>
              <a:rect l="0" t="0" r="r" b="b"/>
              <a:pathLst>
                <a:path w="27" h="3">
                  <a:moveTo>
                    <a:pt x="27" y="1"/>
                  </a:moveTo>
                  <a:cubicBezTo>
                    <a:pt x="18" y="1"/>
                    <a:pt x="9" y="0"/>
                    <a:pt x="0" y="0"/>
                  </a:cubicBezTo>
                  <a:cubicBezTo>
                    <a:pt x="0" y="1"/>
                    <a:pt x="1" y="2"/>
                    <a:pt x="1" y="2"/>
                  </a:cubicBezTo>
                  <a:cubicBezTo>
                    <a:pt x="9" y="2"/>
                    <a:pt x="18" y="2"/>
                    <a:pt x="27" y="3"/>
                  </a:cubicBezTo>
                  <a:cubicBezTo>
                    <a:pt x="27" y="2"/>
                    <a:pt x="27" y="2"/>
                    <a:pt x="27"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0" name="Freeform 50">
              <a:extLst>
                <a:ext uri="{FF2B5EF4-FFF2-40B4-BE49-F238E27FC236}">
                  <a16:creationId xmlns:a16="http://schemas.microsoft.com/office/drawing/2014/main" id="{F5FC51D3-B8C5-1A0D-F98B-3E5E5567F0CF}"/>
                </a:ext>
              </a:extLst>
            </p:cNvPr>
            <p:cNvSpPr>
              <a:spLocks/>
            </p:cNvSpPr>
            <p:nvPr/>
          </p:nvSpPr>
          <p:spPr bwMode="auto">
            <a:xfrm>
              <a:off x="8078788" y="9437688"/>
              <a:ext cx="336550" cy="66675"/>
            </a:xfrm>
            <a:custGeom>
              <a:avLst/>
              <a:gdLst>
                <a:gd name="T0" fmla="*/ 30 w 30"/>
                <a:gd name="T1" fmla="*/ 4 h 6"/>
                <a:gd name="T2" fmla="*/ 0 w 30"/>
                <a:gd name="T3" fmla="*/ 0 h 6"/>
                <a:gd name="T4" fmla="*/ 0 w 30"/>
                <a:gd name="T5" fmla="*/ 2 h 6"/>
                <a:gd name="T6" fmla="*/ 30 w 30"/>
                <a:gd name="T7" fmla="*/ 6 h 6"/>
                <a:gd name="T8" fmla="*/ 30 w 30"/>
                <a:gd name="T9" fmla="*/ 4 h 6"/>
              </a:gdLst>
              <a:ahLst/>
              <a:cxnLst>
                <a:cxn ang="0">
                  <a:pos x="T0" y="T1"/>
                </a:cxn>
                <a:cxn ang="0">
                  <a:pos x="T2" y="T3"/>
                </a:cxn>
                <a:cxn ang="0">
                  <a:pos x="T4" y="T5"/>
                </a:cxn>
                <a:cxn ang="0">
                  <a:pos x="T6" y="T7"/>
                </a:cxn>
                <a:cxn ang="0">
                  <a:pos x="T8" y="T9"/>
                </a:cxn>
              </a:cxnLst>
              <a:rect l="0" t="0" r="r" b="b"/>
              <a:pathLst>
                <a:path w="30" h="6">
                  <a:moveTo>
                    <a:pt x="30" y="4"/>
                  </a:moveTo>
                  <a:cubicBezTo>
                    <a:pt x="20" y="2"/>
                    <a:pt x="10" y="1"/>
                    <a:pt x="0" y="0"/>
                  </a:cubicBezTo>
                  <a:cubicBezTo>
                    <a:pt x="0" y="1"/>
                    <a:pt x="0" y="1"/>
                    <a:pt x="0" y="2"/>
                  </a:cubicBezTo>
                  <a:cubicBezTo>
                    <a:pt x="10" y="3"/>
                    <a:pt x="20" y="4"/>
                    <a:pt x="30" y="6"/>
                  </a:cubicBezTo>
                  <a:cubicBezTo>
                    <a:pt x="30" y="5"/>
                    <a:pt x="30" y="5"/>
                    <a:pt x="30" y="4"/>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1" name="Freeform 51">
              <a:extLst>
                <a:ext uri="{FF2B5EF4-FFF2-40B4-BE49-F238E27FC236}">
                  <a16:creationId xmlns:a16="http://schemas.microsoft.com/office/drawing/2014/main" id="{D095E40F-CC90-7C8D-D2D6-825BE2D1F076}"/>
                </a:ext>
              </a:extLst>
            </p:cNvPr>
            <p:cNvSpPr>
              <a:spLocks/>
            </p:cNvSpPr>
            <p:nvPr/>
          </p:nvSpPr>
          <p:spPr bwMode="auto">
            <a:xfrm>
              <a:off x="7999413" y="9459913"/>
              <a:ext cx="415925" cy="79375"/>
            </a:xfrm>
            <a:custGeom>
              <a:avLst/>
              <a:gdLst>
                <a:gd name="T0" fmla="*/ 37 w 37"/>
                <a:gd name="T1" fmla="*/ 5 h 7"/>
                <a:gd name="T2" fmla="*/ 0 w 37"/>
                <a:gd name="T3" fmla="*/ 0 h 7"/>
                <a:gd name="T4" fmla="*/ 1 w 37"/>
                <a:gd name="T5" fmla="*/ 2 h 7"/>
                <a:gd name="T6" fmla="*/ 37 w 37"/>
                <a:gd name="T7" fmla="*/ 7 h 7"/>
                <a:gd name="T8" fmla="*/ 37 w 37"/>
                <a:gd name="T9" fmla="*/ 5 h 7"/>
              </a:gdLst>
              <a:ahLst/>
              <a:cxnLst>
                <a:cxn ang="0">
                  <a:pos x="T0" y="T1"/>
                </a:cxn>
                <a:cxn ang="0">
                  <a:pos x="T2" y="T3"/>
                </a:cxn>
                <a:cxn ang="0">
                  <a:pos x="T4" y="T5"/>
                </a:cxn>
                <a:cxn ang="0">
                  <a:pos x="T6" y="T7"/>
                </a:cxn>
                <a:cxn ang="0">
                  <a:pos x="T8" y="T9"/>
                </a:cxn>
              </a:cxnLst>
              <a:rect l="0" t="0" r="r" b="b"/>
              <a:pathLst>
                <a:path w="37" h="7">
                  <a:moveTo>
                    <a:pt x="37" y="5"/>
                  </a:moveTo>
                  <a:cubicBezTo>
                    <a:pt x="25" y="3"/>
                    <a:pt x="13" y="1"/>
                    <a:pt x="0" y="0"/>
                  </a:cubicBezTo>
                  <a:cubicBezTo>
                    <a:pt x="1" y="1"/>
                    <a:pt x="1" y="1"/>
                    <a:pt x="1" y="2"/>
                  </a:cubicBezTo>
                  <a:cubicBezTo>
                    <a:pt x="13" y="3"/>
                    <a:pt x="25" y="5"/>
                    <a:pt x="37" y="7"/>
                  </a:cubicBezTo>
                  <a:cubicBezTo>
                    <a:pt x="37" y="6"/>
                    <a:pt x="37" y="6"/>
                    <a:pt x="37"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2" name="Freeform 52">
              <a:extLst>
                <a:ext uri="{FF2B5EF4-FFF2-40B4-BE49-F238E27FC236}">
                  <a16:creationId xmlns:a16="http://schemas.microsoft.com/office/drawing/2014/main" id="{26C0F230-70F0-A938-4901-2604A401A826}"/>
                </a:ext>
              </a:extLst>
            </p:cNvPr>
            <p:cNvSpPr>
              <a:spLocks/>
            </p:cNvSpPr>
            <p:nvPr/>
          </p:nvSpPr>
          <p:spPr bwMode="auto">
            <a:xfrm>
              <a:off x="8010526" y="9493250"/>
              <a:ext cx="371475" cy="68263"/>
            </a:xfrm>
            <a:custGeom>
              <a:avLst/>
              <a:gdLst>
                <a:gd name="T0" fmla="*/ 33 w 33"/>
                <a:gd name="T1" fmla="*/ 4 h 6"/>
                <a:gd name="T2" fmla="*/ 0 w 33"/>
                <a:gd name="T3" fmla="*/ 0 h 6"/>
                <a:gd name="T4" fmla="*/ 0 w 33"/>
                <a:gd name="T5" fmla="*/ 2 h 6"/>
                <a:gd name="T6" fmla="*/ 33 w 33"/>
                <a:gd name="T7" fmla="*/ 6 h 6"/>
                <a:gd name="T8" fmla="*/ 33 w 33"/>
                <a:gd name="T9" fmla="*/ 4 h 6"/>
              </a:gdLst>
              <a:ahLst/>
              <a:cxnLst>
                <a:cxn ang="0">
                  <a:pos x="T0" y="T1"/>
                </a:cxn>
                <a:cxn ang="0">
                  <a:pos x="T2" y="T3"/>
                </a:cxn>
                <a:cxn ang="0">
                  <a:pos x="T4" y="T5"/>
                </a:cxn>
                <a:cxn ang="0">
                  <a:pos x="T6" y="T7"/>
                </a:cxn>
                <a:cxn ang="0">
                  <a:pos x="T8" y="T9"/>
                </a:cxn>
              </a:cxnLst>
              <a:rect l="0" t="0" r="r" b="b"/>
              <a:pathLst>
                <a:path w="33" h="6">
                  <a:moveTo>
                    <a:pt x="33" y="4"/>
                  </a:moveTo>
                  <a:cubicBezTo>
                    <a:pt x="22" y="3"/>
                    <a:pt x="11" y="1"/>
                    <a:pt x="0" y="0"/>
                  </a:cubicBezTo>
                  <a:cubicBezTo>
                    <a:pt x="0" y="1"/>
                    <a:pt x="0" y="1"/>
                    <a:pt x="0" y="2"/>
                  </a:cubicBezTo>
                  <a:cubicBezTo>
                    <a:pt x="11" y="3"/>
                    <a:pt x="22" y="4"/>
                    <a:pt x="33" y="6"/>
                  </a:cubicBezTo>
                  <a:cubicBezTo>
                    <a:pt x="33" y="5"/>
                    <a:pt x="33" y="5"/>
                    <a:pt x="33" y="4"/>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3" name="Freeform 53">
              <a:extLst>
                <a:ext uri="{FF2B5EF4-FFF2-40B4-BE49-F238E27FC236}">
                  <a16:creationId xmlns:a16="http://schemas.microsoft.com/office/drawing/2014/main" id="{39DFC586-5758-3290-05A7-2E990ADC39D7}"/>
                </a:ext>
              </a:extLst>
            </p:cNvPr>
            <p:cNvSpPr>
              <a:spLocks/>
            </p:cNvSpPr>
            <p:nvPr/>
          </p:nvSpPr>
          <p:spPr bwMode="auto">
            <a:xfrm>
              <a:off x="8010526" y="9528175"/>
              <a:ext cx="404813" cy="66675"/>
            </a:xfrm>
            <a:custGeom>
              <a:avLst/>
              <a:gdLst>
                <a:gd name="T0" fmla="*/ 36 w 36"/>
                <a:gd name="T1" fmla="*/ 4 h 6"/>
                <a:gd name="T2" fmla="*/ 0 w 36"/>
                <a:gd name="T3" fmla="*/ 0 h 6"/>
                <a:gd name="T4" fmla="*/ 0 w 36"/>
                <a:gd name="T5" fmla="*/ 2 h 6"/>
                <a:gd name="T6" fmla="*/ 36 w 36"/>
                <a:gd name="T7" fmla="*/ 6 h 6"/>
                <a:gd name="T8" fmla="*/ 36 w 36"/>
                <a:gd name="T9" fmla="*/ 4 h 6"/>
              </a:gdLst>
              <a:ahLst/>
              <a:cxnLst>
                <a:cxn ang="0">
                  <a:pos x="T0" y="T1"/>
                </a:cxn>
                <a:cxn ang="0">
                  <a:pos x="T2" y="T3"/>
                </a:cxn>
                <a:cxn ang="0">
                  <a:pos x="T4" y="T5"/>
                </a:cxn>
                <a:cxn ang="0">
                  <a:pos x="T6" y="T7"/>
                </a:cxn>
                <a:cxn ang="0">
                  <a:pos x="T8" y="T9"/>
                </a:cxn>
              </a:cxnLst>
              <a:rect l="0" t="0" r="r" b="b"/>
              <a:pathLst>
                <a:path w="36" h="6">
                  <a:moveTo>
                    <a:pt x="36" y="4"/>
                  </a:moveTo>
                  <a:cubicBezTo>
                    <a:pt x="24" y="3"/>
                    <a:pt x="12" y="1"/>
                    <a:pt x="0" y="0"/>
                  </a:cubicBezTo>
                  <a:cubicBezTo>
                    <a:pt x="0" y="1"/>
                    <a:pt x="0" y="1"/>
                    <a:pt x="0" y="2"/>
                  </a:cubicBezTo>
                  <a:cubicBezTo>
                    <a:pt x="12" y="3"/>
                    <a:pt x="24" y="4"/>
                    <a:pt x="36" y="6"/>
                  </a:cubicBezTo>
                  <a:cubicBezTo>
                    <a:pt x="36" y="6"/>
                    <a:pt x="36" y="5"/>
                    <a:pt x="36" y="4"/>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4" name="Freeform 54">
              <a:extLst>
                <a:ext uri="{FF2B5EF4-FFF2-40B4-BE49-F238E27FC236}">
                  <a16:creationId xmlns:a16="http://schemas.microsoft.com/office/drawing/2014/main" id="{1AB7574B-6E3F-320D-3AD6-CD1CF3A85457}"/>
                </a:ext>
              </a:extLst>
            </p:cNvPr>
            <p:cNvSpPr>
              <a:spLocks/>
            </p:cNvSpPr>
            <p:nvPr/>
          </p:nvSpPr>
          <p:spPr bwMode="auto">
            <a:xfrm>
              <a:off x="8010526" y="9561513"/>
              <a:ext cx="393700" cy="66675"/>
            </a:xfrm>
            <a:custGeom>
              <a:avLst/>
              <a:gdLst>
                <a:gd name="T0" fmla="*/ 35 w 35"/>
                <a:gd name="T1" fmla="*/ 4 h 6"/>
                <a:gd name="T2" fmla="*/ 0 w 35"/>
                <a:gd name="T3" fmla="*/ 0 h 6"/>
                <a:gd name="T4" fmla="*/ 1 w 35"/>
                <a:gd name="T5" fmla="*/ 1 h 6"/>
                <a:gd name="T6" fmla="*/ 35 w 35"/>
                <a:gd name="T7" fmla="*/ 6 h 6"/>
                <a:gd name="T8" fmla="*/ 35 w 35"/>
                <a:gd name="T9" fmla="*/ 4 h 6"/>
              </a:gdLst>
              <a:ahLst/>
              <a:cxnLst>
                <a:cxn ang="0">
                  <a:pos x="T0" y="T1"/>
                </a:cxn>
                <a:cxn ang="0">
                  <a:pos x="T2" y="T3"/>
                </a:cxn>
                <a:cxn ang="0">
                  <a:pos x="T4" y="T5"/>
                </a:cxn>
                <a:cxn ang="0">
                  <a:pos x="T6" y="T7"/>
                </a:cxn>
                <a:cxn ang="0">
                  <a:pos x="T8" y="T9"/>
                </a:cxn>
              </a:cxnLst>
              <a:rect l="0" t="0" r="r" b="b"/>
              <a:pathLst>
                <a:path w="35" h="6">
                  <a:moveTo>
                    <a:pt x="35" y="4"/>
                  </a:moveTo>
                  <a:cubicBezTo>
                    <a:pt x="24" y="2"/>
                    <a:pt x="12" y="1"/>
                    <a:pt x="0" y="0"/>
                  </a:cubicBezTo>
                  <a:cubicBezTo>
                    <a:pt x="0" y="0"/>
                    <a:pt x="0" y="1"/>
                    <a:pt x="1" y="1"/>
                  </a:cubicBezTo>
                  <a:cubicBezTo>
                    <a:pt x="12" y="3"/>
                    <a:pt x="24" y="4"/>
                    <a:pt x="35" y="6"/>
                  </a:cubicBezTo>
                  <a:cubicBezTo>
                    <a:pt x="35" y="5"/>
                    <a:pt x="35" y="5"/>
                    <a:pt x="35" y="4"/>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5" name="Freeform 55">
              <a:extLst>
                <a:ext uri="{FF2B5EF4-FFF2-40B4-BE49-F238E27FC236}">
                  <a16:creationId xmlns:a16="http://schemas.microsoft.com/office/drawing/2014/main" id="{BFC740A5-0308-C4B5-BEE1-FF4FDBF5A206}"/>
                </a:ext>
              </a:extLst>
            </p:cNvPr>
            <p:cNvSpPr>
              <a:spLocks/>
            </p:cNvSpPr>
            <p:nvPr/>
          </p:nvSpPr>
          <p:spPr bwMode="auto">
            <a:xfrm>
              <a:off x="8021638" y="9583738"/>
              <a:ext cx="393700" cy="79375"/>
            </a:xfrm>
            <a:custGeom>
              <a:avLst/>
              <a:gdLst>
                <a:gd name="T0" fmla="*/ 35 w 35"/>
                <a:gd name="T1" fmla="*/ 5 h 7"/>
                <a:gd name="T2" fmla="*/ 0 w 35"/>
                <a:gd name="T3" fmla="*/ 0 h 7"/>
                <a:gd name="T4" fmla="*/ 0 w 35"/>
                <a:gd name="T5" fmla="*/ 2 h 7"/>
                <a:gd name="T6" fmla="*/ 35 w 35"/>
                <a:gd name="T7" fmla="*/ 7 h 7"/>
                <a:gd name="T8" fmla="*/ 35 w 35"/>
                <a:gd name="T9" fmla="*/ 5 h 7"/>
              </a:gdLst>
              <a:ahLst/>
              <a:cxnLst>
                <a:cxn ang="0">
                  <a:pos x="T0" y="T1"/>
                </a:cxn>
                <a:cxn ang="0">
                  <a:pos x="T2" y="T3"/>
                </a:cxn>
                <a:cxn ang="0">
                  <a:pos x="T4" y="T5"/>
                </a:cxn>
                <a:cxn ang="0">
                  <a:pos x="T6" y="T7"/>
                </a:cxn>
                <a:cxn ang="0">
                  <a:pos x="T8" y="T9"/>
                </a:cxn>
              </a:cxnLst>
              <a:rect l="0" t="0" r="r" b="b"/>
              <a:pathLst>
                <a:path w="35" h="7">
                  <a:moveTo>
                    <a:pt x="35" y="5"/>
                  </a:moveTo>
                  <a:cubicBezTo>
                    <a:pt x="23" y="3"/>
                    <a:pt x="11" y="2"/>
                    <a:pt x="0" y="0"/>
                  </a:cubicBezTo>
                  <a:cubicBezTo>
                    <a:pt x="0" y="1"/>
                    <a:pt x="0" y="2"/>
                    <a:pt x="0" y="2"/>
                  </a:cubicBezTo>
                  <a:cubicBezTo>
                    <a:pt x="12" y="3"/>
                    <a:pt x="23" y="5"/>
                    <a:pt x="35" y="7"/>
                  </a:cubicBezTo>
                  <a:cubicBezTo>
                    <a:pt x="35" y="6"/>
                    <a:pt x="35" y="6"/>
                    <a:pt x="35"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6" name="Freeform 56">
              <a:extLst>
                <a:ext uri="{FF2B5EF4-FFF2-40B4-BE49-F238E27FC236}">
                  <a16:creationId xmlns:a16="http://schemas.microsoft.com/office/drawing/2014/main" id="{8AFE1CCC-2AF2-B718-44C0-838E4044D3E5}"/>
                </a:ext>
              </a:extLst>
            </p:cNvPr>
            <p:cNvSpPr>
              <a:spLocks/>
            </p:cNvSpPr>
            <p:nvPr/>
          </p:nvSpPr>
          <p:spPr bwMode="auto">
            <a:xfrm>
              <a:off x="8021638" y="9617075"/>
              <a:ext cx="338138" cy="68263"/>
            </a:xfrm>
            <a:custGeom>
              <a:avLst/>
              <a:gdLst>
                <a:gd name="T0" fmla="*/ 30 w 30"/>
                <a:gd name="T1" fmla="*/ 4 h 6"/>
                <a:gd name="T2" fmla="*/ 0 w 30"/>
                <a:gd name="T3" fmla="*/ 0 h 6"/>
                <a:gd name="T4" fmla="*/ 0 w 30"/>
                <a:gd name="T5" fmla="*/ 2 h 6"/>
                <a:gd name="T6" fmla="*/ 30 w 30"/>
                <a:gd name="T7" fmla="*/ 6 h 6"/>
                <a:gd name="T8" fmla="*/ 30 w 30"/>
                <a:gd name="T9" fmla="*/ 4 h 6"/>
              </a:gdLst>
              <a:ahLst/>
              <a:cxnLst>
                <a:cxn ang="0">
                  <a:pos x="T0" y="T1"/>
                </a:cxn>
                <a:cxn ang="0">
                  <a:pos x="T2" y="T3"/>
                </a:cxn>
                <a:cxn ang="0">
                  <a:pos x="T4" y="T5"/>
                </a:cxn>
                <a:cxn ang="0">
                  <a:pos x="T6" y="T7"/>
                </a:cxn>
                <a:cxn ang="0">
                  <a:pos x="T8" y="T9"/>
                </a:cxn>
              </a:cxnLst>
              <a:rect l="0" t="0" r="r" b="b"/>
              <a:pathLst>
                <a:path w="30" h="6">
                  <a:moveTo>
                    <a:pt x="30" y="4"/>
                  </a:moveTo>
                  <a:cubicBezTo>
                    <a:pt x="20" y="2"/>
                    <a:pt x="10" y="1"/>
                    <a:pt x="0" y="0"/>
                  </a:cubicBezTo>
                  <a:cubicBezTo>
                    <a:pt x="0" y="1"/>
                    <a:pt x="0" y="1"/>
                    <a:pt x="0" y="2"/>
                  </a:cubicBezTo>
                  <a:cubicBezTo>
                    <a:pt x="10" y="3"/>
                    <a:pt x="20" y="4"/>
                    <a:pt x="30" y="6"/>
                  </a:cubicBezTo>
                  <a:cubicBezTo>
                    <a:pt x="30" y="5"/>
                    <a:pt x="30" y="5"/>
                    <a:pt x="30" y="4"/>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7" name="Freeform 57">
              <a:extLst>
                <a:ext uri="{FF2B5EF4-FFF2-40B4-BE49-F238E27FC236}">
                  <a16:creationId xmlns:a16="http://schemas.microsoft.com/office/drawing/2014/main" id="{36427C32-1446-E01F-C429-76C297165AC0}"/>
                </a:ext>
              </a:extLst>
            </p:cNvPr>
            <p:cNvSpPr>
              <a:spLocks/>
            </p:cNvSpPr>
            <p:nvPr/>
          </p:nvSpPr>
          <p:spPr bwMode="auto">
            <a:xfrm>
              <a:off x="8021638" y="9652000"/>
              <a:ext cx="393700" cy="66675"/>
            </a:xfrm>
            <a:custGeom>
              <a:avLst/>
              <a:gdLst>
                <a:gd name="T0" fmla="*/ 35 w 35"/>
                <a:gd name="T1" fmla="*/ 5 h 6"/>
                <a:gd name="T2" fmla="*/ 0 w 35"/>
                <a:gd name="T3" fmla="*/ 0 h 6"/>
                <a:gd name="T4" fmla="*/ 0 w 35"/>
                <a:gd name="T5" fmla="*/ 2 h 6"/>
                <a:gd name="T6" fmla="*/ 35 w 35"/>
                <a:gd name="T7" fmla="*/ 6 h 6"/>
                <a:gd name="T8" fmla="*/ 35 w 35"/>
                <a:gd name="T9" fmla="*/ 5 h 6"/>
              </a:gdLst>
              <a:ahLst/>
              <a:cxnLst>
                <a:cxn ang="0">
                  <a:pos x="T0" y="T1"/>
                </a:cxn>
                <a:cxn ang="0">
                  <a:pos x="T2" y="T3"/>
                </a:cxn>
                <a:cxn ang="0">
                  <a:pos x="T4" y="T5"/>
                </a:cxn>
                <a:cxn ang="0">
                  <a:pos x="T6" y="T7"/>
                </a:cxn>
                <a:cxn ang="0">
                  <a:pos x="T8" y="T9"/>
                </a:cxn>
              </a:cxnLst>
              <a:rect l="0" t="0" r="r" b="b"/>
              <a:pathLst>
                <a:path w="35" h="6">
                  <a:moveTo>
                    <a:pt x="35" y="5"/>
                  </a:moveTo>
                  <a:cubicBezTo>
                    <a:pt x="23" y="3"/>
                    <a:pt x="12" y="1"/>
                    <a:pt x="0" y="0"/>
                  </a:cubicBezTo>
                  <a:cubicBezTo>
                    <a:pt x="0" y="1"/>
                    <a:pt x="0" y="1"/>
                    <a:pt x="0" y="2"/>
                  </a:cubicBezTo>
                  <a:cubicBezTo>
                    <a:pt x="12" y="3"/>
                    <a:pt x="24" y="5"/>
                    <a:pt x="35" y="6"/>
                  </a:cubicBezTo>
                  <a:cubicBezTo>
                    <a:pt x="35" y="6"/>
                    <a:pt x="35" y="5"/>
                    <a:pt x="35"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8" name="Freeform 58">
              <a:extLst>
                <a:ext uri="{FF2B5EF4-FFF2-40B4-BE49-F238E27FC236}">
                  <a16:creationId xmlns:a16="http://schemas.microsoft.com/office/drawing/2014/main" id="{2AC27D02-D3FD-BBDA-5B24-CDE203ECB7C5}"/>
                </a:ext>
              </a:extLst>
            </p:cNvPr>
            <p:cNvSpPr>
              <a:spLocks/>
            </p:cNvSpPr>
            <p:nvPr/>
          </p:nvSpPr>
          <p:spPr bwMode="auto">
            <a:xfrm>
              <a:off x="8034338" y="9685338"/>
              <a:ext cx="358775" cy="66675"/>
            </a:xfrm>
            <a:custGeom>
              <a:avLst/>
              <a:gdLst>
                <a:gd name="T0" fmla="*/ 32 w 32"/>
                <a:gd name="T1" fmla="*/ 4 h 6"/>
                <a:gd name="T2" fmla="*/ 0 w 32"/>
                <a:gd name="T3" fmla="*/ 0 h 6"/>
                <a:gd name="T4" fmla="*/ 0 w 32"/>
                <a:gd name="T5" fmla="*/ 2 h 6"/>
                <a:gd name="T6" fmla="*/ 32 w 32"/>
                <a:gd name="T7" fmla="*/ 6 h 6"/>
                <a:gd name="T8" fmla="*/ 32 w 32"/>
                <a:gd name="T9" fmla="*/ 4 h 6"/>
              </a:gdLst>
              <a:ahLst/>
              <a:cxnLst>
                <a:cxn ang="0">
                  <a:pos x="T0" y="T1"/>
                </a:cxn>
                <a:cxn ang="0">
                  <a:pos x="T2" y="T3"/>
                </a:cxn>
                <a:cxn ang="0">
                  <a:pos x="T4" y="T5"/>
                </a:cxn>
                <a:cxn ang="0">
                  <a:pos x="T6" y="T7"/>
                </a:cxn>
                <a:cxn ang="0">
                  <a:pos x="T8" y="T9"/>
                </a:cxn>
              </a:cxnLst>
              <a:rect l="0" t="0" r="r" b="b"/>
              <a:pathLst>
                <a:path w="32" h="6">
                  <a:moveTo>
                    <a:pt x="32" y="4"/>
                  </a:moveTo>
                  <a:cubicBezTo>
                    <a:pt x="21" y="2"/>
                    <a:pt x="11" y="1"/>
                    <a:pt x="0" y="0"/>
                  </a:cubicBezTo>
                  <a:cubicBezTo>
                    <a:pt x="0" y="0"/>
                    <a:pt x="0" y="1"/>
                    <a:pt x="0" y="2"/>
                  </a:cubicBezTo>
                  <a:cubicBezTo>
                    <a:pt x="11" y="3"/>
                    <a:pt x="21" y="4"/>
                    <a:pt x="32" y="6"/>
                  </a:cubicBezTo>
                  <a:cubicBezTo>
                    <a:pt x="32" y="5"/>
                    <a:pt x="32" y="5"/>
                    <a:pt x="32" y="4"/>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9" name="Freeform 59">
              <a:extLst>
                <a:ext uri="{FF2B5EF4-FFF2-40B4-BE49-F238E27FC236}">
                  <a16:creationId xmlns:a16="http://schemas.microsoft.com/office/drawing/2014/main" id="{9F852234-468D-F971-633B-8F3618984F34}"/>
                </a:ext>
              </a:extLst>
            </p:cNvPr>
            <p:cNvSpPr>
              <a:spLocks/>
            </p:cNvSpPr>
            <p:nvPr/>
          </p:nvSpPr>
          <p:spPr bwMode="auto">
            <a:xfrm>
              <a:off x="8034338" y="9718675"/>
              <a:ext cx="381000" cy="68263"/>
            </a:xfrm>
            <a:custGeom>
              <a:avLst/>
              <a:gdLst>
                <a:gd name="T0" fmla="*/ 34 w 34"/>
                <a:gd name="T1" fmla="*/ 4 h 6"/>
                <a:gd name="T2" fmla="*/ 0 w 34"/>
                <a:gd name="T3" fmla="*/ 0 h 6"/>
                <a:gd name="T4" fmla="*/ 0 w 34"/>
                <a:gd name="T5" fmla="*/ 1 h 6"/>
                <a:gd name="T6" fmla="*/ 34 w 34"/>
                <a:gd name="T7" fmla="*/ 6 h 6"/>
                <a:gd name="T8" fmla="*/ 34 w 34"/>
                <a:gd name="T9" fmla="*/ 4 h 6"/>
              </a:gdLst>
              <a:ahLst/>
              <a:cxnLst>
                <a:cxn ang="0">
                  <a:pos x="T0" y="T1"/>
                </a:cxn>
                <a:cxn ang="0">
                  <a:pos x="T2" y="T3"/>
                </a:cxn>
                <a:cxn ang="0">
                  <a:pos x="T4" y="T5"/>
                </a:cxn>
                <a:cxn ang="0">
                  <a:pos x="T6" y="T7"/>
                </a:cxn>
                <a:cxn ang="0">
                  <a:pos x="T8" y="T9"/>
                </a:cxn>
              </a:cxnLst>
              <a:rect l="0" t="0" r="r" b="b"/>
              <a:pathLst>
                <a:path w="34" h="6">
                  <a:moveTo>
                    <a:pt x="34" y="4"/>
                  </a:moveTo>
                  <a:cubicBezTo>
                    <a:pt x="23" y="2"/>
                    <a:pt x="11" y="1"/>
                    <a:pt x="0" y="0"/>
                  </a:cubicBezTo>
                  <a:cubicBezTo>
                    <a:pt x="0" y="0"/>
                    <a:pt x="0" y="1"/>
                    <a:pt x="0" y="1"/>
                  </a:cubicBezTo>
                  <a:cubicBezTo>
                    <a:pt x="12" y="3"/>
                    <a:pt x="23" y="4"/>
                    <a:pt x="34" y="6"/>
                  </a:cubicBezTo>
                  <a:cubicBezTo>
                    <a:pt x="34" y="5"/>
                    <a:pt x="34" y="5"/>
                    <a:pt x="34" y="4"/>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0" name="Freeform 60">
              <a:extLst>
                <a:ext uri="{FF2B5EF4-FFF2-40B4-BE49-F238E27FC236}">
                  <a16:creationId xmlns:a16="http://schemas.microsoft.com/office/drawing/2014/main" id="{07C17EF0-DCCB-17C5-70F8-D1D2B4E21400}"/>
                </a:ext>
              </a:extLst>
            </p:cNvPr>
            <p:cNvSpPr>
              <a:spLocks/>
            </p:cNvSpPr>
            <p:nvPr/>
          </p:nvSpPr>
          <p:spPr bwMode="auto">
            <a:xfrm>
              <a:off x="8034338" y="9740900"/>
              <a:ext cx="347663" cy="68263"/>
            </a:xfrm>
            <a:custGeom>
              <a:avLst/>
              <a:gdLst>
                <a:gd name="T0" fmla="*/ 31 w 31"/>
                <a:gd name="T1" fmla="*/ 4 h 6"/>
                <a:gd name="T2" fmla="*/ 0 w 31"/>
                <a:gd name="T3" fmla="*/ 0 h 6"/>
                <a:gd name="T4" fmla="*/ 0 w 31"/>
                <a:gd name="T5" fmla="*/ 2 h 6"/>
                <a:gd name="T6" fmla="*/ 31 w 31"/>
                <a:gd name="T7" fmla="*/ 6 h 6"/>
                <a:gd name="T8" fmla="*/ 31 w 31"/>
                <a:gd name="T9" fmla="*/ 4 h 6"/>
              </a:gdLst>
              <a:ahLst/>
              <a:cxnLst>
                <a:cxn ang="0">
                  <a:pos x="T0" y="T1"/>
                </a:cxn>
                <a:cxn ang="0">
                  <a:pos x="T2" y="T3"/>
                </a:cxn>
                <a:cxn ang="0">
                  <a:pos x="T4" y="T5"/>
                </a:cxn>
                <a:cxn ang="0">
                  <a:pos x="T6" y="T7"/>
                </a:cxn>
                <a:cxn ang="0">
                  <a:pos x="T8" y="T9"/>
                </a:cxn>
              </a:cxnLst>
              <a:rect l="0" t="0" r="r" b="b"/>
              <a:pathLst>
                <a:path w="31" h="6">
                  <a:moveTo>
                    <a:pt x="31" y="4"/>
                  </a:moveTo>
                  <a:cubicBezTo>
                    <a:pt x="20" y="3"/>
                    <a:pt x="10" y="1"/>
                    <a:pt x="0" y="0"/>
                  </a:cubicBezTo>
                  <a:cubicBezTo>
                    <a:pt x="0" y="1"/>
                    <a:pt x="0" y="1"/>
                    <a:pt x="0" y="2"/>
                  </a:cubicBezTo>
                  <a:cubicBezTo>
                    <a:pt x="11" y="3"/>
                    <a:pt x="21" y="5"/>
                    <a:pt x="31" y="6"/>
                  </a:cubicBezTo>
                  <a:cubicBezTo>
                    <a:pt x="31" y="5"/>
                    <a:pt x="31" y="5"/>
                    <a:pt x="31" y="4"/>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1" name="Freeform 61">
              <a:extLst>
                <a:ext uri="{FF2B5EF4-FFF2-40B4-BE49-F238E27FC236}">
                  <a16:creationId xmlns:a16="http://schemas.microsoft.com/office/drawing/2014/main" id="{BEA1936E-3744-BC86-81C7-4CAC079859B5}"/>
                </a:ext>
              </a:extLst>
            </p:cNvPr>
            <p:cNvSpPr>
              <a:spLocks/>
            </p:cNvSpPr>
            <p:nvPr/>
          </p:nvSpPr>
          <p:spPr bwMode="auto">
            <a:xfrm>
              <a:off x="8034338" y="9774238"/>
              <a:ext cx="381000" cy="79375"/>
            </a:xfrm>
            <a:custGeom>
              <a:avLst/>
              <a:gdLst>
                <a:gd name="T0" fmla="*/ 34 w 34"/>
                <a:gd name="T1" fmla="*/ 5 h 7"/>
                <a:gd name="T2" fmla="*/ 0 w 34"/>
                <a:gd name="T3" fmla="*/ 0 h 7"/>
                <a:gd name="T4" fmla="*/ 1 w 34"/>
                <a:gd name="T5" fmla="*/ 2 h 7"/>
                <a:gd name="T6" fmla="*/ 34 w 34"/>
                <a:gd name="T7" fmla="*/ 7 h 7"/>
                <a:gd name="T8" fmla="*/ 34 w 34"/>
                <a:gd name="T9" fmla="*/ 5 h 7"/>
              </a:gdLst>
              <a:ahLst/>
              <a:cxnLst>
                <a:cxn ang="0">
                  <a:pos x="T0" y="T1"/>
                </a:cxn>
                <a:cxn ang="0">
                  <a:pos x="T2" y="T3"/>
                </a:cxn>
                <a:cxn ang="0">
                  <a:pos x="T4" y="T5"/>
                </a:cxn>
                <a:cxn ang="0">
                  <a:pos x="T6" y="T7"/>
                </a:cxn>
                <a:cxn ang="0">
                  <a:pos x="T8" y="T9"/>
                </a:cxn>
              </a:cxnLst>
              <a:rect l="0" t="0" r="r" b="b"/>
              <a:pathLst>
                <a:path w="34" h="7">
                  <a:moveTo>
                    <a:pt x="34" y="5"/>
                  </a:moveTo>
                  <a:cubicBezTo>
                    <a:pt x="23" y="3"/>
                    <a:pt x="12" y="1"/>
                    <a:pt x="0" y="0"/>
                  </a:cubicBezTo>
                  <a:cubicBezTo>
                    <a:pt x="1" y="1"/>
                    <a:pt x="1" y="1"/>
                    <a:pt x="1" y="2"/>
                  </a:cubicBezTo>
                  <a:cubicBezTo>
                    <a:pt x="12" y="3"/>
                    <a:pt x="23" y="5"/>
                    <a:pt x="34" y="7"/>
                  </a:cubicBezTo>
                  <a:cubicBezTo>
                    <a:pt x="34" y="6"/>
                    <a:pt x="34" y="6"/>
                    <a:pt x="34"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2" name="Freeform 62">
              <a:extLst>
                <a:ext uri="{FF2B5EF4-FFF2-40B4-BE49-F238E27FC236}">
                  <a16:creationId xmlns:a16="http://schemas.microsoft.com/office/drawing/2014/main" id="{1AD04A46-3197-2124-761E-49032E2FD2BB}"/>
                </a:ext>
              </a:extLst>
            </p:cNvPr>
            <p:cNvSpPr>
              <a:spLocks/>
            </p:cNvSpPr>
            <p:nvPr/>
          </p:nvSpPr>
          <p:spPr bwMode="auto">
            <a:xfrm>
              <a:off x="8045451" y="9809163"/>
              <a:ext cx="292100" cy="55563"/>
            </a:xfrm>
            <a:custGeom>
              <a:avLst/>
              <a:gdLst>
                <a:gd name="T0" fmla="*/ 26 w 26"/>
                <a:gd name="T1" fmla="*/ 3 h 5"/>
                <a:gd name="T2" fmla="*/ 0 w 26"/>
                <a:gd name="T3" fmla="*/ 0 h 5"/>
                <a:gd name="T4" fmla="*/ 0 w 26"/>
                <a:gd name="T5" fmla="*/ 2 h 5"/>
                <a:gd name="T6" fmla="*/ 26 w 26"/>
                <a:gd name="T7" fmla="*/ 5 h 5"/>
                <a:gd name="T8" fmla="*/ 26 w 26"/>
                <a:gd name="T9" fmla="*/ 3 h 5"/>
              </a:gdLst>
              <a:ahLst/>
              <a:cxnLst>
                <a:cxn ang="0">
                  <a:pos x="T0" y="T1"/>
                </a:cxn>
                <a:cxn ang="0">
                  <a:pos x="T2" y="T3"/>
                </a:cxn>
                <a:cxn ang="0">
                  <a:pos x="T4" y="T5"/>
                </a:cxn>
                <a:cxn ang="0">
                  <a:pos x="T6" y="T7"/>
                </a:cxn>
                <a:cxn ang="0">
                  <a:pos x="T8" y="T9"/>
                </a:cxn>
              </a:cxnLst>
              <a:rect l="0" t="0" r="r" b="b"/>
              <a:pathLst>
                <a:path w="26" h="5">
                  <a:moveTo>
                    <a:pt x="26" y="3"/>
                  </a:moveTo>
                  <a:cubicBezTo>
                    <a:pt x="17" y="2"/>
                    <a:pt x="9" y="1"/>
                    <a:pt x="0" y="0"/>
                  </a:cubicBezTo>
                  <a:cubicBezTo>
                    <a:pt x="0" y="1"/>
                    <a:pt x="0" y="1"/>
                    <a:pt x="0" y="2"/>
                  </a:cubicBezTo>
                  <a:cubicBezTo>
                    <a:pt x="9" y="3"/>
                    <a:pt x="17" y="4"/>
                    <a:pt x="26" y="5"/>
                  </a:cubicBezTo>
                  <a:cubicBezTo>
                    <a:pt x="26" y="4"/>
                    <a:pt x="26" y="4"/>
                    <a:pt x="26"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3" name="Freeform 63">
              <a:extLst>
                <a:ext uri="{FF2B5EF4-FFF2-40B4-BE49-F238E27FC236}">
                  <a16:creationId xmlns:a16="http://schemas.microsoft.com/office/drawing/2014/main" id="{67BFB5D3-9A33-AB51-1CAF-B198ECF791FE}"/>
                </a:ext>
              </a:extLst>
            </p:cNvPr>
            <p:cNvSpPr>
              <a:spLocks/>
            </p:cNvSpPr>
            <p:nvPr/>
          </p:nvSpPr>
          <p:spPr bwMode="auto">
            <a:xfrm>
              <a:off x="7021513" y="9955213"/>
              <a:ext cx="1406525" cy="112713"/>
            </a:xfrm>
            <a:custGeom>
              <a:avLst/>
              <a:gdLst>
                <a:gd name="T0" fmla="*/ 125 w 125"/>
                <a:gd name="T1" fmla="*/ 10 h 10"/>
                <a:gd name="T2" fmla="*/ 0 w 125"/>
                <a:gd name="T3" fmla="*/ 10 h 10"/>
                <a:gd name="T4" fmla="*/ 0 w 125"/>
                <a:gd name="T5" fmla="*/ 8 h 10"/>
                <a:gd name="T6" fmla="*/ 125 w 125"/>
                <a:gd name="T7" fmla="*/ 8 h 10"/>
                <a:gd name="T8" fmla="*/ 125 w 125"/>
                <a:gd name="T9" fmla="*/ 10 h 10"/>
              </a:gdLst>
              <a:ahLst/>
              <a:cxnLst>
                <a:cxn ang="0">
                  <a:pos x="T0" y="T1"/>
                </a:cxn>
                <a:cxn ang="0">
                  <a:pos x="T2" y="T3"/>
                </a:cxn>
                <a:cxn ang="0">
                  <a:pos x="T4" y="T5"/>
                </a:cxn>
                <a:cxn ang="0">
                  <a:pos x="T6" y="T7"/>
                </a:cxn>
                <a:cxn ang="0">
                  <a:pos x="T8" y="T9"/>
                </a:cxn>
              </a:cxnLst>
              <a:rect l="0" t="0" r="r" b="b"/>
              <a:pathLst>
                <a:path w="125" h="10">
                  <a:moveTo>
                    <a:pt x="125" y="10"/>
                  </a:moveTo>
                  <a:cubicBezTo>
                    <a:pt x="83" y="2"/>
                    <a:pt x="42" y="2"/>
                    <a:pt x="0" y="10"/>
                  </a:cubicBezTo>
                  <a:cubicBezTo>
                    <a:pt x="0" y="9"/>
                    <a:pt x="0" y="9"/>
                    <a:pt x="0" y="8"/>
                  </a:cubicBezTo>
                  <a:cubicBezTo>
                    <a:pt x="41" y="0"/>
                    <a:pt x="83" y="1"/>
                    <a:pt x="125" y="8"/>
                  </a:cubicBezTo>
                  <a:cubicBezTo>
                    <a:pt x="125" y="9"/>
                    <a:pt x="125" y="9"/>
                    <a:pt x="125" y="10"/>
                  </a:cubicBezTo>
                  <a:close/>
                </a:path>
              </a:pathLst>
            </a:custGeom>
            <a:solidFill>
              <a:srgbClr val="BAB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4" name="Freeform 64">
              <a:extLst>
                <a:ext uri="{FF2B5EF4-FFF2-40B4-BE49-F238E27FC236}">
                  <a16:creationId xmlns:a16="http://schemas.microsoft.com/office/drawing/2014/main" id="{4B4066CD-76BA-A166-476D-7EE21511E4E6}"/>
                </a:ext>
              </a:extLst>
            </p:cNvPr>
            <p:cNvSpPr>
              <a:spLocks/>
            </p:cNvSpPr>
            <p:nvPr/>
          </p:nvSpPr>
          <p:spPr bwMode="auto">
            <a:xfrm>
              <a:off x="7943851" y="9842500"/>
              <a:ext cx="484188" cy="168275"/>
            </a:xfrm>
            <a:custGeom>
              <a:avLst/>
              <a:gdLst>
                <a:gd name="T0" fmla="*/ 42 w 43"/>
                <a:gd name="T1" fmla="*/ 6 h 15"/>
                <a:gd name="T2" fmla="*/ 0 w 43"/>
                <a:gd name="T3" fmla="*/ 0 h 15"/>
                <a:gd name="T4" fmla="*/ 1 w 43"/>
                <a:gd name="T5" fmla="*/ 10 h 15"/>
                <a:gd name="T6" fmla="*/ 43 w 43"/>
                <a:gd name="T7" fmla="*/ 15 h 15"/>
                <a:gd name="T8" fmla="*/ 42 w 43"/>
                <a:gd name="T9" fmla="*/ 6 h 15"/>
              </a:gdLst>
              <a:ahLst/>
              <a:cxnLst>
                <a:cxn ang="0">
                  <a:pos x="T0" y="T1"/>
                </a:cxn>
                <a:cxn ang="0">
                  <a:pos x="T2" y="T3"/>
                </a:cxn>
                <a:cxn ang="0">
                  <a:pos x="T4" y="T5"/>
                </a:cxn>
                <a:cxn ang="0">
                  <a:pos x="T6" y="T7"/>
                </a:cxn>
                <a:cxn ang="0">
                  <a:pos x="T8" y="T9"/>
                </a:cxn>
              </a:cxnLst>
              <a:rect l="0" t="0" r="r" b="b"/>
              <a:pathLst>
                <a:path w="43" h="15">
                  <a:moveTo>
                    <a:pt x="42" y="6"/>
                  </a:moveTo>
                  <a:cubicBezTo>
                    <a:pt x="28" y="3"/>
                    <a:pt x="14" y="1"/>
                    <a:pt x="0" y="0"/>
                  </a:cubicBezTo>
                  <a:cubicBezTo>
                    <a:pt x="1" y="4"/>
                    <a:pt x="1" y="6"/>
                    <a:pt x="1" y="10"/>
                  </a:cubicBezTo>
                  <a:cubicBezTo>
                    <a:pt x="15" y="11"/>
                    <a:pt x="29" y="13"/>
                    <a:pt x="43" y="15"/>
                  </a:cubicBezTo>
                  <a:cubicBezTo>
                    <a:pt x="43" y="11"/>
                    <a:pt x="43" y="9"/>
                    <a:pt x="42" y="6"/>
                  </a:cubicBezTo>
                  <a:close/>
                </a:path>
              </a:pathLst>
            </a:custGeom>
            <a:solidFill>
              <a:srgbClr val="BAB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5" name="Freeform 65">
              <a:extLst>
                <a:ext uri="{FF2B5EF4-FFF2-40B4-BE49-F238E27FC236}">
                  <a16:creationId xmlns:a16="http://schemas.microsoft.com/office/drawing/2014/main" id="{EAD3B6CE-8C2E-C535-FBA8-7A184A1F1663}"/>
                </a:ext>
              </a:extLst>
            </p:cNvPr>
            <p:cNvSpPr>
              <a:spLocks/>
            </p:cNvSpPr>
            <p:nvPr/>
          </p:nvSpPr>
          <p:spPr bwMode="auto">
            <a:xfrm>
              <a:off x="7966076" y="10021888"/>
              <a:ext cx="461963" cy="393700"/>
            </a:xfrm>
            <a:custGeom>
              <a:avLst/>
              <a:gdLst>
                <a:gd name="T0" fmla="*/ 41 w 41"/>
                <a:gd name="T1" fmla="*/ 6 h 35"/>
                <a:gd name="T2" fmla="*/ 0 w 41"/>
                <a:gd name="T3" fmla="*/ 0 h 35"/>
                <a:gd name="T4" fmla="*/ 4 w 41"/>
                <a:gd name="T5" fmla="*/ 30 h 35"/>
                <a:gd name="T6" fmla="*/ 41 w 41"/>
                <a:gd name="T7" fmla="*/ 35 h 35"/>
                <a:gd name="T8" fmla="*/ 41 w 41"/>
                <a:gd name="T9" fmla="*/ 6 h 35"/>
              </a:gdLst>
              <a:ahLst/>
              <a:cxnLst>
                <a:cxn ang="0">
                  <a:pos x="T0" y="T1"/>
                </a:cxn>
                <a:cxn ang="0">
                  <a:pos x="T2" y="T3"/>
                </a:cxn>
                <a:cxn ang="0">
                  <a:pos x="T4" y="T5"/>
                </a:cxn>
                <a:cxn ang="0">
                  <a:pos x="T6" y="T7"/>
                </a:cxn>
                <a:cxn ang="0">
                  <a:pos x="T8" y="T9"/>
                </a:cxn>
              </a:cxnLst>
              <a:rect l="0" t="0" r="r" b="b"/>
              <a:pathLst>
                <a:path w="41" h="35">
                  <a:moveTo>
                    <a:pt x="41" y="6"/>
                  </a:moveTo>
                  <a:cubicBezTo>
                    <a:pt x="27" y="3"/>
                    <a:pt x="14" y="1"/>
                    <a:pt x="0" y="0"/>
                  </a:cubicBezTo>
                  <a:cubicBezTo>
                    <a:pt x="2" y="10"/>
                    <a:pt x="3" y="20"/>
                    <a:pt x="4" y="30"/>
                  </a:cubicBezTo>
                  <a:cubicBezTo>
                    <a:pt x="17" y="31"/>
                    <a:pt x="29" y="33"/>
                    <a:pt x="41" y="35"/>
                  </a:cubicBezTo>
                  <a:cubicBezTo>
                    <a:pt x="41" y="25"/>
                    <a:pt x="41" y="15"/>
                    <a:pt x="41" y="6"/>
                  </a:cubicBezTo>
                  <a:close/>
                </a:path>
              </a:pathLst>
            </a:custGeom>
            <a:solidFill>
              <a:srgbClr val="BAB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6" name="Freeform 66">
              <a:extLst>
                <a:ext uri="{FF2B5EF4-FFF2-40B4-BE49-F238E27FC236}">
                  <a16:creationId xmlns:a16="http://schemas.microsoft.com/office/drawing/2014/main" id="{E9854765-560B-E197-9C33-CFA78604E4AF}"/>
                </a:ext>
              </a:extLst>
            </p:cNvPr>
            <p:cNvSpPr>
              <a:spLocks/>
            </p:cNvSpPr>
            <p:nvPr/>
          </p:nvSpPr>
          <p:spPr bwMode="auto">
            <a:xfrm>
              <a:off x="6964363" y="9831388"/>
              <a:ext cx="968375" cy="179388"/>
            </a:xfrm>
            <a:custGeom>
              <a:avLst/>
              <a:gdLst>
                <a:gd name="T0" fmla="*/ 85 w 86"/>
                <a:gd name="T1" fmla="*/ 1 h 16"/>
                <a:gd name="T2" fmla="*/ 0 w 86"/>
                <a:gd name="T3" fmla="*/ 7 h 16"/>
                <a:gd name="T4" fmla="*/ 4 w 86"/>
                <a:gd name="T5" fmla="*/ 16 h 16"/>
                <a:gd name="T6" fmla="*/ 86 w 86"/>
                <a:gd name="T7" fmla="*/ 11 h 16"/>
                <a:gd name="T8" fmla="*/ 85 w 86"/>
                <a:gd name="T9" fmla="*/ 1 h 16"/>
              </a:gdLst>
              <a:ahLst/>
              <a:cxnLst>
                <a:cxn ang="0">
                  <a:pos x="T0" y="T1"/>
                </a:cxn>
                <a:cxn ang="0">
                  <a:pos x="T2" y="T3"/>
                </a:cxn>
                <a:cxn ang="0">
                  <a:pos x="T4" y="T5"/>
                </a:cxn>
                <a:cxn ang="0">
                  <a:pos x="T6" y="T7"/>
                </a:cxn>
                <a:cxn ang="0">
                  <a:pos x="T8" y="T9"/>
                </a:cxn>
              </a:cxnLst>
              <a:rect l="0" t="0" r="r" b="b"/>
              <a:pathLst>
                <a:path w="86" h="16">
                  <a:moveTo>
                    <a:pt x="85" y="1"/>
                  </a:moveTo>
                  <a:cubicBezTo>
                    <a:pt x="56" y="0"/>
                    <a:pt x="28" y="2"/>
                    <a:pt x="0" y="7"/>
                  </a:cubicBezTo>
                  <a:cubicBezTo>
                    <a:pt x="2" y="11"/>
                    <a:pt x="2" y="12"/>
                    <a:pt x="4" y="16"/>
                  </a:cubicBezTo>
                  <a:cubicBezTo>
                    <a:pt x="31" y="11"/>
                    <a:pt x="58" y="10"/>
                    <a:pt x="86" y="11"/>
                  </a:cubicBezTo>
                  <a:cubicBezTo>
                    <a:pt x="86" y="7"/>
                    <a:pt x="85" y="5"/>
                    <a:pt x="85"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7" name="Freeform 67">
              <a:extLst>
                <a:ext uri="{FF2B5EF4-FFF2-40B4-BE49-F238E27FC236}">
                  <a16:creationId xmlns:a16="http://schemas.microsoft.com/office/drawing/2014/main" id="{D6224B97-1725-ADF0-C63B-E3F3394371A0}"/>
                </a:ext>
              </a:extLst>
            </p:cNvPr>
            <p:cNvSpPr>
              <a:spLocks/>
            </p:cNvSpPr>
            <p:nvPr/>
          </p:nvSpPr>
          <p:spPr bwMode="auto">
            <a:xfrm>
              <a:off x="7088188" y="10021888"/>
              <a:ext cx="382588" cy="79375"/>
            </a:xfrm>
            <a:custGeom>
              <a:avLst/>
              <a:gdLst>
                <a:gd name="T0" fmla="*/ 34 w 34"/>
                <a:gd name="T1" fmla="*/ 0 h 7"/>
                <a:gd name="T2" fmla="*/ 0 w 34"/>
                <a:gd name="T3" fmla="*/ 5 h 7"/>
                <a:gd name="T4" fmla="*/ 0 w 34"/>
                <a:gd name="T5" fmla="*/ 7 h 7"/>
                <a:gd name="T6" fmla="*/ 34 w 34"/>
                <a:gd name="T7" fmla="*/ 3 h 7"/>
                <a:gd name="T8" fmla="*/ 34 w 34"/>
                <a:gd name="T9" fmla="*/ 0 h 7"/>
              </a:gdLst>
              <a:ahLst/>
              <a:cxnLst>
                <a:cxn ang="0">
                  <a:pos x="T0" y="T1"/>
                </a:cxn>
                <a:cxn ang="0">
                  <a:pos x="T2" y="T3"/>
                </a:cxn>
                <a:cxn ang="0">
                  <a:pos x="T4" y="T5"/>
                </a:cxn>
                <a:cxn ang="0">
                  <a:pos x="T6" y="T7"/>
                </a:cxn>
                <a:cxn ang="0">
                  <a:pos x="T8" y="T9"/>
                </a:cxn>
              </a:cxnLst>
              <a:rect l="0" t="0" r="r" b="b"/>
              <a:pathLst>
                <a:path w="34" h="7">
                  <a:moveTo>
                    <a:pt x="34" y="0"/>
                  </a:moveTo>
                  <a:cubicBezTo>
                    <a:pt x="22" y="1"/>
                    <a:pt x="11" y="3"/>
                    <a:pt x="0" y="5"/>
                  </a:cubicBezTo>
                  <a:cubicBezTo>
                    <a:pt x="0" y="6"/>
                    <a:pt x="0" y="6"/>
                    <a:pt x="0" y="7"/>
                  </a:cubicBezTo>
                  <a:cubicBezTo>
                    <a:pt x="12" y="5"/>
                    <a:pt x="23" y="4"/>
                    <a:pt x="34" y="3"/>
                  </a:cubicBezTo>
                  <a:cubicBezTo>
                    <a:pt x="34" y="2"/>
                    <a:pt x="34" y="1"/>
                    <a:pt x="34"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8" name="Freeform 68">
              <a:extLst>
                <a:ext uri="{FF2B5EF4-FFF2-40B4-BE49-F238E27FC236}">
                  <a16:creationId xmlns:a16="http://schemas.microsoft.com/office/drawing/2014/main" id="{3392C32B-EDCF-F515-F1C1-A570F08F37FD}"/>
                </a:ext>
              </a:extLst>
            </p:cNvPr>
            <p:cNvSpPr>
              <a:spLocks/>
            </p:cNvSpPr>
            <p:nvPr/>
          </p:nvSpPr>
          <p:spPr bwMode="auto">
            <a:xfrm>
              <a:off x="7043738" y="10067925"/>
              <a:ext cx="438150" cy="77788"/>
            </a:xfrm>
            <a:custGeom>
              <a:avLst/>
              <a:gdLst>
                <a:gd name="T0" fmla="*/ 39 w 39"/>
                <a:gd name="T1" fmla="*/ 0 h 7"/>
                <a:gd name="T2" fmla="*/ 0 w 39"/>
                <a:gd name="T3" fmla="*/ 5 h 7"/>
                <a:gd name="T4" fmla="*/ 1 w 39"/>
                <a:gd name="T5" fmla="*/ 7 h 7"/>
                <a:gd name="T6" fmla="*/ 39 w 39"/>
                <a:gd name="T7" fmla="*/ 2 h 7"/>
                <a:gd name="T8" fmla="*/ 39 w 39"/>
                <a:gd name="T9" fmla="*/ 0 h 7"/>
              </a:gdLst>
              <a:ahLst/>
              <a:cxnLst>
                <a:cxn ang="0">
                  <a:pos x="T0" y="T1"/>
                </a:cxn>
                <a:cxn ang="0">
                  <a:pos x="T2" y="T3"/>
                </a:cxn>
                <a:cxn ang="0">
                  <a:pos x="T4" y="T5"/>
                </a:cxn>
                <a:cxn ang="0">
                  <a:pos x="T6" y="T7"/>
                </a:cxn>
                <a:cxn ang="0">
                  <a:pos x="T8" y="T9"/>
                </a:cxn>
              </a:cxnLst>
              <a:rect l="0" t="0" r="r" b="b"/>
              <a:pathLst>
                <a:path w="39" h="7">
                  <a:moveTo>
                    <a:pt x="39" y="0"/>
                  </a:moveTo>
                  <a:cubicBezTo>
                    <a:pt x="26" y="1"/>
                    <a:pt x="13" y="3"/>
                    <a:pt x="0" y="5"/>
                  </a:cubicBezTo>
                  <a:cubicBezTo>
                    <a:pt x="1" y="6"/>
                    <a:pt x="1" y="6"/>
                    <a:pt x="1" y="7"/>
                  </a:cubicBezTo>
                  <a:cubicBezTo>
                    <a:pt x="14" y="5"/>
                    <a:pt x="26" y="3"/>
                    <a:pt x="39" y="2"/>
                  </a:cubicBezTo>
                  <a:cubicBezTo>
                    <a:pt x="39" y="1"/>
                    <a:pt x="39" y="1"/>
                    <a:pt x="39"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9" name="Freeform 69">
              <a:extLst>
                <a:ext uri="{FF2B5EF4-FFF2-40B4-BE49-F238E27FC236}">
                  <a16:creationId xmlns:a16="http://schemas.microsoft.com/office/drawing/2014/main" id="{0D5B5167-08E0-C57D-31B2-AC53A8FB9F6C}"/>
                </a:ext>
              </a:extLst>
            </p:cNvPr>
            <p:cNvSpPr>
              <a:spLocks/>
            </p:cNvSpPr>
            <p:nvPr/>
          </p:nvSpPr>
          <p:spPr bwMode="auto">
            <a:xfrm>
              <a:off x="7054851" y="10101263"/>
              <a:ext cx="438150" cy="90488"/>
            </a:xfrm>
            <a:custGeom>
              <a:avLst/>
              <a:gdLst>
                <a:gd name="T0" fmla="*/ 38 w 39"/>
                <a:gd name="T1" fmla="*/ 0 h 8"/>
                <a:gd name="T2" fmla="*/ 0 w 39"/>
                <a:gd name="T3" fmla="*/ 6 h 8"/>
                <a:gd name="T4" fmla="*/ 1 w 39"/>
                <a:gd name="T5" fmla="*/ 8 h 8"/>
                <a:gd name="T6" fmla="*/ 39 w 39"/>
                <a:gd name="T7" fmla="*/ 2 h 8"/>
                <a:gd name="T8" fmla="*/ 38 w 39"/>
                <a:gd name="T9" fmla="*/ 0 h 8"/>
              </a:gdLst>
              <a:ahLst/>
              <a:cxnLst>
                <a:cxn ang="0">
                  <a:pos x="T0" y="T1"/>
                </a:cxn>
                <a:cxn ang="0">
                  <a:pos x="T2" y="T3"/>
                </a:cxn>
                <a:cxn ang="0">
                  <a:pos x="T4" y="T5"/>
                </a:cxn>
                <a:cxn ang="0">
                  <a:pos x="T6" y="T7"/>
                </a:cxn>
                <a:cxn ang="0">
                  <a:pos x="T8" y="T9"/>
                </a:cxn>
              </a:cxnLst>
              <a:rect l="0" t="0" r="r" b="b"/>
              <a:pathLst>
                <a:path w="39" h="8">
                  <a:moveTo>
                    <a:pt x="38" y="0"/>
                  </a:moveTo>
                  <a:cubicBezTo>
                    <a:pt x="26" y="1"/>
                    <a:pt x="13" y="3"/>
                    <a:pt x="0" y="6"/>
                  </a:cubicBezTo>
                  <a:cubicBezTo>
                    <a:pt x="1" y="6"/>
                    <a:pt x="1" y="7"/>
                    <a:pt x="1" y="8"/>
                  </a:cubicBezTo>
                  <a:cubicBezTo>
                    <a:pt x="14" y="5"/>
                    <a:pt x="26" y="4"/>
                    <a:pt x="39" y="2"/>
                  </a:cubicBezTo>
                  <a:cubicBezTo>
                    <a:pt x="39" y="1"/>
                    <a:pt x="39" y="1"/>
                    <a:pt x="38"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0" name="Freeform 70">
              <a:extLst>
                <a:ext uri="{FF2B5EF4-FFF2-40B4-BE49-F238E27FC236}">
                  <a16:creationId xmlns:a16="http://schemas.microsoft.com/office/drawing/2014/main" id="{E8EBC36D-AAEC-2502-777D-EC7F00C36F4B}"/>
                </a:ext>
              </a:extLst>
            </p:cNvPr>
            <p:cNvSpPr>
              <a:spLocks/>
            </p:cNvSpPr>
            <p:nvPr/>
          </p:nvSpPr>
          <p:spPr bwMode="auto">
            <a:xfrm>
              <a:off x="7077076" y="10145713"/>
              <a:ext cx="427038" cy="79375"/>
            </a:xfrm>
            <a:custGeom>
              <a:avLst/>
              <a:gdLst>
                <a:gd name="T0" fmla="*/ 37 w 38"/>
                <a:gd name="T1" fmla="*/ 0 h 7"/>
                <a:gd name="T2" fmla="*/ 0 w 38"/>
                <a:gd name="T3" fmla="*/ 5 h 7"/>
                <a:gd name="T4" fmla="*/ 1 w 38"/>
                <a:gd name="T5" fmla="*/ 7 h 7"/>
                <a:gd name="T6" fmla="*/ 38 w 38"/>
                <a:gd name="T7" fmla="*/ 2 h 7"/>
                <a:gd name="T8" fmla="*/ 37 w 38"/>
                <a:gd name="T9" fmla="*/ 0 h 7"/>
              </a:gdLst>
              <a:ahLst/>
              <a:cxnLst>
                <a:cxn ang="0">
                  <a:pos x="T0" y="T1"/>
                </a:cxn>
                <a:cxn ang="0">
                  <a:pos x="T2" y="T3"/>
                </a:cxn>
                <a:cxn ang="0">
                  <a:pos x="T4" y="T5"/>
                </a:cxn>
                <a:cxn ang="0">
                  <a:pos x="T6" y="T7"/>
                </a:cxn>
                <a:cxn ang="0">
                  <a:pos x="T8" y="T9"/>
                </a:cxn>
              </a:cxnLst>
              <a:rect l="0" t="0" r="r" b="b"/>
              <a:pathLst>
                <a:path w="38" h="7">
                  <a:moveTo>
                    <a:pt x="37" y="0"/>
                  </a:moveTo>
                  <a:cubicBezTo>
                    <a:pt x="25" y="1"/>
                    <a:pt x="12" y="2"/>
                    <a:pt x="0" y="5"/>
                  </a:cubicBezTo>
                  <a:cubicBezTo>
                    <a:pt x="0" y="6"/>
                    <a:pt x="0" y="6"/>
                    <a:pt x="1" y="7"/>
                  </a:cubicBezTo>
                  <a:cubicBezTo>
                    <a:pt x="13" y="5"/>
                    <a:pt x="25" y="3"/>
                    <a:pt x="38" y="2"/>
                  </a:cubicBezTo>
                  <a:cubicBezTo>
                    <a:pt x="38" y="1"/>
                    <a:pt x="38" y="0"/>
                    <a:pt x="37"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1" name="Freeform 71">
              <a:extLst>
                <a:ext uri="{FF2B5EF4-FFF2-40B4-BE49-F238E27FC236}">
                  <a16:creationId xmlns:a16="http://schemas.microsoft.com/office/drawing/2014/main" id="{2261D6F1-274B-B4B9-5AEB-591F3D1654FC}"/>
                </a:ext>
              </a:extLst>
            </p:cNvPr>
            <p:cNvSpPr>
              <a:spLocks/>
            </p:cNvSpPr>
            <p:nvPr/>
          </p:nvSpPr>
          <p:spPr bwMode="auto">
            <a:xfrm>
              <a:off x="7088188" y="10180638"/>
              <a:ext cx="428625" cy="88900"/>
            </a:xfrm>
            <a:custGeom>
              <a:avLst/>
              <a:gdLst>
                <a:gd name="T0" fmla="*/ 37 w 38"/>
                <a:gd name="T1" fmla="*/ 0 h 8"/>
                <a:gd name="T2" fmla="*/ 0 w 38"/>
                <a:gd name="T3" fmla="*/ 5 h 8"/>
                <a:gd name="T4" fmla="*/ 1 w 38"/>
                <a:gd name="T5" fmla="*/ 8 h 8"/>
                <a:gd name="T6" fmla="*/ 38 w 38"/>
                <a:gd name="T7" fmla="*/ 2 h 8"/>
                <a:gd name="T8" fmla="*/ 37 w 38"/>
                <a:gd name="T9" fmla="*/ 0 h 8"/>
              </a:gdLst>
              <a:ahLst/>
              <a:cxnLst>
                <a:cxn ang="0">
                  <a:pos x="T0" y="T1"/>
                </a:cxn>
                <a:cxn ang="0">
                  <a:pos x="T2" y="T3"/>
                </a:cxn>
                <a:cxn ang="0">
                  <a:pos x="T4" y="T5"/>
                </a:cxn>
                <a:cxn ang="0">
                  <a:pos x="T6" y="T7"/>
                </a:cxn>
                <a:cxn ang="0">
                  <a:pos x="T8" y="T9"/>
                </a:cxn>
              </a:cxnLst>
              <a:rect l="0" t="0" r="r" b="b"/>
              <a:pathLst>
                <a:path w="38" h="8">
                  <a:moveTo>
                    <a:pt x="37" y="0"/>
                  </a:moveTo>
                  <a:cubicBezTo>
                    <a:pt x="25" y="1"/>
                    <a:pt x="12" y="3"/>
                    <a:pt x="0" y="5"/>
                  </a:cubicBezTo>
                  <a:cubicBezTo>
                    <a:pt x="0" y="6"/>
                    <a:pt x="0" y="7"/>
                    <a:pt x="1" y="8"/>
                  </a:cubicBezTo>
                  <a:cubicBezTo>
                    <a:pt x="13" y="5"/>
                    <a:pt x="25" y="3"/>
                    <a:pt x="38" y="2"/>
                  </a:cubicBezTo>
                  <a:cubicBezTo>
                    <a:pt x="38" y="1"/>
                    <a:pt x="37" y="1"/>
                    <a:pt x="37"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2" name="Freeform 72">
              <a:extLst>
                <a:ext uri="{FF2B5EF4-FFF2-40B4-BE49-F238E27FC236}">
                  <a16:creationId xmlns:a16="http://schemas.microsoft.com/office/drawing/2014/main" id="{88CA3CF3-B61C-1401-90EF-98100983D1A2}"/>
                </a:ext>
              </a:extLst>
            </p:cNvPr>
            <p:cNvSpPr>
              <a:spLocks/>
            </p:cNvSpPr>
            <p:nvPr/>
          </p:nvSpPr>
          <p:spPr bwMode="auto">
            <a:xfrm>
              <a:off x="7099301" y="10213975"/>
              <a:ext cx="428625" cy="88900"/>
            </a:xfrm>
            <a:custGeom>
              <a:avLst/>
              <a:gdLst>
                <a:gd name="T0" fmla="*/ 37 w 38"/>
                <a:gd name="T1" fmla="*/ 0 h 8"/>
                <a:gd name="T2" fmla="*/ 0 w 38"/>
                <a:gd name="T3" fmla="*/ 6 h 8"/>
                <a:gd name="T4" fmla="*/ 1 w 38"/>
                <a:gd name="T5" fmla="*/ 8 h 8"/>
                <a:gd name="T6" fmla="*/ 38 w 38"/>
                <a:gd name="T7" fmla="*/ 3 h 8"/>
                <a:gd name="T8" fmla="*/ 37 w 38"/>
                <a:gd name="T9" fmla="*/ 0 h 8"/>
              </a:gdLst>
              <a:ahLst/>
              <a:cxnLst>
                <a:cxn ang="0">
                  <a:pos x="T0" y="T1"/>
                </a:cxn>
                <a:cxn ang="0">
                  <a:pos x="T2" y="T3"/>
                </a:cxn>
                <a:cxn ang="0">
                  <a:pos x="T4" y="T5"/>
                </a:cxn>
                <a:cxn ang="0">
                  <a:pos x="T6" y="T7"/>
                </a:cxn>
                <a:cxn ang="0">
                  <a:pos x="T8" y="T9"/>
                </a:cxn>
              </a:cxnLst>
              <a:rect l="0" t="0" r="r" b="b"/>
              <a:pathLst>
                <a:path w="38" h="8">
                  <a:moveTo>
                    <a:pt x="37" y="0"/>
                  </a:moveTo>
                  <a:cubicBezTo>
                    <a:pt x="25" y="1"/>
                    <a:pt x="12" y="3"/>
                    <a:pt x="0" y="6"/>
                  </a:cubicBezTo>
                  <a:cubicBezTo>
                    <a:pt x="1" y="7"/>
                    <a:pt x="1" y="7"/>
                    <a:pt x="1" y="8"/>
                  </a:cubicBezTo>
                  <a:cubicBezTo>
                    <a:pt x="13" y="5"/>
                    <a:pt x="25" y="4"/>
                    <a:pt x="38" y="3"/>
                  </a:cubicBezTo>
                  <a:cubicBezTo>
                    <a:pt x="37" y="2"/>
                    <a:pt x="37" y="1"/>
                    <a:pt x="37"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3" name="Freeform 73">
              <a:extLst>
                <a:ext uri="{FF2B5EF4-FFF2-40B4-BE49-F238E27FC236}">
                  <a16:creationId xmlns:a16="http://schemas.microsoft.com/office/drawing/2014/main" id="{AB6C21C1-310F-4C2A-3055-C56D9DCA6282}"/>
                </a:ext>
              </a:extLst>
            </p:cNvPr>
            <p:cNvSpPr>
              <a:spLocks/>
            </p:cNvSpPr>
            <p:nvPr/>
          </p:nvSpPr>
          <p:spPr bwMode="auto">
            <a:xfrm>
              <a:off x="7110413" y="10258425"/>
              <a:ext cx="417513" cy="79375"/>
            </a:xfrm>
            <a:custGeom>
              <a:avLst/>
              <a:gdLst>
                <a:gd name="T0" fmla="*/ 37 w 37"/>
                <a:gd name="T1" fmla="*/ 0 h 7"/>
                <a:gd name="T2" fmla="*/ 0 w 37"/>
                <a:gd name="T3" fmla="*/ 5 h 7"/>
                <a:gd name="T4" fmla="*/ 1 w 37"/>
                <a:gd name="T5" fmla="*/ 7 h 7"/>
                <a:gd name="T6" fmla="*/ 37 w 37"/>
                <a:gd name="T7" fmla="*/ 2 h 7"/>
                <a:gd name="T8" fmla="*/ 37 w 37"/>
                <a:gd name="T9" fmla="*/ 0 h 7"/>
              </a:gdLst>
              <a:ahLst/>
              <a:cxnLst>
                <a:cxn ang="0">
                  <a:pos x="T0" y="T1"/>
                </a:cxn>
                <a:cxn ang="0">
                  <a:pos x="T2" y="T3"/>
                </a:cxn>
                <a:cxn ang="0">
                  <a:pos x="T4" y="T5"/>
                </a:cxn>
                <a:cxn ang="0">
                  <a:pos x="T6" y="T7"/>
                </a:cxn>
                <a:cxn ang="0">
                  <a:pos x="T8" y="T9"/>
                </a:cxn>
              </a:cxnLst>
              <a:rect l="0" t="0" r="r" b="b"/>
              <a:pathLst>
                <a:path w="37" h="7">
                  <a:moveTo>
                    <a:pt x="37" y="0"/>
                  </a:moveTo>
                  <a:cubicBezTo>
                    <a:pt x="25" y="1"/>
                    <a:pt x="12" y="3"/>
                    <a:pt x="0" y="5"/>
                  </a:cubicBezTo>
                  <a:cubicBezTo>
                    <a:pt x="1" y="6"/>
                    <a:pt x="1" y="6"/>
                    <a:pt x="1" y="7"/>
                  </a:cubicBezTo>
                  <a:cubicBezTo>
                    <a:pt x="13" y="5"/>
                    <a:pt x="25" y="3"/>
                    <a:pt x="37" y="2"/>
                  </a:cubicBezTo>
                  <a:cubicBezTo>
                    <a:pt x="37" y="1"/>
                    <a:pt x="37" y="1"/>
                    <a:pt x="37"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4" name="Freeform 74">
              <a:extLst>
                <a:ext uri="{FF2B5EF4-FFF2-40B4-BE49-F238E27FC236}">
                  <a16:creationId xmlns:a16="http://schemas.microsoft.com/office/drawing/2014/main" id="{B9A7E4A5-80B7-8543-4D1F-765CE62BE3F2}"/>
                </a:ext>
              </a:extLst>
            </p:cNvPr>
            <p:cNvSpPr>
              <a:spLocks/>
            </p:cNvSpPr>
            <p:nvPr/>
          </p:nvSpPr>
          <p:spPr bwMode="auto">
            <a:xfrm>
              <a:off x="7134226" y="10291763"/>
              <a:ext cx="404813" cy="90488"/>
            </a:xfrm>
            <a:custGeom>
              <a:avLst/>
              <a:gdLst>
                <a:gd name="T0" fmla="*/ 36 w 36"/>
                <a:gd name="T1" fmla="*/ 0 h 8"/>
                <a:gd name="T2" fmla="*/ 0 w 36"/>
                <a:gd name="T3" fmla="*/ 6 h 8"/>
                <a:gd name="T4" fmla="*/ 0 w 36"/>
                <a:gd name="T5" fmla="*/ 8 h 8"/>
                <a:gd name="T6" fmla="*/ 36 w 36"/>
                <a:gd name="T7" fmla="*/ 2 h 8"/>
                <a:gd name="T8" fmla="*/ 36 w 36"/>
                <a:gd name="T9" fmla="*/ 0 h 8"/>
              </a:gdLst>
              <a:ahLst/>
              <a:cxnLst>
                <a:cxn ang="0">
                  <a:pos x="T0" y="T1"/>
                </a:cxn>
                <a:cxn ang="0">
                  <a:pos x="T2" y="T3"/>
                </a:cxn>
                <a:cxn ang="0">
                  <a:pos x="T4" y="T5"/>
                </a:cxn>
                <a:cxn ang="0">
                  <a:pos x="T6" y="T7"/>
                </a:cxn>
                <a:cxn ang="0">
                  <a:pos x="T8" y="T9"/>
                </a:cxn>
              </a:cxnLst>
              <a:rect l="0" t="0" r="r" b="b"/>
              <a:pathLst>
                <a:path w="36" h="8">
                  <a:moveTo>
                    <a:pt x="36" y="0"/>
                  </a:moveTo>
                  <a:cubicBezTo>
                    <a:pt x="24" y="1"/>
                    <a:pt x="12" y="3"/>
                    <a:pt x="0" y="6"/>
                  </a:cubicBezTo>
                  <a:cubicBezTo>
                    <a:pt x="0" y="6"/>
                    <a:pt x="0" y="7"/>
                    <a:pt x="0" y="8"/>
                  </a:cubicBezTo>
                  <a:cubicBezTo>
                    <a:pt x="12" y="5"/>
                    <a:pt x="24" y="4"/>
                    <a:pt x="36" y="2"/>
                  </a:cubicBezTo>
                  <a:cubicBezTo>
                    <a:pt x="36" y="1"/>
                    <a:pt x="36" y="1"/>
                    <a:pt x="36"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5" name="Freeform 75">
              <a:extLst>
                <a:ext uri="{FF2B5EF4-FFF2-40B4-BE49-F238E27FC236}">
                  <a16:creationId xmlns:a16="http://schemas.microsoft.com/office/drawing/2014/main" id="{BFAF25C1-AA83-01CD-47EE-714FAF123A9F}"/>
                </a:ext>
              </a:extLst>
            </p:cNvPr>
            <p:cNvSpPr>
              <a:spLocks/>
            </p:cNvSpPr>
            <p:nvPr/>
          </p:nvSpPr>
          <p:spPr bwMode="auto">
            <a:xfrm>
              <a:off x="7145338" y="10337800"/>
              <a:ext cx="325438" cy="77788"/>
            </a:xfrm>
            <a:custGeom>
              <a:avLst/>
              <a:gdLst>
                <a:gd name="T0" fmla="*/ 28 w 29"/>
                <a:gd name="T1" fmla="*/ 0 h 7"/>
                <a:gd name="T2" fmla="*/ 0 w 29"/>
                <a:gd name="T3" fmla="*/ 5 h 7"/>
                <a:gd name="T4" fmla="*/ 1 w 29"/>
                <a:gd name="T5" fmla="*/ 7 h 7"/>
                <a:gd name="T6" fmla="*/ 29 w 29"/>
                <a:gd name="T7" fmla="*/ 2 h 7"/>
                <a:gd name="T8" fmla="*/ 28 w 29"/>
                <a:gd name="T9" fmla="*/ 0 h 7"/>
              </a:gdLst>
              <a:ahLst/>
              <a:cxnLst>
                <a:cxn ang="0">
                  <a:pos x="T0" y="T1"/>
                </a:cxn>
                <a:cxn ang="0">
                  <a:pos x="T2" y="T3"/>
                </a:cxn>
                <a:cxn ang="0">
                  <a:pos x="T4" y="T5"/>
                </a:cxn>
                <a:cxn ang="0">
                  <a:pos x="T6" y="T7"/>
                </a:cxn>
                <a:cxn ang="0">
                  <a:pos x="T8" y="T9"/>
                </a:cxn>
              </a:cxnLst>
              <a:rect l="0" t="0" r="r" b="b"/>
              <a:pathLst>
                <a:path w="29" h="7">
                  <a:moveTo>
                    <a:pt x="28" y="0"/>
                  </a:moveTo>
                  <a:cubicBezTo>
                    <a:pt x="18" y="1"/>
                    <a:pt x="9" y="3"/>
                    <a:pt x="0" y="5"/>
                  </a:cubicBezTo>
                  <a:cubicBezTo>
                    <a:pt x="0" y="6"/>
                    <a:pt x="0" y="6"/>
                    <a:pt x="1" y="7"/>
                  </a:cubicBezTo>
                  <a:cubicBezTo>
                    <a:pt x="10" y="5"/>
                    <a:pt x="19" y="4"/>
                    <a:pt x="29" y="2"/>
                  </a:cubicBezTo>
                  <a:cubicBezTo>
                    <a:pt x="28" y="2"/>
                    <a:pt x="28" y="1"/>
                    <a:pt x="28"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6" name="Freeform 76">
              <a:extLst>
                <a:ext uri="{FF2B5EF4-FFF2-40B4-BE49-F238E27FC236}">
                  <a16:creationId xmlns:a16="http://schemas.microsoft.com/office/drawing/2014/main" id="{7DA2DA85-4234-E75D-E472-3F004A35E8FD}"/>
                </a:ext>
              </a:extLst>
            </p:cNvPr>
            <p:cNvSpPr>
              <a:spLocks/>
            </p:cNvSpPr>
            <p:nvPr/>
          </p:nvSpPr>
          <p:spPr bwMode="auto">
            <a:xfrm>
              <a:off x="7539038" y="10021888"/>
              <a:ext cx="415925" cy="23813"/>
            </a:xfrm>
            <a:custGeom>
              <a:avLst/>
              <a:gdLst>
                <a:gd name="T0" fmla="*/ 36 w 37"/>
                <a:gd name="T1" fmla="*/ 0 h 2"/>
                <a:gd name="T2" fmla="*/ 0 w 37"/>
                <a:gd name="T3" fmla="*/ 0 h 2"/>
                <a:gd name="T4" fmla="*/ 1 w 37"/>
                <a:gd name="T5" fmla="*/ 2 h 2"/>
                <a:gd name="T6" fmla="*/ 37 w 37"/>
                <a:gd name="T7" fmla="*/ 2 h 2"/>
                <a:gd name="T8" fmla="*/ 36 w 37"/>
                <a:gd name="T9" fmla="*/ 0 h 2"/>
              </a:gdLst>
              <a:ahLst/>
              <a:cxnLst>
                <a:cxn ang="0">
                  <a:pos x="T0" y="T1"/>
                </a:cxn>
                <a:cxn ang="0">
                  <a:pos x="T2" y="T3"/>
                </a:cxn>
                <a:cxn ang="0">
                  <a:pos x="T4" y="T5"/>
                </a:cxn>
                <a:cxn ang="0">
                  <a:pos x="T6" y="T7"/>
                </a:cxn>
                <a:cxn ang="0">
                  <a:pos x="T8" y="T9"/>
                </a:cxn>
              </a:cxnLst>
              <a:rect l="0" t="0" r="r" b="b"/>
              <a:pathLst>
                <a:path w="37" h="2">
                  <a:moveTo>
                    <a:pt x="36" y="0"/>
                  </a:moveTo>
                  <a:cubicBezTo>
                    <a:pt x="24" y="0"/>
                    <a:pt x="12" y="0"/>
                    <a:pt x="0" y="0"/>
                  </a:cubicBezTo>
                  <a:cubicBezTo>
                    <a:pt x="1" y="1"/>
                    <a:pt x="1" y="1"/>
                    <a:pt x="1" y="2"/>
                  </a:cubicBezTo>
                  <a:cubicBezTo>
                    <a:pt x="13" y="2"/>
                    <a:pt x="25" y="2"/>
                    <a:pt x="37" y="2"/>
                  </a:cubicBezTo>
                  <a:cubicBezTo>
                    <a:pt x="37" y="2"/>
                    <a:pt x="36" y="1"/>
                    <a:pt x="36"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7" name="Freeform 77">
              <a:extLst>
                <a:ext uri="{FF2B5EF4-FFF2-40B4-BE49-F238E27FC236}">
                  <a16:creationId xmlns:a16="http://schemas.microsoft.com/office/drawing/2014/main" id="{8ED963F0-31D6-D282-684E-4BC955F50377}"/>
                </a:ext>
              </a:extLst>
            </p:cNvPr>
            <p:cNvSpPr>
              <a:spLocks/>
            </p:cNvSpPr>
            <p:nvPr/>
          </p:nvSpPr>
          <p:spPr bwMode="auto">
            <a:xfrm>
              <a:off x="7493001" y="10056813"/>
              <a:ext cx="461963" cy="33338"/>
            </a:xfrm>
            <a:custGeom>
              <a:avLst/>
              <a:gdLst>
                <a:gd name="T0" fmla="*/ 41 w 41"/>
                <a:gd name="T1" fmla="*/ 1 h 3"/>
                <a:gd name="T2" fmla="*/ 0 w 41"/>
                <a:gd name="T3" fmla="*/ 1 h 3"/>
                <a:gd name="T4" fmla="*/ 1 w 41"/>
                <a:gd name="T5" fmla="*/ 3 h 3"/>
                <a:gd name="T6" fmla="*/ 41 w 41"/>
                <a:gd name="T7" fmla="*/ 3 h 3"/>
                <a:gd name="T8" fmla="*/ 41 w 41"/>
                <a:gd name="T9" fmla="*/ 1 h 3"/>
              </a:gdLst>
              <a:ahLst/>
              <a:cxnLst>
                <a:cxn ang="0">
                  <a:pos x="T0" y="T1"/>
                </a:cxn>
                <a:cxn ang="0">
                  <a:pos x="T2" y="T3"/>
                </a:cxn>
                <a:cxn ang="0">
                  <a:pos x="T4" y="T5"/>
                </a:cxn>
                <a:cxn ang="0">
                  <a:pos x="T6" y="T7"/>
                </a:cxn>
                <a:cxn ang="0">
                  <a:pos x="T8" y="T9"/>
                </a:cxn>
              </a:cxnLst>
              <a:rect l="0" t="0" r="r" b="b"/>
              <a:pathLst>
                <a:path w="41" h="3">
                  <a:moveTo>
                    <a:pt x="41" y="1"/>
                  </a:moveTo>
                  <a:cubicBezTo>
                    <a:pt x="27" y="0"/>
                    <a:pt x="14" y="0"/>
                    <a:pt x="0" y="1"/>
                  </a:cubicBezTo>
                  <a:cubicBezTo>
                    <a:pt x="0" y="1"/>
                    <a:pt x="1" y="2"/>
                    <a:pt x="1" y="3"/>
                  </a:cubicBezTo>
                  <a:cubicBezTo>
                    <a:pt x="14" y="2"/>
                    <a:pt x="28" y="2"/>
                    <a:pt x="41" y="3"/>
                  </a:cubicBezTo>
                  <a:cubicBezTo>
                    <a:pt x="41" y="2"/>
                    <a:pt x="41" y="1"/>
                    <a:pt x="41"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8" name="Freeform 78">
              <a:extLst>
                <a:ext uri="{FF2B5EF4-FFF2-40B4-BE49-F238E27FC236}">
                  <a16:creationId xmlns:a16="http://schemas.microsoft.com/office/drawing/2014/main" id="{799EA83F-8A13-D164-173F-394D3BC35523}"/>
                </a:ext>
              </a:extLst>
            </p:cNvPr>
            <p:cNvSpPr>
              <a:spLocks/>
            </p:cNvSpPr>
            <p:nvPr/>
          </p:nvSpPr>
          <p:spPr bwMode="auto">
            <a:xfrm>
              <a:off x="7504113" y="10090150"/>
              <a:ext cx="461963" cy="33338"/>
            </a:xfrm>
            <a:custGeom>
              <a:avLst/>
              <a:gdLst>
                <a:gd name="T0" fmla="*/ 40 w 41"/>
                <a:gd name="T1" fmla="*/ 1 h 3"/>
                <a:gd name="T2" fmla="*/ 0 w 41"/>
                <a:gd name="T3" fmla="*/ 1 h 3"/>
                <a:gd name="T4" fmla="*/ 1 w 41"/>
                <a:gd name="T5" fmla="*/ 3 h 3"/>
                <a:gd name="T6" fmla="*/ 41 w 41"/>
                <a:gd name="T7" fmla="*/ 3 h 3"/>
                <a:gd name="T8" fmla="*/ 40 w 41"/>
                <a:gd name="T9" fmla="*/ 1 h 3"/>
              </a:gdLst>
              <a:ahLst/>
              <a:cxnLst>
                <a:cxn ang="0">
                  <a:pos x="T0" y="T1"/>
                </a:cxn>
                <a:cxn ang="0">
                  <a:pos x="T2" y="T3"/>
                </a:cxn>
                <a:cxn ang="0">
                  <a:pos x="T4" y="T5"/>
                </a:cxn>
                <a:cxn ang="0">
                  <a:pos x="T6" y="T7"/>
                </a:cxn>
                <a:cxn ang="0">
                  <a:pos x="T8" y="T9"/>
                </a:cxn>
              </a:cxnLst>
              <a:rect l="0" t="0" r="r" b="b"/>
              <a:pathLst>
                <a:path w="41" h="3">
                  <a:moveTo>
                    <a:pt x="40" y="1"/>
                  </a:moveTo>
                  <a:cubicBezTo>
                    <a:pt x="27" y="0"/>
                    <a:pt x="13" y="0"/>
                    <a:pt x="0" y="1"/>
                  </a:cubicBezTo>
                  <a:cubicBezTo>
                    <a:pt x="0" y="2"/>
                    <a:pt x="0" y="2"/>
                    <a:pt x="1" y="3"/>
                  </a:cubicBezTo>
                  <a:cubicBezTo>
                    <a:pt x="14" y="3"/>
                    <a:pt x="27" y="3"/>
                    <a:pt x="41" y="3"/>
                  </a:cubicBezTo>
                  <a:cubicBezTo>
                    <a:pt x="40" y="2"/>
                    <a:pt x="40" y="2"/>
                    <a:pt x="40"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9" name="Freeform 79">
              <a:extLst>
                <a:ext uri="{FF2B5EF4-FFF2-40B4-BE49-F238E27FC236}">
                  <a16:creationId xmlns:a16="http://schemas.microsoft.com/office/drawing/2014/main" id="{4409B485-49DE-7768-6D36-C91A1C23D00C}"/>
                </a:ext>
              </a:extLst>
            </p:cNvPr>
            <p:cNvSpPr>
              <a:spLocks/>
            </p:cNvSpPr>
            <p:nvPr/>
          </p:nvSpPr>
          <p:spPr bwMode="auto">
            <a:xfrm>
              <a:off x="7516813" y="10134600"/>
              <a:ext cx="449263" cy="33338"/>
            </a:xfrm>
            <a:custGeom>
              <a:avLst/>
              <a:gdLst>
                <a:gd name="T0" fmla="*/ 40 w 40"/>
                <a:gd name="T1" fmla="*/ 0 h 3"/>
                <a:gd name="T2" fmla="*/ 0 w 40"/>
                <a:gd name="T3" fmla="*/ 0 h 3"/>
                <a:gd name="T4" fmla="*/ 0 w 40"/>
                <a:gd name="T5" fmla="*/ 3 h 3"/>
                <a:gd name="T6" fmla="*/ 40 w 40"/>
                <a:gd name="T7" fmla="*/ 3 h 3"/>
                <a:gd name="T8" fmla="*/ 40 w 40"/>
                <a:gd name="T9" fmla="*/ 0 h 3"/>
              </a:gdLst>
              <a:ahLst/>
              <a:cxnLst>
                <a:cxn ang="0">
                  <a:pos x="T0" y="T1"/>
                </a:cxn>
                <a:cxn ang="0">
                  <a:pos x="T2" y="T3"/>
                </a:cxn>
                <a:cxn ang="0">
                  <a:pos x="T4" y="T5"/>
                </a:cxn>
                <a:cxn ang="0">
                  <a:pos x="T6" y="T7"/>
                </a:cxn>
                <a:cxn ang="0">
                  <a:pos x="T8" y="T9"/>
                </a:cxn>
              </a:cxnLst>
              <a:rect l="0" t="0" r="r" b="b"/>
              <a:pathLst>
                <a:path w="40" h="3">
                  <a:moveTo>
                    <a:pt x="40" y="0"/>
                  </a:moveTo>
                  <a:cubicBezTo>
                    <a:pt x="26" y="0"/>
                    <a:pt x="13" y="0"/>
                    <a:pt x="0" y="0"/>
                  </a:cubicBezTo>
                  <a:cubicBezTo>
                    <a:pt x="0" y="1"/>
                    <a:pt x="0" y="2"/>
                    <a:pt x="0" y="3"/>
                  </a:cubicBezTo>
                  <a:cubicBezTo>
                    <a:pt x="14" y="2"/>
                    <a:pt x="27" y="2"/>
                    <a:pt x="40" y="3"/>
                  </a:cubicBezTo>
                  <a:cubicBezTo>
                    <a:pt x="40" y="2"/>
                    <a:pt x="40" y="1"/>
                    <a:pt x="40"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0" name="Freeform 80">
              <a:extLst>
                <a:ext uri="{FF2B5EF4-FFF2-40B4-BE49-F238E27FC236}">
                  <a16:creationId xmlns:a16="http://schemas.microsoft.com/office/drawing/2014/main" id="{BCC9F402-99CE-C05F-5CC3-F8ABCA160CBC}"/>
                </a:ext>
              </a:extLst>
            </p:cNvPr>
            <p:cNvSpPr>
              <a:spLocks/>
            </p:cNvSpPr>
            <p:nvPr/>
          </p:nvSpPr>
          <p:spPr bwMode="auto">
            <a:xfrm>
              <a:off x="7527926" y="10167938"/>
              <a:ext cx="438150" cy="34925"/>
            </a:xfrm>
            <a:custGeom>
              <a:avLst/>
              <a:gdLst>
                <a:gd name="T0" fmla="*/ 39 w 39"/>
                <a:gd name="T1" fmla="*/ 1 h 3"/>
                <a:gd name="T2" fmla="*/ 0 w 39"/>
                <a:gd name="T3" fmla="*/ 1 h 3"/>
                <a:gd name="T4" fmla="*/ 0 w 39"/>
                <a:gd name="T5" fmla="*/ 3 h 3"/>
                <a:gd name="T6" fmla="*/ 39 w 39"/>
                <a:gd name="T7" fmla="*/ 3 h 3"/>
                <a:gd name="T8" fmla="*/ 39 w 39"/>
                <a:gd name="T9" fmla="*/ 1 h 3"/>
              </a:gdLst>
              <a:ahLst/>
              <a:cxnLst>
                <a:cxn ang="0">
                  <a:pos x="T0" y="T1"/>
                </a:cxn>
                <a:cxn ang="0">
                  <a:pos x="T2" y="T3"/>
                </a:cxn>
                <a:cxn ang="0">
                  <a:pos x="T4" y="T5"/>
                </a:cxn>
                <a:cxn ang="0">
                  <a:pos x="T6" y="T7"/>
                </a:cxn>
                <a:cxn ang="0">
                  <a:pos x="T8" y="T9"/>
                </a:cxn>
              </a:cxnLst>
              <a:rect l="0" t="0" r="r" b="b"/>
              <a:pathLst>
                <a:path w="39" h="3">
                  <a:moveTo>
                    <a:pt x="39" y="1"/>
                  </a:moveTo>
                  <a:cubicBezTo>
                    <a:pt x="26" y="0"/>
                    <a:pt x="13" y="0"/>
                    <a:pt x="0" y="1"/>
                  </a:cubicBezTo>
                  <a:cubicBezTo>
                    <a:pt x="0" y="2"/>
                    <a:pt x="0" y="2"/>
                    <a:pt x="0" y="3"/>
                  </a:cubicBezTo>
                  <a:cubicBezTo>
                    <a:pt x="13" y="2"/>
                    <a:pt x="26" y="2"/>
                    <a:pt x="39" y="3"/>
                  </a:cubicBezTo>
                  <a:cubicBezTo>
                    <a:pt x="39" y="2"/>
                    <a:pt x="39" y="2"/>
                    <a:pt x="39"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1" name="Freeform 81">
              <a:extLst>
                <a:ext uri="{FF2B5EF4-FFF2-40B4-BE49-F238E27FC236}">
                  <a16:creationId xmlns:a16="http://schemas.microsoft.com/office/drawing/2014/main" id="{3132A575-DD69-9A93-7CE9-AC3D679D1CD6}"/>
                </a:ext>
              </a:extLst>
            </p:cNvPr>
            <p:cNvSpPr>
              <a:spLocks/>
            </p:cNvSpPr>
            <p:nvPr/>
          </p:nvSpPr>
          <p:spPr bwMode="auto">
            <a:xfrm>
              <a:off x="7539038" y="10213975"/>
              <a:ext cx="438150" cy="22225"/>
            </a:xfrm>
            <a:custGeom>
              <a:avLst/>
              <a:gdLst>
                <a:gd name="T0" fmla="*/ 39 w 39"/>
                <a:gd name="T1" fmla="*/ 0 h 2"/>
                <a:gd name="T2" fmla="*/ 0 w 39"/>
                <a:gd name="T3" fmla="*/ 0 h 2"/>
                <a:gd name="T4" fmla="*/ 0 w 39"/>
                <a:gd name="T5" fmla="*/ 2 h 2"/>
                <a:gd name="T6" fmla="*/ 39 w 39"/>
                <a:gd name="T7" fmla="*/ 2 h 2"/>
                <a:gd name="T8" fmla="*/ 39 w 39"/>
                <a:gd name="T9" fmla="*/ 0 h 2"/>
              </a:gdLst>
              <a:ahLst/>
              <a:cxnLst>
                <a:cxn ang="0">
                  <a:pos x="T0" y="T1"/>
                </a:cxn>
                <a:cxn ang="0">
                  <a:pos x="T2" y="T3"/>
                </a:cxn>
                <a:cxn ang="0">
                  <a:pos x="T4" y="T5"/>
                </a:cxn>
                <a:cxn ang="0">
                  <a:pos x="T6" y="T7"/>
                </a:cxn>
                <a:cxn ang="0">
                  <a:pos x="T8" y="T9"/>
                </a:cxn>
              </a:cxnLst>
              <a:rect l="0" t="0" r="r" b="b"/>
              <a:pathLst>
                <a:path w="39" h="2">
                  <a:moveTo>
                    <a:pt x="39" y="0"/>
                  </a:moveTo>
                  <a:cubicBezTo>
                    <a:pt x="26" y="0"/>
                    <a:pt x="13" y="0"/>
                    <a:pt x="0" y="0"/>
                  </a:cubicBezTo>
                  <a:cubicBezTo>
                    <a:pt x="0" y="1"/>
                    <a:pt x="0" y="2"/>
                    <a:pt x="0" y="2"/>
                  </a:cubicBezTo>
                  <a:cubicBezTo>
                    <a:pt x="13" y="2"/>
                    <a:pt x="26" y="2"/>
                    <a:pt x="39" y="2"/>
                  </a:cubicBezTo>
                  <a:cubicBezTo>
                    <a:pt x="39" y="2"/>
                    <a:pt x="39" y="1"/>
                    <a:pt x="39"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2" name="Freeform 82">
              <a:extLst>
                <a:ext uri="{FF2B5EF4-FFF2-40B4-BE49-F238E27FC236}">
                  <a16:creationId xmlns:a16="http://schemas.microsoft.com/office/drawing/2014/main" id="{02424C65-FAD8-DE33-F281-5C0775C450CA}"/>
                </a:ext>
              </a:extLst>
            </p:cNvPr>
            <p:cNvSpPr>
              <a:spLocks/>
            </p:cNvSpPr>
            <p:nvPr/>
          </p:nvSpPr>
          <p:spPr bwMode="auto">
            <a:xfrm>
              <a:off x="7539038" y="10247313"/>
              <a:ext cx="438150" cy="33338"/>
            </a:xfrm>
            <a:custGeom>
              <a:avLst/>
              <a:gdLst>
                <a:gd name="T0" fmla="*/ 39 w 39"/>
                <a:gd name="T1" fmla="*/ 1 h 3"/>
                <a:gd name="T2" fmla="*/ 0 w 39"/>
                <a:gd name="T3" fmla="*/ 1 h 3"/>
                <a:gd name="T4" fmla="*/ 1 w 39"/>
                <a:gd name="T5" fmla="*/ 3 h 3"/>
                <a:gd name="T6" fmla="*/ 39 w 39"/>
                <a:gd name="T7" fmla="*/ 3 h 3"/>
                <a:gd name="T8" fmla="*/ 39 w 39"/>
                <a:gd name="T9" fmla="*/ 1 h 3"/>
              </a:gdLst>
              <a:ahLst/>
              <a:cxnLst>
                <a:cxn ang="0">
                  <a:pos x="T0" y="T1"/>
                </a:cxn>
                <a:cxn ang="0">
                  <a:pos x="T2" y="T3"/>
                </a:cxn>
                <a:cxn ang="0">
                  <a:pos x="T4" y="T5"/>
                </a:cxn>
                <a:cxn ang="0">
                  <a:pos x="T6" y="T7"/>
                </a:cxn>
                <a:cxn ang="0">
                  <a:pos x="T8" y="T9"/>
                </a:cxn>
              </a:cxnLst>
              <a:rect l="0" t="0" r="r" b="b"/>
              <a:pathLst>
                <a:path w="39" h="3">
                  <a:moveTo>
                    <a:pt x="39" y="1"/>
                  </a:moveTo>
                  <a:cubicBezTo>
                    <a:pt x="26" y="0"/>
                    <a:pt x="13" y="0"/>
                    <a:pt x="0" y="1"/>
                  </a:cubicBezTo>
                  <a:cubicBezTo>
                    <a:pt x="1" y="2"/>
                    <a:pt x="1" y="2"/>
                    <a:pt x="1" y="3"/>
                  </a:cubicBezTo>
                  <a:cubicBezTo>
                    <a:pt x="14" y="2"/>
                    <a:pt x="27" y="2"/>
                    <a:pt x="39" y="3"/>
                  </a:cubicBezTo>
                  <a:cubicBezTo>
                    <a:pt x="39" y="2"/>
                    <a:pt x="39" y="1"/>
                    <a:pt x="39"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3" name="Freeform 83">
              <a:extLst>
                <a:ext uri="{FF2B5EF4-FFF2-40B4-BE49-F238E27FC236}">
                  <a16:creationId xmlns:a16="http://schemas.microsoft.com/office/drawing/2014/main" id="{7316AD6D-A383-67A8-0356-B9170445B4EE}"/>
                </a:ext>
              </a:extLst>
            </p:cNvPr>
            <p:cNvSpPr>
              <a:spLocks/>
            </p:cNvSpPr>
            <p:nvPr/>
          </p:nvSpPr>
          <p:spPr bwMode="auto">
            <a:xfrm>
              <a:off x="7550151" y="10280650"/>
              <a:ext cx="438150" cy="34925"/>
            </a:xfrm>
            <a:custGeom>
              <a:avLst/>
              <a:gdLst>
                <a:gd name="T0" fmla="*/ 39 w 39"/>
                <a:gd name="T1" fmla="*/ 1 h 3"/>
                <a:gd name="T2" fmla="*/ 0 w 39"/>
                <a:gd name="T3" fmla="*/ 1 h 3"/>
                <a:gd name="T4" fmla="*/ 1 w 39"/>
                <a:gd name="T5" fmla="*/ 3 h 3"/>
                <a:gd name="T6" fmla="*/ 39 w 39"/>
                <a:gd name="T7" fmla="*/ 3 h 3"/>
                <a:gd name="T8" fmla="*/ 39 w 39"/>
                <a:gd name="T9" fmla="*/ 1 h 3"/>
              </a:gdLst>
              <a:ahLst/>
              <a:cxnLst>
                <a:cxn ang="0">
                  <a:pos x="T0" y="T1"/>
                </a:cxn>
                <a:cxn ang="0">
                  <a:pos x="T2" y="T3"/>
                </a:cxn>
                <a:cxn ang="0">
                  <a:pos x="T4" y="T5"/>
                </a:cxn>
                <a:cxn ang="0">
                  <a:pos x="T6" y="T7"/>
                </a:cxn>
                <a:cxn ang="0">
                  <a:pos x="T8" y="T9"/>
                </a:cxn>
              </a:cxnLst>
              <a:rect l="0" t="0" r="r" b="b"/>
              <a:pathLst>
                <a:path w="39" h="3">
                  <a:moveTo>
                    <a:pt x="39" y="1"/>
                  </a:moveTo>
                  <a:cubicBezTo>
                    <a:pt x="26" y="0"/>
                    <a:pt x="13" y="0"/>
                    <a:pt x="0" y="1"/>
                  </a:cubicBezTo>
                  <a:cubicBezTo>
                    <a:pt x="0" y="2"/>
                    <a:pt x="1" y="2"/>
                    <a:pt x="1" y="3"/>
                  </a:cubicBezTo>
                  <a:cubicBezTo>
                    <a:pt x="14" y="3"/>
                    <a:pt x="26" y="3"/>
                    <a:pt x="39" y="3"/>
                  </a:cubicBezTo>
                  <a:cubicBezTo>
                    <a:pt x="39" y="2"/>
                    <a:pt x="39" y="2"/>
                    <a:pt x="39"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4" name="Freeform 84">
              <a:extLst>
                <a:ext uri="{FF2B5EF4-FFF2-40B4-BE49-F238E27FC236}">
                  <a16:creationId xmlns:a16="http://schemas.microsoft.com/office/drawing/2014/main" id="{5B686EC6-7D01-5629-B855-0D5B26AC0CCC}"/>
                </a:ext>
              </a:extLst>
            </p:cNvPr>
            <p:cNvSpPr>
              <a:spLocks/>
            </p:cNvSpPr>
            <p:nvPr/>
          </p:nvSpPr>
          <p:spPr bwMode="auto">
            <a:xfrm>
              <a:off x="7561263" y="10326688"/>
              <a:ext cx="338138" cy="33338"/>
            </a:xfrm>
            <a:custGeom>
              <a:avLst/>
              <a:gdLst>
                <a:gd name="T0" fmla="*/ 30 w 30"/>
                <a:gd name="T1" fmla="*/ 0 h 3"/>
                <a:gd name="T2" fmla="*/ 0 w 30"/>
                <a:gd name="T3" fmla="*/ 0 h 3"/>
                <a:gd name="T4" fmla="*/ 1 w 30"/>
                <a:gd name="T5" fmla="*/ 3 h 3"/>
                <a:gd name="T6" fmla="*/ 30 w 30"/>
                <a:gd name="T7" fmla="*/ 2 h 3"/>
                <a:gd name="T8" fmla="*/ 30 w 30"/>
                <a:gd name="T9" fmla="*/ 0 h 3"/>
              </a:gdLst>
              <a:ahLst/>
              <a:cxnLst>
                <a:cxn ang="0">
                  <a:pos x="T0" y="T1"/>
                </a:cxn>
                <a:cxn ang="0">
                  <a:pos x="T2" y="T3"/>
                </a:cxn>
                <a:cxn ang="0">
                  <a:pos x="T4" y="T5"/>
                </a:cxn>
                <a:cxn ang="0">
                  <a:pos x="T6" y="T7"/>
                </a:cxn>
                <a:cxn ang="0">
                  <a:pos x="T8" y="T9"/>
                </a:cxn>
              </a:cxnLst>
              <a:rect l="0" t="0" r="r" b="b"/>
              <a:pathLst>
                <a:path w="30" h="3">
                  <a:moveTo>
                    <a:pt x="30" y="0"/>
                  </a:moveTo>
                  <a:cubicBezTo>
                    <a:pt x="20" y="0"/>
                    <a:pt x="10" y="0"/>
                    <a:pt x="0" y="0"/>
                  </a:cubicBezTo>
                  <a:cubicBezTo>
                    <a:pt x="0" y="1"/>
                    <a:pt x="0" y="2"/>
                    <a:pt x="1" y="3"/>
                  </a:cubicBezTo>
                  <a:cubicBezTo>
                    <a:pt x="11" y="2"/>
                    <a:pt x="20" y="2"/>
                    <a:pt x="30" y="2"/>
                  </a:cubicBezTo>
                  <a:cubicBezTo>
                    <a:pt x="30" y="1"/>
                    <a:pt x="30" y="1"/>
                    <a:pt x="30"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5" name="Freeform 85">
              <a:extLst>
                <a:ext uri="{FF2B5EF4-FFF2-40B4-BE49-F238E27FC236}">
                  <a16:creationId xmlns:a16="http://schemas.microsoft.com/office/drawing/2014/main" id="{79E462CE-0191-7373-9467-7E26B6A310E4}"/>
                </a:ext>
              </a:extLst>
            </p:cNvPr>
            <p:cNvSpPr>
              <a:spLocks/>
            </p:cNvSpPr>
            <p:nvPr/>
          </p:nvSpPr>
          <p:spPr bwMode="auto">
            <a:xfrm>
              <a:off x="8010526" y="10382250"/>
              <a:ext cx="428625" cy="393700"/>
            </a:xfrm>
            <a:custGeom>
              <a:avLst/>
              <a:gdLst>
                <a:gd name="T0" fmla="*/ 38 w 38"/>
                <a:gd name="T1" fmla="*/ 6 h 35"/>
                <a:gd name="T2" fmla="*/ 0 w 38"/>
                <a:gd name="T3" fmla="*/ 0 h 35"/>
                <a:gd name="T4" fmla="*/ 4 w 38"/>
                <a:gd name="T5" fmla="*/ 30 h 35"/>
                <a:gd name="T6" fmla="*/ 38 w 38"/>
                <a:gd name="T7" fmla="*/ 35 h 35"/>
                <a:gd name="T8" fmla="*/ 38 w 38"/>
                <a:gd name="T9" fmla="*/ 6 h 35"/>
              </a:gdLst>
              <a:ahLst/>
              <a:cxnLst>
                <a:cxn ang="0">
                  <a:pos x="T0" y="T1"/>
                </a:cxn>
                <a:cxn ang="0">
                  <a:pos x="T2" y="T3"/>
                </a:cxn>
                <a:cxn ang="0">
                  <a:pos x="T4" y="T5"/>
                </a:cxn>
                <a:cxn ang="0">
                  <a:pos x="T6" y="T7"/>
                </a:cxn>
                <a:cxn ang="0">
                  <a:pos x="T8" y="T9"/>
                </a:cxn>
              </a:cxnLst>
              <a:rect l="0" t="0" r="r" b="b"/>
              <a:pathLst>
                <a:path w="38" h="35">
                  <a:moveTo>
                    <a:pt x="38" y="6"/>
                  </a:moveTo>
                  <a:cubicBezTo>
                    <a:pt x="25" y="3"/>
                    <a:pt x="13" y="2"/>
                    <a:pt x="0" y="0"/>
                  </a:cubicBezTo>
                  <a:cubicBezTo>
                    <a:pt x="2" y="10"/>
                    <a:pt x="3" y="20"/>
                    <a:pt x="4" y="30"/>
                  </a:cubicBezTo>
                  <a:cubicBezTo>
                    <a:pt x="16" y="31"/>
                    <a:pt x="27" y="33"/>
                    <a:pt x="38" y="35"/>
                  </a:cubicBezTo>
                  <a:cubicBezTo>
                    <a:pt x="38" y="25"/>
                    <a:pt x="38" y="16"/>
                    <a:pt x="38" y="6"/>
                  </a:cubicBezTo>
                  <a:close/>
                </a:path>
              </a:pathLst>
            </a:custGeom>
            <a:solidFill>
              <a:srgbClr val="BAB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6" name="Freeform 86">
              <a:extLst>
                <a:ext uri="{FF2B5EF4-FFF2-40B4-BE49-F238E27FC236}">
                  <a16:creationId xmlns:a16="http://schemas.microsoft.com/office/drawing/2014/main" id="{F811ED17-D755-70F3-2480-50A502966E29}"/>
                </a:ext>
              </a:extLst>
            </p:cNvPr>
            <p:cNvSpPr>
              <a:spLocks/>
            </p:cNvSpPr>
            <p:nvPr/>
          </p:nvSpPr>
          <p:spPr bwMode="auto">
            <a:xfrm>
              <a:off x="7212013" y="10382250"/>
              <a:ext cx="349250" cy="79375"/>
            </a:xfrm>
            <a:custGeom>
              <a:avLst/>
              <a:gdLst>
                <a:gd name="T0" fmla="*/ 31 w 31"/>
                <a:gd name="T1" fmla="*/ 0 h 7"/>
                <a:gd name="T2" fmla="*/ 0 w 31"/>
                <a:gd name="T3" fmla="*/ 5 h 7"/>
                <a:gd name="T4" fmla="*/ 1 w 31"/>
                <a:gd name="T5" fmla="*/ 7 h 7"/>
                <a:gd name="T6" fmla="*/ 31 w 31"/>
                <a:gd name="T7" fmla="*/ 3 h 7"/>
                <a:gd name="T8" fmla="*/ 31 w 31"/>
                <a:gd name="T9" fmla="*/ 0 h 7"/>
              </a:gdLst>
              <a:ahLst/>
              <a:cxnLst>
                <a:cxn ang="0">
                  <a:pos x="T0" y="T1"/>
                </a:cxn>
                <a:cxn ang="0">
                  <a:pos x="T2" y="T3"/>
                </a:cxn>
                <a:cxn ang="0">
                  <a:pos x="T4" y="T5"/>
                </a:cxn>
                <a:cxn ang="0">
                  <a:pos x="T6" y="T7"/>
                </a:cxn>
                <a:cxn ang="0">
                  <a:pos x="T8" y="T9"/>
                </a:cxn>
              </a:cxnLst>
              <a:rect l="0" t="0" r="r" b="b"/>
              <a:pathLst>
                <a:path w="31" h="7">
                  <a:moveTo>
                    <a:pt x="31" y="0"/>
                  </a:moveTo>
                  <a:cubicBezTo>
                    <a:pt x="20" y="1"/>
                    <a:pt x="10" y="3"/>
                    <a:pt x="0" y="5"/>
                  </a:cubicBezTo>
                  <a:cubicBezTo>
                    <a:pt x="0" y="6"/>
                    <a:pt x="0" y="6"/>
                    <a:pt x="1" y="7"/>
                  </a:cubicBezTo>
                  <a:cubicBezTo>
                    <a:pt x="11" y="5"/>
                    <a:pt x="21" y="4"/>
                    <a:pt x="31" y="3"/>
                  </a:cubicBezTo>
                  <a:cubicBezTo>
                    <a:pt x="31" y="2"/>
                    <a:pt x="31" y="1"/>
                    <a:pt x="31"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7" name="Freeform 87">
              <a:extLst>
                <a:ext uri="{FF2B5EF4-FFF2-40B4-BE49-F238E27FC236}">
                  <a16:creationId xmlns:a16="http://schemas.microsoft.com/office/drawing/2014/main" id="{D04A2F0C-CA7A-7A55-1EDF-C6B0FD99FEF7}"/>
                </a:ext>
              </a:extLst>
            </p:cNvPr>
            <p:cNvSpPr>
              <a:spLocks/>
            </p:cNvSpPr>
            <p:nvPr/>
          </p:nvSpPr>
          <p:spPr bwMode="auto">
            <a:xfrm>
              <a:off x="7178676" y="10426700"/>
              <a:ext cx="393700" cy="79375"/>
            </a:xfrm>
            <a:custGeom>
              <a:avLst/>
              <a:gdLst>
                <a:gd name="T0" fmla="*/ 35 w 35"/>
                <a:gd name="T1" fmla="*/ 0 h 7"/>
                <a:gd name="T2" fmla="*/ 0 w 35"/>
                <a:gd name="T3" fmla="*/ 5 h 7"/>
                <a:gd name="T4" fmla="*/ 1 w 35"/>
                <a:gd name="T5" fmla="*/ 7 h 7"/>
                <a:gd name="T6" fmla="*/ 35 w 35"/>
                <a:gd name="T7" fmla="*/ 2 h 7"/>
                <a:gd name="T8" fmla="*/ 35 w 35"/>
                <a:gd name="T9" fmla="*/ 0 h 7"/>
              </a:gdLst>
              <a:ahLst/>
              <a:cxnLst>
                <a:cxn ang="0">
                  <a:pos x="T0" y="T1"/>
                </a:cxn>
                <a:cxn ang="0">
                  <a:pos x="T2" y="T3"/>
                </a:cxn>
                <a:cxn ang="0">
                  <a:pos x="T4" y="T5"/>
                </a:cxn>
                <a:cxn ang="0">
                  <a:pos x="T6" y="T7"/>
                </a:cxn>
                <a:cxn ang="0">
                  <a:pos x="T8" y="T9"/>
                </a:cxn>
              </a:cxnLst>
              <a:rect l="0" t="0" r="r" b="b"/>
              <a:pathLst>
                <a:path w="35" h="7">
                  <a:moveTo>
                    <a:pt x="35" y="0"/>
                  </a:moveTo>
                  <a:cubicBezTo>
                    <a:pt x="23" y="1"/>
                    <a:pt x="11" y="3"/>
                    <a:pt x="0" y="5"/>
                  </a:cubicBezTo>
                  <a:cubicBezTo>
                    <a:pt x="0" y="6"/>
                    <a:pt x="0" y="7"/>
                    <a:pt x="1" y="7"/>
                  </a:cubicBezTo>
                  <a:cubicBezTo>
                    <a:pt x="12" y="5"/>
                    <a:pt x="24" y="3"/>
                    <a:pt x="35" y="2"/>
                  </a:cubicBezTo>
                  <a:cubicBezTo>
                    <a:pt x="35" y="1"/>
                    <a:pt x="35" y="1"/>
                    <a:pt x="35"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8" name="Freeform 88">
              <a:extLst>
                <a:ext uri="{FF2B5EF4-FFF2-40B4-BE49-F238E27FC236}">
                  <a16:creationId xmlns:a16="http://schemas.microsoft.com/office/drawing/2014/main" id="{9D26B53F-0F74-F867-EAD4-D6A92467FD76}"/>
                </a:ext>
              </a:extLst>
            </p:cNvPr>
            <p:cNvSpPr>
              <a:spLocks/>
            </p:cNvSpPr>
            <p:nvPr/>
          </p:nvSpPr>
          <p:spPr bwMode="auto">
            <a:xfrm>
              <a:off x="7189788" y="10461625"/>
              <a:ext cx="393700" cy="88900"/>
            </a:xfrm>
            <a:custGeom>
              <a:avLst/>
              <a:gdLst>
                <a:gd name="T0" fmla="*/ 35 w 35"/>
                <a:gd name="T1" fmla="*/ 0 h 8"/>
                <a:gd name="T2" fmla="*/ 0 w 35"/>
                <a:gd name="T3" fmla="*/ 6 h 8"/>
                <a:gd name="T4" fmla="*/ 1 w 35"/>
                <a:gd name="T5" fmla="*/ 8 h 8"/>
                <a:gd name="T6" fmla="*/ 35 w 35"/>
                <a:gd name="T7" fmla="*/ 2 h 8"/>
                <a:gd name="T8" fmla="*/ 35 w 35"/>
                <a:gd name="T9" fmla="*/ 0 h 8"/>
              </a:gdLst>
              <a:ahLst/>
              <a:cxnLst>
                <a:cxn ang="0">
                  <a:pos x="T0" y="T1"/>
                </a:cxn>
                <a:cxn ang="0">
                  <a:pos x="T2" y="T3"/>
                </a:cxn>
                <a:cxn ang="0">
                  <a:pos x="T4" y="T5"/>
                </a:cxn>
                <a:cxn ang="0">
                  <a:pos x="T6" y="T7"/>
                </a:cxn>
                <a:cxn ang="0">
                  <a:pos x="T8" y="T9"/>
                </a:cxn>
              </a:cxnLst>
              <a:rect l="0" t="0" r="r" b="b"/>
              <a:pathLst>
                <a:path w="35" h="8">
                  <a:moveTo>
                    <a:pt x="35" y="0"/>
                  </a:moveTo>
                  <a:cubicBezTo>
                    <a:pt x="23" y="1"/>
                    <a:pt x="12" y="3"/>
                    <a:pt x="0" y="6"/>
                  </a:cubicBezTo>
                  <a:cubicBezTo>
                    <a:pt x="0" y="7"/>
                    <a:pt x="1" y="7"/>
                    <a:pt x="1" y="8"/>
                  </a:cubicBezTo>
                  <a:cubicBezTo>
                    <a:pt x="12" y="5"/>
                    <a:pt x="24" y="4"/>
                    <a:pt x="35" y="2"/>
                  </a:cubicBezTo>
                  <a:cubicBezTo>
                    <a:pt x="35" y="2"/>
                    <a:pt x="35" y="1"/>
                    <a:pt x="35"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9" name="Freeform 89">
              <a:extLst>
                <a:ext uri="{FF2B5EF4-FFF2-40B4-BE49-F238E27FC236}">
                  <a16:creationId xmlns:a16="http://schemas.microsoft.com/office/drawing/2014/main" id="{FC54A198-3CBB-FB7F-1DCB-B7D82D1CBC57}"/>
                </a:ext>
              </a:extLst>
            </p:cNvPr>
            <p:cNvSpPr>
              <a:spLocks/>
            </p:cNvSpPr>
            <p:nvPr/>
          </p:nvSpPr>
          <p:spPr bwMode="auto">
            <a:xfrm>
              <a:off x="7200901" y="10506075"/>
              <a:ext cx="393700" cy="79375"/>
            </a:xfrm>
            <a:custGeom>
              <a:avLst/>
              <a:gdLst>
                <a:gd name="T0" fmla="*/ 34 w 35"/>
                <a:gd name="T1" fmla="*/ 0 h 7"/>
                <a:gd name="T2" fmla="*/ 0 w 35"/>
                <a:gd name="T3" fmla="*/ 5 h 7"/>
                <a:gd name="T4" fmla="*/ 1 w 35"/>
                <a:gd name="T5" fmla="*/ 7 h 7"/>
                <a:gd name="T6" fmla="*/ 35 w 35"/>
                <a:gd name="T7" fmla="*/ 2 h 7"/>
                <a:gd name="T8" fmla="*/ 34 w 35"/>
                <a:gd name="T9" fmla="*/ 0 h 7"/>
              </a:gdLst>
              <a:ahLst/>
              <a:cxnLst>
                <a:cxn ang="0">
                  <a:pos x="T0" y="T1"/>
                </a:cxn>
                <a:cxn ang="0">
                  <a:pos x="T2" y="T3"/>
                </a:cxn>
                <a:cxn ang="0">
                  <a:pos x="T4" y="T5"/>
                </a:cxn>
                <a:cxn ang="0">
                  <a:pos x="T6" y="T7"/>
                </a:cxn>
                <a:cxn ang="0">
                  <a:pos x="T8" y="T9"/>
                </a:cxn>
              </a:cxnLst>
              <a:rect l="0" t="0" r="r" b="b"/>
              <a:pathLst>
                <a:path w="35" h="7">
                  <a:moveTo>
                    <a:pt x="34" y="0"/>
                  </a:moveTo>
                  <a:cubicBezTo>
                    <a:pt x="23" y="1"/>
                    <a:pt x="12" y="3"/>
                    <a:pt x="0" y="5"/>
                  </a:cubicBezTo>
                  <a:cubicBezTo>
                    <a:pt x="1" y="6"/>
                    <a:pt x="1" y="6"/>
                    <a:pt x="1" y="7"/>
                  </a:cubicBezTo>
                  <a:cubicBezTo>
                    <a:pt x="12" y="5"/>
                    <a:pt x="24" y="3"/>
                    <a:pt x="35" y="2"/>
                  </a:cubicBezTo>
                  <a:cubicBezTo>
                    <a:pt x="35" y="1"/>
                    <a:pt x="35" y="1"/>
                    <a:pt x="34"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0" name="Freeform 90">
              <a:extLst>
                <a:ext uri="{FF2B5EF4-FFF2-40B4-BE49-F238E27FC236}">
                  <a16:creationId xmlns:a16="http://schemas.microsoft.com/office/drawing/2014/main" id="{2A6BA44F-66AF-B300-8657-674074EB5E38}"/>
                </a:ext>
              </a:extLst>
            </p:cNvPr>
            <p:cNvSpPr>
              <a:spLocks/>
            </p:cNvSpPr>
            <p:nvPr/>
          </p:nvSpPr>
          <p:spPr bwMode="auto">
            <a:xfrm>
              <a:off x="7223126" y="10539413"/>
              <a:ext cx="382588" cy="90488"/>
            </a:xfrm>
            <a:custGeom>
              <a:avLst/>
              <a:gdLst>
                <a:gd name="T0" fmla="*/ 33 w 34"/>
                <a:gd name="T1" fmla="*/ 0 h 8"/>
                <a:gd name="T2" fmla="*/ 0 w 34"/>
                <a:gd name="T3" fmla="*/ 5 h 8"/>
                <a:gd name="T4" fmla="*/ 0 w 34"/>
                <a:gd name="T5" fmla="*/ 8 h 8"/>
                <a:gd name="T6" fmla="*/ 34 w 34"/>
                <a:gd name="T7" fmla="*/ 2 h 8"/>
                <a:gd name="T8" fmla="*/ 33 w 34"/>
                <a:gd name="T9" fmla="*/ 0 h 8"/>
              </a:gdLst>
              <a:ahLst/>
              <a:cxnLst>
                <a:cxn ang="0">
                  <a:pos x="T0" y="T1"/>
                </a:cxn>
                <a:cxn ang="0">
                  <a:pos x="T2" y="T3"/>
                </a:cxn>
                <a:cxn ang="0">
                  <a:pos x="T4" y="T5"/>
                </a:cxn>
                <a:cxn ang="0">
                  <a:pos x="T6" y="T7"/>
                </a:cxn>
                <a:cxn ang="0">
                  <a:pos x="T8" y="T9"/>
                </a:cxn>
              </a:cxnLst>
              <a:rect l="0" t="0" r="r" b="b"/>
              <a:pathLst>
                <a:path w="34" h="8">
                  <a:moveTo>
                    <a:pt x="33" y="0"/>
                  </a:moveTo>
                  <a:cubicBezTo>
                    <a:pt x="22" y="1"/>
                    <a:pt x="11" y="3"/>
                    <a:pt x="0" y="5"/>
                  </a:cubicBezTo>
                  <a:cubicBezTo>
                    <a:pt x="0" y="6"/>
                    <a:pt x="0" y="7"/>
                    <a:pt x="0" y="8"/>
                  </a:cubicBezTo>
                  <a:cubicBezTo>
                    <a:pt x="11" y="5"/>
                    <a:pt x="22" y="3"/>
                    <a:pt x="34" y="2"/>
                  </a:cubicBezTo>
                  <a:cubicBezTo>
                    <a:pt x="34" y="1"/>
                    <a:pt x="33" y="1"/>
                    <a:pt x="33"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1" name="Freeform 91">
              <a:extLst>
                <a:ext uri="{FF2B5EF4-FFF2-40B4-BE49-F238E27FC236}">
                  <a16:creationId xmlns:a16="http://schemas.microsoft.com/office/drawing/2014/main" id="{915B517A-9B00-A5C9-52EF-42325008F5AF}"/>
                </a:ext>
              </a:extLst>
            </p:cNvPr>
            <p:cNvSpPr>
              <a:spLocks/>
            </p:cNvSpPr>
            <p:nvPr/>
          </p:nvSpPr>
          <p:spPr bwMode="auto">
            <a:xfrm>
              <a:off x="7234238" y="10574338"/>
              <a:ext cx="382588" cy="88900"/>
            </a:xfrm>
            <a:custGeom>
              <a:avLst/>
              <a:gdLst>
                <a:gd name="T0" fmla="*/ 33 w 34"/>
                <a:gd name="T1" fmla="*/ 0 h 8"/>
                <a:gd name="T2" fmla="*/ 0 w 34"/>
                <a:gd name="T3" fmla="*/ 6 h 8"/>
                <a:gd name="T4" fmla="*/ 1 w 34"/>
                <a:gd name="T5" fmla="*/ 8 h 8"/>
                <a:gd name="T6" fmla="*/ 34 w 34"/>
                <a:gd name="T7" fmla="*/ 3 h 8"/>
                <a:gd name="T8" fmla="*/ 33 w 34"/>
                <a:gd name="T9" fmla="*/ 0 h 8"/>
              </a:gdLst>
              <a:ahLst/>
              <a:cxnLst>
                <a:cxn ang="0">
                  <a:pos x="T0" y="T1"/>
                </a:cxn>
                <a:cxn ang="0">
                  <a:pos x="T2" y="T3"/>
                </a:cxn>
                <a:cxn ang="0">
                  <a:pos x="T4" y="T5"/>
                </a:cxn>
                <a:cxn ang="0">
                  <a:pos x="T6" y="T7"/>
                </a:cxn>
                <a:cxn ang="0">
                  <a:pos x="T8" y="T9"/>
                </a:cxn>
              </a:cxnLst>
              <a:rect l="0" t="0" r="r" b="b"/>
              <a:pathLst>
                <a:path w="34" h="8">
                  <a:moveTo>
                    <a:pt x="33" y="0"/>
                  </a:moveTo>
                  <a:cubicBezTo>
                    <a:pt x="22" y="2"/>
                    <a:pt x="11" y="3"/>
                    <a:pt x="0" y="6"/>
                  </a:cubicBezTo>
                  <a:cubicBezTo>
                    <a:pt x="0" y="7"/>
                    <a:pt x="0" y="7"/>
                    <a:pt x="1" y="8"/>
                  </a:cubicBezTo>
                  <a:cubicBezTo>
                    <a:pt x="12" y="6"/>
                    <a:pt x="22" y="4"/>
                    <a:pt x="34" y="3"/>
                  </a:cubicBezTo>
                  <a:cubicBezTo>
                    <a:pt x="33" y="2"/>
                    <a:pt x="33" y="1"/>
                    <a:pt x="33"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2" name="Freeform 92">
              <a:extLst>
                <a:ext uri="{FF2B5EF4-FFF2-40B4-BE49-F238E27FC236}">
                  <a16:creationId xmlns:a16="http://schemas.microsoft.com/office/drawing/2014/main" id="{9C8EE046-0C3D-9829-FDA7-8B172A77E262}"/>
                </a:ext>
              </a:extLst>
            </p:cNvPr>
            <p:cNvSpPr>
              <a:spLocks/>
            </p:cNvSpPr>
            <p:nvPr/>
          </p:nvSpPr>
          <p:spPr bwMode="auto">
            <a:xfrm>
              <a:off x="7246938" y="10618788"/>
              <a:ext cx="381000" cy="77788"/>
            </a:xfrm>
            <a:custGeom>
              <a:avLst/>
              <a:gdLst>
                <a:gd name="T0" fmla="*/ 33 w 34"/>
                <a:gd name="T1" fmla="*/ 0 h 7"/>
                <a:gd name="T2" fmla="*/ 0 w 34"/>
                <a:gd name="T3" fmla="*/ 5 h 7"/>
                <a:gd name="T4" fmla="*/ 1 w 34"/>
                <a:gd name="T5" fmla="*/ 7 h 7"/>
                <a:gd name="T6" fmla="*/ 34 w 34"/>
                <a:gd name="T7" fmla="*/ 2 h 7"/>
                <a:gd name="T8" fmla="*/ 33 w 34"/>
                <a:gd name="T9" fmla="*/ 0 h 7"/>
              </a:gdLst>
              <a:ahLst/>
              <a:cxnLst>
                <a:cxn ang="0">
                  <a:pos x="T0" y="T1"/>
                </a:cxn>
                <a:cxn ang="0">
                  <a:pos x="T2" y="T3"/>
                </a:cxn>
                <a:cxn ang="0">
                  <a:pos x="T4" y="T5"/>
                </a:cxn>
                <a:cxn ang="0">
                  <a:pos x="T6" y="T7"/>
                </a:cxn>
                <a:cxn ang="0">
                  <a:pos x="T8" y="T9"/>
                </a:cxn>
              </a:cxnLst>
              <a:rect l="0" t="0" r="r" b="b"/>
              <a:pathLst>
                <a:path w="34" h="7">
                  <a:moveTo>
                    <a:pt x="33" y="0"/>
                  </a:moveTo>
                  <a:cubicBezTo>
                    <a:pt x="22" y="1"/>
                    <a:pt x="11" y="3"/>
                    <a:pt x="0" y="5"/>
                  </a:cubicBezTo>
                  <a:cubicBezTo>
                    <a:pt x="0" y="6"/>
                    <a:pt x="0" y="7"/>
                    <a:pt x="1" y="7"/>
                  </a:cubicBezTo>
                  <a:cubicBezTo>
                    <a:pt x="12" y="5"/>
                    <a:pt x="22" y="3"/>
                    <a:pt x="34" y="2"/>
                  </a:cubicBezTo>
                  <a:cubicBezTo>
                    <a:pt x="33" y="1"/>
                    <a:pt x="33" y="1"/>
                    <a:pt x="33"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3" name="Freeform 93">
              <a:extLst>
                <a:ext uri="{FF2B5EF4-FFF2-40B4-BE49-F238E27FC236}">
                  <a16:creationId xmlns:a16="http://schemas.microsoft.com/office/drawing/2014/main" id="{D41CD05F-9497-C95E-06D7-C369DBE34B29}"/>
                </a:ext>
              </a:extLst>
            </p:cNvPr>
            <p:cNvSpPr>
              <a:spLocks/>
            </p:cNvSpPr>
            <p:nvPr/>
          </p:nvSpPr>
          <p:spPr bwMode="auto">
            <a:xfrm>
              <a:off x="7258051" y="10652125"/>
              <a:ext cx="369888" cy="90488"/>
            </a:xfrm>
            <a:custGeom>
              <a:avLst/>
              <a:gdLst>
                <a:gd name="T0" fmla="*/ 33 w 33"/>
                <a:gd name="T1" fmla="*/ 0 h 8"/>
                <a:gd name="T2" fmla="*/ 0 w 33"/>
                <a:gd name="T3" fmla="*/ 6 h 8"/>
                <a:gd name="T4" fmla="*/ 1 w 33"/>
                <a:gd name="T5" fmla="*/ 8 h 8"/>
                <a:gd name="T6" fmla="*/ 33 w 33"/>
                <a:gd name="T7" fmla="*/ 2 h 8"/>
                <a:gd name="T8" fmla="*/ 33 w 33"/>
                <a:gd name="T9" fmla="*/ 0 h 8"/>
              </a:gdLst>
              <a:ahLst/>
              <a:cxnLst>
                <a:cxn ang="0">
                  <a:pos x="T0" y="T1"/>
                </a:cxn>
                <a:cxn ang="0">
                  <a:pos x="T2" y="T3"/>
                </a:cxn>
                <a:cxn ang="0">
                  <a:pos x="T4" y="T5"/>
                </a:cxn>
                <a:cxn ang="0">
                  <a:pos x="T6" y="T7"/>
                </a:cxn>
                <a:cxn ang="0">
                  <a:pos x="T8" y="T9"/>
                </a:cxn>
              </a:cxnLst>
              <a:rect l="0" t="0" r="r" b="b"/>
              <a:pathLst>
                <a:path w="33" h="8">
                  <a:moveTo>
                    <a:pt x="33" y="0"/>
                  </a:moveTo>
                  <a:cubicBezTo>
                    <a:pt x="22" y="1"/>
                    <a:pt x="11" y="3"/>
                    <a:pt x="0" y="6"/>
                  </a:cubicBezTo>
                  <a:cubicBezTo>
                    <a:pt x="1" y="7"/>
                    <a:pt x="1" y="7"/>
                    <a:pt x="1" y="8"/>
                  </a:cubicBezTo>
                  <a:cubicBezTo>
                    <a:pt x="12" y="5"/>
                    <a:pt x="22" y="4"/>
                    <a:pt x="33" y="2"/>
                  </a:cubicBezTo>
                  <a:cubicBezTo>
                    <a:pt x="33" y="2"/>
                    <a:pt x="33" y="1"/>
                    <a:pt x="33"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4" name="Freeform 94">
              <a:extLst>
                <a:ext uri="{FF2B5EF4-FFF2-40B4-BE49-F238E27FC236}">
                  <a16:creationId xmlns:a16="http://schemas.microsoft.com/office/drawing/2014/main" id="{E6F7EB44-C1BB-8E72-F015-F5B930A320CA}"/>
                </a:ext>
              </a:extLst>
            </p:cNvPr>
            <p:cNvSpPr>
              <a:spLocks/>
            </p:cNvSpPr>
            <p:nvPr/>
          </p:nvSpPr>
          <p:spPr bwMode="auto">
            <a:xfrm>
              <a:off x="7269163" y="10696575"/>
              <a:ext cx="292100" cy="79375"/>
            </a:xfrm>
            <a:custGeom>
              <a:avLst/>
              <a:gdLst>
                <a:gd name="T0" fmla="*/ 26 w 26"/>
                <a:gd name="T1" fmla="*/ 0 h 7"/>
                <a:gd name="T2" fmla="*/ 0 w 26"/>
                <a:gd name="T3" fmla="*/ 5 h 7"/>
                <a:gd name="T4" fmla="*/ 1 w 26"/>
                <a:gd name="T5" fmla="*/ 7 h 7"/>
                <a:gd name="T6" fmla="*/ 26 w 26"/>
                <a:gd name="T7" fmla="*/ 3 h 7"/>
                <a:gd name="T8" fmla="*/ 26 w 26"/>
                <a:gd name="T9" fmla="*/ 0 h 7"/>
              </a:gdLst>
              <a:ahLst/>
              <a:cxnLst>
                <a:cxn ang="0">
                  <a:pos x="T0" y="T1"/>
                </a:cxn>
                <a:cxn ang="0">
                  <a:pos x="T2" y="T3"/>
                </a:cxn>
                <a:cxn ang="0">
                  <a:pos x="T4" y="T5"/>
                </a:cxn>
                <a:cxn ang="0">
                  <a:pos x="T6" y="T7"/>
                </a:cxn>
                <a:cxn ang="0">
                  <a:pos x="T8" y="T9"/>
                </a:cxn>
              </a:cxnLst>
              <a:rect l="0" t="0" r="r" b="b"/>
              <a:pathLst>
                <a:path w="26" h="7">
                  <a:moveTo>
                    <a:pt x="26" y="0"/>
                  </a:moveTo>
                  <a:cubicBezTo>
                    <a:pt x="17" y="2"/>
                    <a:pt x="9" y="3"/>
                    <a:pt x="0" y="5"/>
                  </a:cubicBezTo>
                  <a:cubicBezTo>
                    <a:pt x="1" y="6"/>
                    <a:pt x="1" y="6"/>
                    <a:pt x="1" y="7"/>
                  </a:cubicBezTo>
                  <a:cubicBezTo>
                    <a:pt x="10" y="5"/>
                    <a:pt x="18" y="4"/>
                    <a:pt x="26" y="3"/>
                  </a:cubicBezTo>
                  <a:cubicBezTo>
                    <a:pt x="26" y="2"/>
                    <a:pt x="26" y="1"/>
                    <a:pt x="26"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5" name="Freeform 95">
              <a:extLst>
                <a:ext uri="{FF2B5EF4-FFF2-40B4-BE49-F238E27FC236}">
                  <a16:creationId xmlns:a16="http://schemas.microsoft.com/office/drawing/2014/main" id="{DE74F12C-449C-98E0-0AF6-CA34C1BC4CE5}"/>
                </a:ext>
              </a:extLst>
            </p:cNvPr>
            <p:cNvSpPr>
              <a:spLocks/>
            </p:cNvSpPr>
            <p:nvPr/>
          </p:nvSpPr>
          <p:spPr bwMode="auto">
            <a:xfrm>
              <a:off x="7627938" y="10382250"/>
              <a:ext cx="371475" cy="33338"/>
            </a:xfrm>
            <a:custGeom>
              <a:avLst/>
              <a:gdLst>
                <a:gd name="T0" fmla="*/ 33 w 33"/>
                <a:gd name="T1" fmla="*/ 0 h 3"/>
                <a:gd name="T2" fmla="*/ 0 w 33"/>
                <a:gd name="T3" fmla="*/ 0 h 3"/>
                <a:gd name="T4" fmla="*/ 0 w 33"/>
                <a:gd name="T5" fmla="*/ 2 h 3"/>
                <a:gd name="T6" fmla="*/ 33 w 33"/>
                <a:gd name="T7" fmla="*/ 3 h 3"/>
                <a:gd name="T8" fmla="*/ 33 w 33"/>
                <a:gd name="T9" fmla="*/ 0 h 3"/>
              </a:gdLst>
              <a:ahLst/>
              <a:cxnLst>
                <a:cxn ang="0">
                  <a:pos x="T0" y="T1"/>
                </a:cxn>
                <a:cxn ang="0">
                  <a:pos x="T2" y="T3"/>
                </a:cxn>
                <a:cxn ang="0">
                  <a:pos x="T4" y="T5"/>
                </a:cxn>
                <a:cxn ang="0">
                  <a:pos x="T6" y="T7"/>
                </a:cxn>
                <a:cxn ang="0">
                  <a:pos x="T8" y="T9"/>
                </a:cxn>
              </a:cxnLst>
              <a:rect l="0" t="0" r="r" b="b"/>
              <a:pathLst>
                <a:path w="33" h="3">
                  <a:moveTo>
                    <a:pt x="33" y="0"/>
                  </a:moveTo>
                  <a:cubicBezTo>
                    <a:pt x="22" y="0"/>
                    <a:pt x="11" y="0"/>
                    <a:pt x="0" y="0"/>
                  </a:cubicBezTo>
                  <a:cubicBezTo>
                    <a:pt x="0" y="1"/>
                    <a:pt x="0" y="1"/>
                    <a:pt x="0" y="2"/>
                  </a:cubicBezTo>
                  <a:cubicBezTo>
                    <a:pt x="11" y="2"/>
                    <a:pt x="22" y="2"/>
                    <a:pt x="33" y="3"/>
                  </a:cubicBezTo>
                  <a:cubicBezTo>
                    <a:pt x="33" y="2"/>
                    <a:pt x="33" y="1"/>
                    <a:pt x="33"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6" name="Freeform 96">
              <a:extLst>
                <a:ext uri="{FF2B5EF4-FFF2-40B4-BE49-F238E27FC236}">
                  <a16:creationId xmlns:a16="http://schemas.microsoft.com/office/drawing/2014/main" id="{089B3E9B-1A48-09C3-F418-2E04F6E8D41A}"/>
                </a:ext>
              </a:extLst>
            </p:cNvPr>
            <p:cNvSpPr>
              <a:spLocks/>
            </p:cNvSpPr>
            <p:nvPr/>
          </p:nvSpPr>
          <p:spPr bwMode="auto">
            <a:xfrm>
              <a:off x="7583488" y="10415588"/>
              <a:ext cx="415925" cy="34925"/>
            </a:xfrm>
            <a:custGeom>
              <a:avLst/>
              <a:gdLst>
                <a:gd name="T0" fmla="*/ 37 w 37"/>
                <a:gd name="T1" fmla="*/ 1 h 3"/>
                <a:gd name="T2" fmla="*/ 0 w 37"/>
                <a:gd name="T3" fmla="*/ 1 h 3"/>
                <a:gd name="T4" fmla="*/ 1 w 37"/>
                <a:gd name="T5" fmla="*/ 3 h 3"/>
                <a:gd name="T6" fmla="*/ 37 w 37"/>
                <a:gd name="T7" fmla="*/ 3 h 3"/>
                <a:gd name="T8" fmla="*/ 37 w 37"/>
                <a:gd name="T9" fmla="*/ 1 h 3"/>
              </a:gdLst>
              <a:ahLst/>
              <a:cxnLst>
                <a:cxn ang="0">
                  <a:pos x="T0" y="T1"/>
                </a:cxn>
                <a:cxn ang="0">
                  <a:pos x="T2" y="T3"/>
                </a:cxn>
                <a:cxn ang="0">
                  <a:pos x="T4" y="T5"/>
                </a:cxn>
                <a:cxn ang="0">
                  <a:pos x="T6" y="T7"/>
                </a:cxn>
                <a:cxn ang="0">
                  <a:pos x="T8" y="T9"/>
                </a:cxn>
              </a:cxnLst>
              <a:rect l="0" t="0" r="r" b="b"/>
              <a:pathLst>
                <a:path w="37" h="3">
                  <a:moveTo>
                    <a:pt x="37" y="1"/>
                  </a:moveTo>
                  <a:cubicBezTo>
                    <a:pt x="25" y="0"/>
                    <a:pt x="12" y="0"/>
                    <a:pt x="0" y="1"/>
                  </a:cubicBezTo>
                  <a:cubicBezTo>
                    <a:pt x="0" y="2"/>
                    <a:pt x="0" y="2"/>
                    <a:pt x="1" y="3"/>
                  </a:cubicBezTo>
                  <a:cubicBezTo>
                    <a:pt x="13" y="2"/>
                    <a:pt x="25" y="2"/>
                    <a:pt x="37" y="3"/>
                  </a:cubicBezTo>
                  <a:cubicBezTo>
                    <a:pt x="37" y="2"/>
                    <a:pt x="37" y="2"/>
                    <a:pt x="37"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7" name="Freeform 97">
              <a:extLst>
                <a:ext uri="{FF2B5EF4-FFF2-40B4-BE49-F238E27FC236}">
                  <a16:creationId xmlns:a16="http://schemas.microsoft.com/office/drawing/2014/main" id="{5361CE91-3331-499F-AF5A-AA001AA16A65}"/>
                </a:ext>
              </a:extLst>
            </p:cNvPr>
            <p:cNvSpPr>
              <a:spLocks/>
            </p:cNvSpPr>
            <p:nvPr/>
          </p:nvSpPr>
          <p:spPr bwMode="auto">
            <a:xfrm>
              <a:off x="7594601" y="10450513"/>
              <a:ext cx="415925" cy="33338"/>
            </a:xfrm>
            <a:custGeom>
              <a:avLst/>
              <a:gdLst>
                <a:gd name="T0" fmla="*/ 37 w 37"/>
                <a:gd name="T1" fmla="*/ 1 h 3"/>
                <a:gd name="T2" fmla="*/ 0 w 37"/>
                <a:gd name="T3" fmla="*/ 1 h 3"/>
                <a:gd name="T4" fmla="*/ 1 w 37"/>
                <a:gd name="T5" fmla="*/ 3 h 3"/>
                <a:gd name="T6" fmla="*/ 37 w 37"/>
                <a:gd name="T7" fmla="*/ 3 h 3"/>
                <a:gd name="T8" fmla="*/ 37 w 37"/>
                <a:gd name="T9" fmla="*/ 1 h 3"/>
              </a:gdLst>
              <a:ahLst/>
              <a:cxnLst>
                <a:cxn ang="0">
                  <a:pos x="T0" y="T1"/>
                </a:cxn>
                <a:cxn ang="0">
                  <a:pos x="T2" y="T3"/>
                </a:cxn>
                <a:cxn ang="0">
                  <a:pos x="T4" y="T5"/>
                </a:cxn>
                <a:cxn ang="0">
                  <a:pos x="T6" y="T7"/>
                </a:cxn>
                <a:cxn ang="0">
                  <a:pos x="T8" y="T9"/>
                </a:cxn>
              </a:cxnLst>
              <a:rect l="0" t="0" r="r" b="b"/>
              <a:pathLst>
                <a:path w="37" h="3">
                  <a:moveTo>
                    <a:pt x="37" y="1"/>
                  </a:moveTo>
                  <a:cubicBezTo>
                    <a:pt x="24" y="1"/>
                    <a:pt x="12" y="0"/>
                    <a:pt x="0" y="1"/>
                  </a:cubicBezTo>
                  <a:cubicBezTo>
                    <a:pt x="0" y="2"/>
                    <a:pt x="0" y="2"/>
                    <a:pt x="1" y="3"/>
                  </a:cubicBezTo>
                  <a:cubicBezTo>
                    <a:pt x="13" y="3"/>
                    <a:pt x="25" y="3"/>
                    <a:pt x="37" y="3"/>
                  </a:cubicBezTo>
                  <a:cubicBezTo>
                    <a:pt x="37" y="2"/>
                    <a:pt x="37" y="2"/>
                    <a:pt x="37"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8" name="Freeform 98">
              <a:extLst>
                <a:ext uri="{FF2B5EF4-FFF2-40B4-BE49-F238E27FC236}">
                  <a16:creationId xmlns:a16="http://schemas.microsoft.com/office/drawing/2014/main" id="{9CFDCBCF-905D-2011-8BD3-9ED975F380CC}"/>
                </a:ext>
              </a:extLst>
            </p:cNvPr>
            <p:cNvSpPr>
              <a:spLocks/>
            </p:cNvSpPr>
            <p:nvPr/>
          </p:nvSpPr>
          <p:spPr bwMode="auto">
            <a:xfrm>
              <a:off x="7605713" y="10494963"/>
              <a:ext cx="404813" cy="33338"/>
            </a:xfrm>
            <a:custGeom>
              <a:avLst/>
              <a:gdLst>
                <a:gd name="T0" fmla="*/ 36 w 36"/>
                <a:gd name="T1" fmla="*/ 0 h 3"/>
                <a:gd name="T2" fmla="*/ 0 w 36"/>
                <a:gd name="T3" fmla="*/ 0 h 3"/>
                <a:gd name="T4" fmla="*/ 0 w 36"/>
                <a:gd name="T5" fmla="*/ 3 h 3"/>
                <a:gd name="T6" fmla="*/ 36 w 36"/>
                <a:gd name="T7" fmla="*/ 3 h 3"/>
                <a:gd name="T8" fmla="*/ 36 w 36"/>
                <a:gd name="T9" fmla="*/ 0 h 3"/>
              </a:gdLst>
              <a:ahLst/>
              <a:cxnLst>
                <a:cxn ang="0">
                  <a:pos x="T0" y="T1"/>
                </a:cxn>
                <a:cxn ang="0">
                  <a:pos x="T2" y="T3"/>
                </a:cxn>
                <a:cxn ang="0">
                  <a:pos x="T4" y="T5"/>
                </a:cxn>
                <a:cxn ang="0">
                  <a:pos x="T6" y="T7"/>
                </a:cxn>
                <a:cxn ang="0">
                  <a:pos x="T8" y="T9"/>
                </a:cxn>
              </a:cxnLst>
              <a:rect l="0" t="0" r="r" b="b"/>
              <a:pathLst>
                <a:path w="36" h="3">
                  <a:moveTo>
                    <a:pt x="36" y="0"/>
                  </a:moveTo>
                  <a:cubicBezTo>
                    <a:pt x="24" y="0"/>
                    <a:pt x="12" y="0"/>
                    <a:pt x="0" y="0"/>
                  </a:cubicBezTo>
                  <a:cubicBezTo>
                    <a:pt x="0" y="1"/>
                    <a:pt x="0" y="2"/>
                    <a:pt x="0" y="3"/>
                  </a:cubicBezTo>
                  <a:cubicBezTo>
                    <a:pt x="12" y="2"/>
                    <a:pt x="24" y="2"/>
                    <a:pt x="36" y="3"/>
                  </a:cubicBezTo>
                  <a:cubicBezTo>
                    <a:pt x="36" y="2"/>
                    <a:pt x="36" y="1"/>
                    <a:pt x="36"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9" name="Freeform 99">
              <a:extLst>
                <a:ext uri="{FF2B5EF4-FFF2-40B4-BE49-F238E27FC236}">
                  <a16:creationId xmlns:a16="http://schemas.microsoft.com/office/drawing/2014/main" id="{CC253554-A3E4-BC53-5A6F-7440ECCCEB82}"/>
                </a:ext>
              </a:extLst>
            </p:cNvPr>
            <p:cNvSpPr>
              <a:spLocks/>
            </p:cNvSpPr>
            <p:nvPr/>
          </p:nvSpPr>
          <p:spPr bwMode="auto">
            <a:xfrm>
              <a:off x="7616826" y="10528300"/>
              <a:ext cx="404813" cy="33338"/>
            </a:xfrm>
            <a:custGeom>
              <a:avLst/>
              <a:gdLst>
                <a:gd name="T0" fmla="*/ 36 w 36"/>
                <a:gd name="T1" fmla="*/ 1 h 3"/>
                <a:gd name="T2" fmla="*/ 0 w 36"/>
                <a:gd name="T3" fmla="*/ 1 h 3"/>
                <a:gd name="T4" fmla="*/ 0 w 36"/>
                <a:gd name="T5" fmla="*/ 3 h 3"/>
                <a:gd name="T6" fmla="*/ 36 w 36"/>
                <a:gd name="T7" fmla="*/ 3 h 3"/>
                <a:gd name="T8" fmla="*/ 36 w 36"/>
                <a:gd name="T9" fmla="*/ 1 h 3"/>
              </a:gdLst>
              <a:ahLst/>
              <a:cxnLst>
                <a:cxn ang="0">
                  <a:pos x="T0" y="T1"/>
                </a:cxn>
                <a:cxn ang="0">
                  <a:pos x="T2" y="T3"/>
                </a:cxn>
                <a:cxn ang="0">
                  <a:pos x="T4" y="T5"/>
                </a:cxn>
                <a:cxn ang="0">
                  <a:pos x="T6" y="T7"/>
                </a:cxn>
                <a:cxn ang="0">
                  <a:pos x="T8" y="T9"/>
                </a:cxn>
              </a:cxnLst>
              <a:rect l="0" t="0" r="r" b="b"/>
              <a:pathLst>
                <a:path w="36" h="3">
                  <a:moveTo>
                    <a:pt x="36" y="1"/>
                  </a:moveTo>
                  <a:cubicBezTo>
                    <a:pt x="24" y="0"/>
                    <a:pt x="12" y="0"/>
                    <a:pt x="0" y="1"/>
                  </a:cubicBezTo>
                  <a:cubicBezTo>
                    <a:pt x="0" y="2"/>
                    <a:pt x="0" y="2"/>
                    <a:pt x="0" y="3"/>
                  </a:cubicBezTo>
                  <a:cubicBezTo>
                    <a:pt x="12" y="3"/>
                    <a:pt x="24" y="3"/>
                    <a:pt x="36" y="3"/>
                  </a:cubicBezTo>
                  <a:cubicBezTo>
                    <a:pt x="36" y="2"/>
                    <a:pt x="36" y="2"/>
                    <a:pt x="36"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0" name="Freeform 100">
              <a:extLst>
                <a:ext uri="{FF2B5EF4-FFF2-40B4-BE49-F238E27FC236}">
                  <a16:creationId xmlns:a16="http://schemas.microsoft.com/office/drawing/2014/main" id="{1EC7F9B2-F246-5BB2-F9F6-DD066BD9471D}"/>
                </a:ext>
              </a:extLst>
            </p:cNvPr>
            <p:cNvSpPr>
              <a:spLocks/>
            </p:cNvSpPr>
            <p:nvPr/>
          </p:nvSpPr>
          <p:spPr bwMode="auto">
            <a:xfrm>
              <a:off x="7616826" y="10574338"/>
              <a:ext cx="404813" cy="33338"/>
            </a:xfrm>
            <a:custGeom>
              <a:avLst/>
              <a:gdLst>
                <a:gd name="T0" fmla="*/ 36 w 36"/>
                <a:gd name="T1" fmla="*/ 0 h 3"/>
                <a:gd name="T2" fmla="*/ 0 w 36"/>
                <a:gd name="T3" fmla="*/ 0 h 3"/>
                <a:gd name="T4" fmla="*/ 1 w 36"/>
                <a:gd name="T5" fmla="*/ 3 h 3"/>
                <a:gd name="T6" fmla="*/ 36 w 36"/>
                <a:gd name="T7" fmla="*/ 3 h 3"/>
                <a:gd name="T8" fmla="*/ 36 w 36"/>
                <a:gd name="T9" fmla="*/ 0 h 3"/>
              </a:gdLst>
              <a:ahLst/>
              <a:cxnLst>
                <a:cxn ang="0">
                  <a:pos x="T0" y="T1"/>
                </a:cxn>
                <a:cxn ang="0">
                  <a:pos x="T2" y="T3"/>
                </a:cxn>
                <a:cxn ang="0">
                  <a:pos x="T4" y="T5"/>
                </a:cxn>
                <a:cxn ang="0">
                  <a:pos x="T6" y="T7"/>
                </a:cxn>
                <a:cxn ang="0">
                  <a:pos x="T8" y="T9"/>
                </a:cxn>
              </a:cxnLst>
              <a:rect l="0" t="0" r="r" b="b"/>
              <a:pathLst>
                <a:path w="36" h="3">
                  <a:moveTo>
                    <a:pt x="36" y="0"/>
                  </a:moveTo>
                  <a:cubicBezTo>
                    <a:pt x="24" y="0"/>
                    <a:pt x="12" y="0"/>
                    <a:pt x="0" y="0"/>
                  </a:cubicBezTo>
                  <a:cubicBezTo>
                    <a:pt x="1" y="1"/>
                    <a:pt x="1" y="2"/>
                    <a:pt x="1" y="3"/>
                  </a:cubicBezTo>
                  <a:cubicBezTo>
                    <a:pt x="13" y="2"/>
                    <a:pt x="25" y="2"/>
                    <a:pt x="36" y="3"/>
                  </a:cubicBezTo>
                  <a:cubicBezTo>
                    <a:pt x="36" y="2"/>
                    <a:pt x="36" y="1"/>
                    <a:pt x="36"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1" name="Freeform 101">
              <a:extLst>
                <a:ext uri="{FF2B5EF4-FFF2-40B4-BE49-F238E27FC236}">
                  <a16:creationId xmlns:a16="http://schemas.microsoft.com/office/drawing/2014/main" id="{CECFE31A-EFF9-73F7-F94F-DA4B3BC68545}"/>
                </a:ext>
              </a:extLst>
            </p:cNvPr>
            <p:cNvSpPr>
              <a:spLocks/>
            </p:cNvSpPr>
            <p:nvPr/>
          </p:nvSpPr>
          <p:spPr bwMode="auto">
            <a:xfrm>
              <a:off x="7627938" y="10607675"/>
              <a:ext cx="406400" cy="33338"/>
            </a:xfrm>
            <a:custGeom>
              <a:avLst/>
              <a:gdLst>
                <a:gd name="T0" fmla="*/ 35 w 36"/>
                <a:gd name="T1" fmla="*/ 1 h 3"/>
                <a:gd name="T2" fmla="*/ 0 w 36"/>
                <a:gd name="T3" fmla="*/ 1 h 3"/>
                <a:gd name="T4" fmla="*/ 1 w 36"/>
                <a:gd name="T5" fmla="*/ 3 h 3"/>
                <a:gd name="T6" fmla="*/ 36 w 36"/>
                <a:gd name="T7" fmla="*/ 3 h 3"/>
                <a:gd name="T8" fmla="*/ 35 w 36"/>
                <a:gd name="T9" fmla="*/ 1 h 3"/>
              </a:gdLst>
              <a:ahLst/>
              <a:cxnLst>
                <a:cxn ang="0">
                  <a:pos x="T0" y="T1"/>
                </a:cxn>
                <a:cxn ang="0">
                  <a:pos x="T2" y="T3"/>
                </a:cxn>
                <a:cxn ang="0">
                  <a:pos x="T4" y="T5"/>
                </a:cxn>
                <a:cxn ang="0">
                  <a:pos x="T6" y="T7"/>
                </a:cxn>
                <a:cxn ang="0">
                  <a:pos x="T8" y="T9"/>
                </a:cxn>
              </a:cxnLst>
              <a:rect l="0" t="0" r="r" b="b"/>
              <a:pathLst>
                <a:path w="36" h="3">
                  <a:moveTo>
                    <a:pt x="35" y="1"/>
                  </a:moveTo>
                  <a:cubicBezTo>
                    <a:pt x="24" y="0"/>
                    <a:pt x="12" y="0"/>
                    <a:pt x="0" y="1"/>
                  </a:cubicBezTo>
                  <a:cubicBezTo>
                    <a:pt x="1" y="2"/>
                    <a:pt x="1" y="2"/>
                    <a:pt x="1" y="3"/>
                  </a:cubicBezTo>
                  <a:cubicBezTo>
                    <a:pt x="13" y="2"/>
                    <a:pt x="24" y="2"/>
                    <a:pt x="36" y="3"/>
                  </a:cubicBezTo>
                  <a:cubicBezTo>
                    <a:pt x="36" y="2"/>
                    <a:pt x="36" y="2"/>
                    <a:pt x="35"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2" name="Freeform 102">
              <a:extLst>
                <a:ext uri="{FF2B5EF4-FFF2-40B4-BE49-F238E27FC236}">
                  <a16:creationId xmlns:a16="http://schemas.microsoft.com/office/drawing/2014/main" id="{DD3A2D75-5E35-335E-3497-41F1DC49FD41}"/>
                </a:ext>
              </a:extLst>
            </p:cNvPr>
            <p:cNvSpPr>
              <a:spLocks/>
            </p:cNvSpPr>
            <p:nvPr/>
          </p:nvSpPr>
          <p:spPr bwMode="auto">
            <a:xfrm>
              <a:off x="7640638" y="10641013"/>
              <a:ext cx="393700" cy="33338"/>
            </a:xfrm>
            <a:custGeom>
              <a:avLst/>
              <a:gdLst>
                <a:gd name="T0" fmla="*/ 35 w 35"/>
                <a:gd name="T1" fmla="*/ 1 h 3"/>
                <a:gd name="T2" fmla="*/ 0 w 35"/>
                <a:gd name="T3" fmla="*/ 1 h 3"/>
                <a:gd name="T4" fmla="*/ 1 w 35"/>
                <a:gd name="T5" fmla="*/ 3 h 3"/>
                <a:gd name="T6" fmla="*/ 35 w 35"/>
                <a:gd name="T7" fmla="*/ 3 h 3"/>
                <a:gd name="T8" fmla="*/ 35 w 35"/>
                <a:gd name="T9" fmla="*/ 1 h 3"/>
              </a:gdLst>
              <a:ahLst/>
              <a:cxnLst>
                <a:cxn ang="0">
                  <a:pos x="T0" y="T1"/>
                </a:cxn>
                <a:cxn ang="0">
                  <a:pos x="T2" y="T3"/>
                </a:cxn>
                <a:cxn ang="0">
                  <a:pos x="T4" y="T5"/>
                </a:cxn>
                <a:cxn ang="0">
                  <a:pos x="T6" y="T7"/>
                </a:cxn>
                <a:cxn ang="0">
                  <a:pos x="T8" y="T9"/>
                </a:cxn>
              </a:cxnLst>
              <a:rect l="0" t="0" r="r" b="b"/>
              <a:pathLst>
                <a:path w="35" h="3">
                  <a:moveTo>
                    <a:pt x="35" y="1"/>
                  </a:moveTo>
                  <a:cubicBezTo>
                    <a:pt x="23" y="0"/>
                    <a:pt x="12" y="0"/>
                    <a:pt x="0" y="1"/>
                  </a:cubicBezTo>
                  <a:cubicBezTo>
                    <a:pt x="0" y="2"/>
                    <a:pt x="0" y="2"/>
                    <a:pt x="1" y="3"/>
                  </a:cubicBezTo>
                  <a:cubicBezTo>
                    <a:pt x="12" y="3"/>
                    <a:pt x="24" y="3"/>
                    <a:pt x="35" y="3"/>
                  </a:cubicBezTo>
                  <a:cubicBezTo>
                    <a:pt x="35" y="2"/>
                    <a:pt x="35" y="2"/>
                    <a:pt x="35"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3" name="Freeform 103">
              <a:extLst>
                <a:ext uri="{FF2B5EF4-FFF2-40B4-BE49-F238E27FC236}">
                  <a16:creationId xmlns:a16="http://schemas.microsoft.com/office/drawing/2014/main" id="{5BBA80E3-BA9C-BB5E-8292-9F8E7B5727F7}"/>
                </a:ext>
              </a:extLst>
            </p:cNvPr>
            <p:cNvSpPr>
              <a:spLocks/>
            </p:cNvSpPr>
            <p:nvPr/>
          </p:nvSpPr>
          <p:spPr bwMode="auto">
            <a:xfrm>
              <a:off x="7651751" y="10685463"/>
              <a:ext cx="314325" cy="34925"/>
            </a:xfrm>
            <a:custGeom>
              <a:avLst/>
              <a:gdLst>
                <a:gd name="T0" fmla="*/ 27 w 28"/>
                <a:gd name="T1" fmla="*/ 0 h 3"/>
                <a:gd name="T2" fmla="*/ 0 w 28"/>
                <a:gd name="T3" fmla="*/ 0 h 3"/>
                <a:gd name="T4" fmla="*/ 1 w 28"/>
                <a:gd name="T5" fmla="*/ 3 h 3"/>
                <a:gd name="T6" fmla="*/ 28 w 28"/>
                <a:gd name="T7" fmla="*/ 2 h 3"/>
                <a:gd name="T8" fmla="*/ 27 w 28"/>
                <a:gd name="T9" fmla="*/ 0 h 3"/>
              </a:gdLst>
              <a:ahLst/>
              <a:cxnLst>
                <a:cxn ang="0">
                  <a:pos x="T0" y="T1"/>
                </a:cxn>
                <a:cxn ang="0">
                  <a:pos x="T2" y="T3"/>
                </a:cxn>
                <a:cxn ang="0">
                  <a:pos x="T4" y="T5"/>
                </a:cxn>
                <a:cxn ang="0">
                  <a:pos x="T6" y="T7"/>
                </a:cxn>
                <a:cxn ang="0">
                  <a:pos x="T8" y="T9"/>
                </a:cxn>
              </a:cxnLst>
              <a:rect l="0" t="0" r="r" b="b"/>
              <a:pathLst>
                <a:path w="28" h="3">
                  <a:moveTo>
                    <a:pt x="27" y="0"/>
                  </a:moveTo>
                  <a:cubicBezTo>
                    <a:pt x="18" y="0"/>
                    <a:pt x="9" y="0"/>
                    <a:pt x="0" y="0"/>
                  </a:cubicBezTo>
                  <a:cubicBezTo>
                    <a:pt x="0" y="1"/>
                    <a:pt x="0" y="2"/>
                    <a:pt x="1" y="3"/>
                  </a:cubicBezTo>
                  <a:cubicBezTo>
                    <a:pt x="10" y="2"/>
                    <a:pt x="19" y="2"/>
                    <a:pt x="28" y="2"/>
                  </a:cubicBezTo>
                  <a:cubicBezTo>
                    <a:pt x="27" y="1"/>
                    <a:pt x="27" y="1"/>
                    <a:pt x="27"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4" name="Freeform 104">
              <a:extLst>
                <a:ext uri="{FF2B5EF4-FFF2-40B4-BE49-F238E27FC236}">
                  <a16:creationId xmlns:a16="http://schemas.microsoft.com/office/drawing/2014/main" id="{36DF7E2B-0CCB-49B1-3FD1-51AEA092C93F}"/>
                </a:ext>
              </a:extLst>
            </p:cNvPr>
            <p:cNvSpPr>
              <a:spLocks/>
            </p:cNvSpPr>
            <p:nvPr/>
          </p:nvSpPr>
          <p:spPr bwMode="auto">
            <a:xfrm>
              <a:off x="8516938" y="9043988"/>
              <a:ext cx="1924050" cy="1811338"/>
            </a:xfrm>
            <a:custGeom>
              <a:avLst/>
              <a:gdLst>
                <a:gd name="T0" fmla="*/ 113 w 171"/>
                <a:gd name="T1" fmla="*/ 161 h 161"/>
                <a:gd name="T2" fmla="*/ 0 w 171"/>
                <a:gd name="T3" fmla="*/ 161 h 161"/>
                <a:gd name="T4" fmla="*/ 0 w 171"/>
                <a:gd name="T5" fmla="*/ 11 h 161"/>
                <a:gd name="T6" fmla="*/ 171 w 171"/>
                <a:gd name="T7" fmla="*/ 11 h 161"/>
                <a:gd name="T8" fmla="*/ 113 w 171"/>
                <a:gd name="T9" fmla="*/ 161 h 161"/>
              </a:gdLst>
              <a:ahLst/>
              <a:cxnLst>
                <a:cxn ang="0">
                  <a:pos x="T0" y="T1"/>
                </a:cxn>
                <a:cxn ang="0">
                  <a:pos x="T2" y="T3"/>
                </a:cxn>
                <a:cxn ang="0">
                  <a:pos x="T4" y="T5"/>
                </a:cxn>
                <a:cxn ang="0">
                  <a:pos x="T6" y="T7"/>
                </a:cxn>
                <a:cxn ang="0">
                  <a:pos x="T8" y="T9"/>
                </a:cxn>
              </a:cxnLst>
              <a:rect l="0" t="0" r="r" b="b"/>
              <a:pathLst>
                <a:path w="171" h="161">
                  <a:moveTo>
                    <a:pt x="113" y="161"/>
                  </a:moveTo>
                  <a:cubicBezTo>
                    <a:pt x="76" y="151"/>
                    <a:pt x="37" y="152"/>
                    <a:pt x="0" y="161"/>
                  </a:cubicBezTo>
                  <a:cubicBezTo>
                    <a:pt x="0" y="111"/>
                    <a:pt x="0" y="61"/>
                    <a:pt x="0" y="11"/>
                  </a:cubicBezTo>
                  <a:cubicBezTo>
                    <a:pt x="56" y="1"/>
                    <a:pt x="114" y="0"/>
                    <a:pt x="171" y="11"/>
                  </a:cubicBezTo>
                  <a:cubicBezTo>
                    <a:pt x="151" y="61"/>
                    <a:pt x="132" y="111"/>
                    <a:pt x="113" y="161"/>
                  </a:cubicBezTo>
                  <a:close/>
                </a:path>
              </a:pathLst>
            </a:custGeom>
            <a:solidFill>
              <a:srgbClr val="F1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5" name="Freeform 105">
              <a:extLst>
                <a:ext uri="{FF2B5EF4-FFF2-40B4-BE49-F238E27FC236}">
                  <a16:creationId xmlns:a16="http://schemas.microsoft.com/office/drawing/2014/main" id="{5161F6A7-D495-2A48-6AE5-6D835134E7D1}"/>
                </a:ext>
              </a:extLst>
            </p:cNvPr>
            <p:cNvSpPr>
              <a:spLocks/>
            </p:cNvSpPr>
            <p:nvPr/>
          </p:nvSpPr>
          <p:spPr bwMode="auto">
            <a:xfrm>
              <a:off x="8618538" y="9121775"/>
              <a:ext cx="1698625" cy="349250"/>
            </a:xfrm>
            <a:custGeom>
              <a:avLst/>
              <a:gdLst>
                <a:gd name="T0" fmla="*/ 142 w 151"/>
                <a:gd name="T1" fmla="*/ 31 h 31"/>
                <a:gd name="T2" fmla="*/ 0 w 151"/>
                <a:gd name="T3" fmla="*/ 31 h 31"/>
                <a:gd name="T4" fmla="*/ 0 w 151"/>
                <a:gd name="T5" fmla="*/ 8 h 31"/>
                <a:gd name="T6" fmla="*/ 151 w 151"/>
                <a:gd name="T7" fmla="*/ 8 h 31"/>
                <a:gd name="T8" fmla="*/ 142 w 151"/>
                <a:gd name="T9" fmla="*/ 31 h 31"/>
              </a:gdLst>
              <a:ahLst/>
              <a:cxnLst>
                <a:cxn ang="0">
                  <a:pos x="T0" y="T1"/>
                </a:cxn>
                <a:cxn ang="0">
                  <a:pos x="T2" y="T3"/>
                </a:cxn>
                <a:cxn ang="0">
                  <a:pos x="T4" y="T5"/>
                </a:cxn>
                <a:cxn ang="0">
                  <a:pos x="T6" y="T7"/>
                </a:cxn>
                <a:cxn ang="0">
                  <a:pos x="T8" y="T9"/>
                </a:cxn>
              </a:cxnLst>
              <a:rect l="0" t="0" r="r" b="b"/>
              <a:pathLst>
                <a:path w="151" h="31">
                  <a:moveTo>
                    <a:pt x="142" y="31"/>
                  </a:moveTo>
                  <a:cubicBezTo>
                    <a:pt x="95" y="23"/>
                    <a:pt x="47" y="23"/>
                    <a:pt x="0" y="31"/>
                  </a:cubicBezTo>
                  <a:cubicBezTo>
                    <a:pt x="0" y="23"/>
                    <a:pt x="0" y="15"/>
                    <a:pt x="0" y="8"/>
                  </a:cubicBezTo>
                  <a:cubicBezTo>
                    <a:pt x="50" y="0"/>
                    <a:pt x="101" y="0"/>
                    <a:pt x="151" y="8"/>
                  </a:cubicBezTo>
                  <a:cubicBezTo>
                    <a:pt x="148" y="15"/>
                    <a:pt x="145" y="23"/>
                    <a:pt x="142" y="31"/>
                  </a:cubicBezTo>
                  <a:close/>
                </a:path>
              </a:pathLst>
            </a:custGeom>
            <a:solidFill>
              <a:srgbClr val="BAB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6" name="Freeform 106">
              <a:extLst>
                <a:ext uri="{FF2B5EF4-FFF2-40B4-BE49-F238E27FC236}">
                  <a16:creationId xmlns:a16="http://schemas.microsoft.com/office/drawing/2014/main" id="{8AB43D09-37EF-56BD-E982-37C28A46A4AF}"/>
                </a:ext>
              </a:extLst>
            </p:cNvPr>
            <p:cNvSpPr>
              <a:spLocks/>
            </p:cNvSpPr>
            <p:nvPr/>
          </p:nvSpPr>
          <p:spPr bwMode="auto">
            <a:xfrm>
              <a:off x="8607426" y="9471025"/>
              <a:ext cx="1574800" cy="101600"/>
            </a:xfrm>
            <a:custGeom>
              <a:avLst/>
              <a:gdLst>
                <a:gd name="T0" fmla="*/ 140 w 140"/>
                <a:gd name="T1" fmla="*/ 9 h 9"/>
                <a:gd name="T2" fmla="*/ 0 w 140"/>
                <a:gd name="T3" fmla="*/ 9 h 9"/>
                <a:gd name="T4" fmla="*/ 0 w 140"/>
                <a:gd name="T5" fmla="*/ 8 h 9"/>
                <a:gd name="T6" fmla="*/ 140 w 140"/>
                <a:gd name="T7" fmla="*/ 8 h 9"/>
                <a:gd name="T8" fmla="*/ 140 w 140"/>
                <a:gd name="T9" fmla="*/ 9 h 9"/>
              </a:gdLst>
              <a:ahLst/>
              <a:cxnLst>
                <a:cxn ang="0">
                  <a:pos x="T0" y="T1"/>
                </a:cxn>
                <a:cxn ang="0">
                  <a:pos x="T2" y="T3"/>
                </a:cxn>
                <a:cxn ang="0">
                  <a:pos x="T4" y="T5"/>
                </a:cxn>
                <a:cxn ang="0">
                  <a:pos x="T6" y="T7"/>
                </a:cxn>
                <a:cxn ang="0">
                  <a:pos x="T8" y="T9"/>
                </a:cxn>
              </a:cxnLst>
              <a:rect l="0" t="0" r="r" b="b"/>
              <a:pathLst>
                <a:path w="140" h="9">
                  <a:moveTo>
                    <a:pt x="140" y="9"/>
                  </a:moveTo>
                  <a:cubicBezTo>
                    <a:pt x="94" y="1"/>
                    <a:pt x="47" y="2"/>
                    <a:pt x="0" y="9"/>
                  </a:cubicBezTo>
                  <a:cubicBezTo>
                    <a:pt x="0" y="9"/>
                    <a:pt x="0" y="8"/>
                    <a:pt x="0" y="8"/>
                  </a:cubicBezTo>
                  <a:cubicBezTo>
                    <a:pt x="47" y="1"/>
                    <a:pt x="94" y="0"/>
                    <a:pt x="140" y="8"/>
                  </a:cubicBezTo>
                  <a:cubicBezTo>
                    <a:pt x="140" y="8"/>
                    <a:pt x="140" y="9"/>
                    <a:pt x="140" y="9"/>
                  </a:cubicBezTo>
                  <a:close/>
                </a:path>
              </a:pathLst>
            </a:custGeom>
            <a:solidFill>
              <a:srgbClr val="BAB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7" name="Freeform 107">
              <a:extLst>
                <a:ext uri="{FF2B5EF4-FFF2-40B4-BE49-F238E27FC236}">
                  <a16:creationId xmlns:a16="http://schemas.microsoft.com/office/drawing/2014/main" id="{0AF5C79D-A78F-36F7-7E3E-89C16E6029E3}"/>
                </a:ext>
              </a:extLst>
            </p:cNvPr>
            <p:cNvSpPr>
              <a:spLocks/>
            </p:cNvSpPr>
            <p:nvPr/>
          </p:nvSpPr>
          <p:spPr bwMode="auto">
            <a:xfrm>
              <a:off x="9698038" y="9426575"/>
              <a:ext cx="517525" cy="123825"/>
            </a:xfrm>
            <a:custGeom>
              <a:avLst/>
              <a:gdLst>
                <a:gd name="T0" fmla="*/ 46 w 46"/>
                <a:gd name="T1" fmla="*/ 6 h 11"/>
                <a:gd name="T2" fmla="*/ 1 w 46"/>
                <a:gd name="T3" fmla="*/ 0 h 11"/>
                <a:gd name="T4" fmla="*/ 0 w 46"/>
                <a:gd name="T5" fmla="*/ 5 h 11"/>
                <a:gd name="T6" fmla="*/ 44 w 46"/>
                <a:gd name="T7" fmla="*/ 11 h 11"/>
                <a:gd name="T8" fmla="*/ 46 w 46"/>
                <a:gd name="T9" fmla="*/ 6 h 11"/>
              </a:gdLst>
              <a:ahLst/>
              <a:cxnLst>
                <a:cxn ang="0">
                  <a:pos x="T0" y="T1"/>
                </a:cxn>
                <a:cxn ang="0">
                  <a:pos x="T2" y="T3"/>
                </a:cxn>
                <a:cxn ang="0">
                  <a:pos x="T4" y="T5"/>
                </a:cxn>
                <a:cxn ang="0">
                  <a:pos x="T6" y="T7"/>
                </a:cxn>
                <a:cxn ang="0">
                  <a:pos x="T8" y="T9"/>
                </a:cxn>
              </a:cxnLst>
              <a:rect l="0" t="0" r="r" b="b"/>
              <a:pathLst>
                <a:path w="46" h="11">
                  <a:moveTo>
                    <a:pt x="46" y="6"/>
                  </a:moveTo>
                  <a:cubicBezTo>
                    <a:pt x="31" y="3"/>
                    <a:pt x="16" y="1"/>
                    <a:pt x="1" y="0"/>
                  </a:cubicBezTo>
                  <a:cubicBezTo>
                    <a:pt x="1" y="2"/>
                    <a:pt x="1" y="3"/>
                    <a:pt x="0" y="5"/>
                  </a:cubicBezTo>
                  <a:cubicBezTo>
                    <a:pt x="15" y="6"/>
                    <a:pt x="29" y="8"/>
                    <a:pt x="44" y="11"/>
                  </a:cubicBezTo>
                  <a:cubicBezTo>
                    <a:pt x="45" y="9"/>
                    <a:pt x="45" y="8"/>
                    <a:pt x="46" y="6"/>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8" name="Freeform 108">
              <a:extLst>
                <a:ext uri="{FF2B5EF4-FFF2-40B4-BE49-F238E27FC236}">
                  <a16:creationId xmlns:a16="http://schemas.microsoft.com/office/drawing/2014/main" id="{1BAEEFF6-2DC4-94BE-FB30-28BF9E475627}"/>
                </a:ext>
              </a:extLst>
            </p:cNvPr>
            <p:cNvSpPr>
              <a:spLocks/>
            </p:cNvSpPr>
            <p:nvPr/>
          </p:nvSpPr>
          <p:spPr bwMode="auto">
            <a:xfrm>
              <a:off x="8607426" y="9415463"/>
              <a:ext cx="1079500" cy="134938"/>
            </a:xfrm>
            <a:custGeom>
              <a:avLst/>
              <a:gdLst>
                <a:gd name="T0" fmla="*/ 96 w 96"/>
                <a:gd name="T1" fmla="*/ 1 h 12"/>
                <a:gd name="T2" fmla="*/ 1 w 96"/>
                <a:gd name="T3" fmla="*/ 7 h 12"/>
                <a:gd name="T4" fmla="*/ 0 w 96"/>
                <a:gd name="T5" fmla="*/ 12 h 12"/>
                <a:gd name="T6" fmla="*/ 95 w 96"/>
                <a:gd name="T7" fmla="*/ 6 h 12"/>
                <a:gd name="T8" fmla="*/ 96 w 96"/>
                <a:gd name="T9" fmla="*/ 1 h 12"/>
              </a:gdLst>
              <a:ahLst/>
              <a:cxnLst>
                <a:cxn ang="0">
                  <a:pos x="T0" y="T1"/>
                </a:cxn>
                <a:cxn ang="0">
                  <a:pos x="T2" y="T3"/>
                </a:cxn>
                <a:cxn ang="0">
                  <a:pos x="T4" y="T5"/>
                </a:cxn>
                <a:cxn ang="0">
                  <a:pos x="T6" y="T7"/>
                </a:cxn>
                <a:cxn ang="0">
                  <a:pos x="T8" y="T9"/>
                </a:cxn>
              </a:cxnLst>
              <a:rect l="0" t="0" r="r" b="b"/>
              <a:pathLst>
                <a:path w="96" h="12">
                  <a:moveTo>
                    <a:pt x="96" y="1"/>
                  </a:moveTo>
                  <a:cubicBezTo>
                    <a:pt x="64" y="0"/>
                    <a:pt x="32" y="2"/>
                    <a:pt x="1" y="7"/>
                  </a:cubicBezTo>
                  <a:cubicBezTo>
                    <a:pt x="1" y="9"/>
                    <a:pt x="0" y="10"/>
                    <a:pt x="0" y="12"/>
                  </a:cubicBezTo>
                  <a:cubicBezTo>
                    <a:pt x="32" y="7"/>
                    <a:pt x="63" y="5"/>
                    <a:pt x="95" y="6"/>
                  </a:cubicBezTo>
                  <a:cubicBezTo>
                    <a:pt x="95" y="4"/>
                    <a:pt x="95" y="3"/>
                    <a:pt x="96"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9" name="Freeform 109">
              <a:extLst>
                <a:ext uri="{FF2B5EF4-FFF2-40B4-BE49-F238E27FC236}">
                  <a16:creationId xmlns:a16="http://schemas.microsoft.com/office/drawing/2014/main" id="{77EC7398-F0D7-EFA4-5345-6CF3B31BC2D5}"/>
                </a:ext>
              </a:extLst>
            </p:cNvPr>
            <p:cNvSpPr>
              <a:spLocks/>
            </p:cNvSpPr>
            <p:nvPr/>
          </p:nvSpPr>
          <p:spPr bwMode="auto">
            <a:xfrm>
              <a:off x="9124951" y="9966325"/>
              <a:ext cx="877888" cy="325438"/>
            </a:xfrm>
            <a:custGeom>
              <a:avLst/>
              <a:gdLst>
                <a:gd name="T0" fmla="*/ 70 w 78"/>
                <a:gd name="T1" fmla="*/ 29 h 29"/>
                <a:gd name="T2" fmla="*/ 0 w 78"/>
                <a:gd name="T3" fmla="*/ 23 h 29"/>
                <a:gd name="T4" fmla="*/ 3 w 78"/>
                <a:gd name="T5" fmla="*/ 0 h 29"/>
                <a:gd name="T6" fmla="*/ 78 w 78"/>
                <a:gd name="T7" fmla="*/ 6 h 29"/>
                <a:gd name="T8" fmla="*/ 70 w 78"/>
                <a:gd name="T9" fmla="*/ 29 h 29"/>
              </a:gdLst>
              <a:ahLst/>
              <a:cxnLst>
                <a:cxn ang="0">
                  <a:pos x="T0" y="T1"/>
                </a:cxn>
                <a:cxn ang="0">
                  <a:pos x="T2" y="T3"/>
                </a:cxn>
                <a:cxn ang="0">
                  <a:pos x="T4" y="T5"/>
                </a:cxn>
                <a:cxn ang="0">
                  <a:pos x="T6" y="T7"/>
                </a:cxn>
                <a:cxn ang="0">
                  <a:pos x="T8" y="T9"/>
                </a:cxn>
              </a:cxnLst>
              <a:rect l="0" t="0" r="r" b="b"/>
              <a:pathLst>
                <a:path w="78" h="29">
                  <a:moveTo>
                    <a:pt x="70" y="29"/>
                  </a:moveTo>
                  <a:cubicBezTo>
                    <a:pt x="47" y="24"/>
                    <a:pt x="24" y="22"/>
                    <a:pt x="0" y="23"/>
                  </a:cubicBezTo>
                  <a:cubicBezTo>
                    <a:pt x="1" y="15"/>
                    <a:pt x="2" y="8"/>
                    <a:pt x="3" y="0"/>
                  </a:cubicBezTo>
                  <a:cubicBezTo>
                    <a:pt x="29" y="0"/>
                    <a:pt x="53" y="1"/>
                    <a:pt x="78" y="6"/>
                  </a:cubicBezTo>
                  <a:cubicBezTo>
                    <a:pt x="76" y="13"/>
                    <a:pt x="73" y="21"/>
                    <a:pt x="70" y="29"/>
                  </a:cubicBezTo>
                  <a:close/>
                </a:path>
              </a:pathLst>
            </a:custGeom>
            <a:solidFill>
              <a:srgbClr val="BAB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0" name="Freeform 110">
              <a:extLst>
                <a:ext uri="{FF2B5EF4-FFF2-40B4-BE49-F238E27FC236}">
                  <a16:creationId xmlns:a16="http://schemas.microsoft.com/office/drawing/2014/main" id="{785B607C-3368-0DD1-8970-A1A0BD55EAF5}"/>
                </a:ext>
              </a:extLst>
            </p:cNvPr>
            <p:cNvSpPr>
              <a:spLocks/>
            </p:cNvSpPr>
            <p:nvPr/>
          </p:nvSpPr>
          <p:spPr bwMode="auto">
            <a:xfrm>
              <a:off x="9653588" y="10269538"/>
              <a:ext cx="247650" cy="57150"/>
            </a:xfrm>
            <a:custGeom>
              <a:avLst/>
              <a:gdLst>
                <a:gd name="T0" fmla="*/ 22 w 22"/>
                <a:gd name="T1" fmla="*/ 4 h 5"/>
                <a:gd name="T2" fmla="*/ 1 w 22"/>
                <a:gd name="T3" fmla="*/ 0 h 5"/>
                <a:gd name="T4" fmla="*/ 0 w 22"/>
                <a:gd name="T5" fmla="*/ 1 h 5"/>
                <a:gd name="T6" fmla="*/ 22 w 22"/>
                <a:gd name="T7" fmla="*/ 5 h 5"/>
                <a:gd name="T8" fmla="*/ 22 w 22"/>
                <a:gd name="T9" fmla="*/ 4 h 5"/>
              </a:gdLst>
              <a:ahLst/>
              <a:cxnLst>
                <a:cxn ang="0">
                  <a:pos x="T0" y="T1"/>
                </a:cxn>
                <a:cxn ang="0">
                  <a:pos x="T2" y="T3"/>
                </a:cxn>
                <a:cxn ang="0">
                  <a:pos x="T4" y="T5"/>
                </a:cxn>
                <a:cxn ang="0">
                  <a:pos x="T6" y="T7"/>
                </a:cxn>
                <a:cxn ang="0">
                  <a:pos x="T8" y="T9"/>
                </a:cxn>
              </a:cxnLst>
              <a:rect l="0" t="0" r="r" b="b"/>
              <a:pathLst>
                <a:path w="22" h="5">
                  <a:moveTo>
                    <a:pt x="22" y="4"/>
                  </a:moveTo>
                  <a:cubicBezTo>
                    <a:pt x="15" y="2"/>
                    <a:pt x="8" y="1"/>
                    <a:pt x="1" y="0"/>
                  </a:cubicBezTo>
                  <a:cubicBezTo>
                    <a:pt x="1" y="0"/>
                    <a:pt x="1" y="1"/>
                    <a:pt x="0" y="1"/>
                  </a:cubicBezTo>
                  <a:cubicBezTo>
                    <a:pt x="8" y="2"/>
                    <a:pt x="15" y="3"/>
                    <a:pt x="22" y="5"/>
                  </a:cubicBezTo>
                  <a:cubicBezTo>
                    <a:pt x="22" y="4"/>
                    <a:pt x="22" y="4"/>
                    <a:pt x="22" y="4"/>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1" name="Freeform 111">
              <a:extLst>
                <a:ext uri="{FF2B5EF4-FFF2-40B4-BE49-F238E27FC236}">
                  <a16:creationId xmlns:a16="http://schemas.microsoft.com/office/drawing/2014/main" id="{AE0BAE96-5AF7-B7FF-33CC-728A6E8A5C97}"/>
                </a:ext>
              </a:extLst>
            </p:cNvPr>
            <p:cNvSpPr>
              <a:spLocks/>
            </p:cNvSpPr>
            <p:nvPr/>
          </p:nvSpPr>
          <p:spPr bwMode="auto">
            <a:xfrm>
              <a:off x="9113838" y="10236200"/>
              <a:ext cx="539750" cy="44450"/>
            </a:xfrm>
            <a:custGeom>
              <a:avLst/>
              <a:gdLst>
                <a:gd name="T0" fmla="*/ 48 w 48"/>
                <a:gd name="T1" fmla="*/ 3 h 4"/>
                <a:gd name="T2" fmla="*/ 1 w 48"/>
                <a:gd name="T3" fmla="*/ 1 h 4"/>
                <a:gd name="T4" fmla="*/ 0 w 48"/>
                <a:gd name="T5" fmla="*/ 2 h 4"/>
                <a:gd name="T6" fmla="*/ 47 w 48"/>
                <a:gd name="T7" fmla="*/ 4 h 4"/>
                <a:gd name="T8" fmla="*/ 48 w 48"/>
                <a:gd name="T9" fmla="*/ 3 h 4"/>
              </a:gdLst>
              <a:ahLst/>
              <a:cxnLst>
                <a:cxn ang="0">
                  <a:pos x="T0" y="T1"/>
                </a:cxn>
                <a:cxn ang="0">
                  <a:pos x="T2" y="T3"/>
                </a:cxn>
                <a:cxn ang="0">
                  <a:pos x="T4" y="T5"/>
                </a:cxn>
                <a:cxn ang="0">
                  <a:pos x="T6" y="T7"/>
                </a:cxn>
                <a:cxn ang="0">
                  <a:pos x="T8" y="T9"/>
                </a:cxn>
              </a:cxnLst>
              <a:rect l="0" t="0" r="r" b="b"/>
              <a:pathLst>
                <a:path w="48" h="4">
                  <a:moveTo>
                    <a:pt x="48" y="3"/>
                  </a:moveTo>
                  <a:cubicBezTo>
                    <a:pt x="32" y="1"/>
                    <a:pt x="16" y="0"/>
                    <a:pt x="1" y="1"/>
                  </a:cubicBezTo>
                  <a:cubicBezTo>
                    <a:pt x="0" y="1"/>
                    <a:pt x="0" y="2"/>
                    <a:pt x="0" y="2"/>
                  </a:cubicBezTo>
                  <a:cubicBezTo>
                    <a:pt x="16" y="2"/>
                    <a:pt x="32" y="2"/>
                    <a:pt x="47" y="4"/>
                  </a:cubicBezTo>
                  <a:cubicBezTo>
                    <a:pt x="47" y="3"/>
                    <a:pt x="47" y="3"/>
                    <a:pt x="48"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2" name="Freeform 112">
              <a:extLst>
                <a:ext uri="{FF2B5EF4-FFF2-40B4-BE49-F238E27FC236}">
                  <a16:creationId xmlns:a16="http://schemas.microsoft.com/office/drawing/2014/main" id="{FEC4AF02-A44A-4112-BCA8-1CC2ACDA5A22}"/>
                </a:ext>
              </a:extLst>
            </p:cNvPr>
            <p:cNvSpPr>
              <a:spLocks/>
            </p:cNvSpPr>
            <p:nvPr/>
          </p:nvSpPr>
          <p:spPr bwMode="auto">
            <a:xfrm>
              <a:off x="9653588" y="10302875"/>
              <a:ext cx="236538" cy="57150"/>
            </a:xfrm>
            <a:custGeom>
              <a:avLst/>
              <a:gdLst>
                <a:gd name="T0" fmla="*/ 21 w 21"/>
                <a:gd name="T1" fmla="*/ 4 h 5"/>
                <a:gd name="T2" fmla="*/ 0 w 21"/>
                <a:gd name="T3" fmla="*/ 0 h 5"/>
                <a:gd name="T4" fmla="*/ 0 w 21"/>
                <a:gd name="T5" fmla="*/ 1 h 5"/>
                <a:gd name="T6" fmla="*/ 21 w 21"/>
                <a:gd name="T7" fmla="*/ 5 h 5"/>
                <a:gd name="T8" fmla="*/ 21 w 21"/>
                <a:gd name="T9" fmla="*/ 4 h 5"/>
              </a:gdLst>
              <a:ahLst/>
              <a:cxnLst>
                <a:cxn ang="0">
                  <a:pos x="T0" y="T1"/>
                </a:cxn>
                <a:cxn ang="0">
                  <a:pos x="T2" y="T3"/>
                </a:cxn>
                <a:cxn ang="0">
                  <a:pos x="T4" y="T5"/>
                </a:cxn>
                <a:cxn ang="0">
                  <a:pos x="T6" y="T7"/>
                </a:cxn>
                <a:cxn ang="0">
                  <a:pos x="T8" y="T9"/>
                </a:cxn>
              </a:cxnLst>
              <a:rect l="0" t="0" r="r" b="b"/>
              <a:pathLst>
                <a:path w="21" h="5">
                  <a:moveTo>
                    <a:pt x="21" y="4"/>
                  </a:moveTo>
                  <a:cubicBezTo>
                    <a:pt x="14" y="2"/>
                    <a:pt x="7" y="1"/>
                    <a:pt x="0" y="0"/>
                  </a:cubicBezTo>
                  <a:cubicBezTo>
                    <a:pt x="0" y="0"/>
                    <a:pt x="0" y="1"/>
                    <a:pt x="0" y="1"/>
                  </a:cubicBezTo>
                  <a:cubicBezTo>
                    <a:pt x="7" y="2"/>
                    <a:pt x="14" y="3"/>
                    <a:pt x="21" y="5"/>
                  </a:cubicBezTo>
                  <a:cubicBezTo>
                    <a:pt x="21" y="4"/>
                    <a:pt x="21" y="4"/>
                    <a:pt x="21" y="4"/>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3" name="Freeform 113">
              <a:extLst>
                <a:ext uri="{FF2B5EF4-FFF2-40B4-BE49-F238E27FC236}">
                  <a16:creationId xmlns:a16="http://schemas.microsoft.com/office/drawing/2014/main" id="{D4339646-78DF-C5A7-EAA9-FFE4CDDD0F2B}"/>
                </a:ext>
              </a:extLst>
            </p:cNvPr>
            <p:cNvSpPr>
              <a:spLocks/>
            </p:cNvSpPr>
            <p:nvPr/>
          </p:nvSpPr>
          <p:spPr bwMode="auto">
            <a:xfrm>
              <a:off x="9113838" y="10280650"/>
              <a:ext cx="528638" cy="34925"/>
            </a:xfrm>
            <a:custGeom>
              <a:avLst/>
              <a:gdLst>
                <a:gd name="T0" fmla="*/ 47 w 47"/>
                <a:gd name="T1" fmla="*/ 2 h 3"/>
                <a:gd name="T2" fmla="*/ 0 w 47"/>
                <a:gd name="T3" fmla="*/ 0 h 3"/>
                <a:gd name="T4" fmla="*/ 0 w 47"/>
                <a:gd name="T5" fmla="*/ 1 h 3"/>
                <a:gd name="T6" fmla="*/ 46 w 47"/>
                <a:gd name="T7" fmla="*/ 3 h 3"/>
                <a:gd name="T8" fmla="*/ 47 w 47"/>
                <a:gd name="T9" fmla="*/ 2 h 3"/>
              </a:gdLst>
              <a:ahLst/>
              <a:cxnLst>
                <a:cxn ang="0">
                  <a:pos x="T0" y="T1"/>
                </a:cxn>
                <a:cxn ang="0">
                  <a:pos x="T2" y="T3"/>
                </a:cxn>
                <a:cxn ang="0">
                  <a:pos x="T4" y="T5"/>
                </a:cxn>
                <a:cxn ang="0">
                  <a:pos x="T6" y="T7"/>
                </a:cxn>
                <a:cxn ang="0">
                  <a:pos x="T8" y="T9"/>
                </a:cxn>
              </a:cxnLst>
              <a:rect l="0" t="0" r="r" b="b"/>
              <a:pathLst>
                <a:path w="47" h="3">
                  <a:moveTo>
                    <a:pt x="47" y="2"/>
                  </a:moveTo>
                  <a:cubicBezTo>
                    <a:pt x="31" y="0"/>
                    <a:pt x="16" y="0"/>
                    <a:pt x="0" y="0"/>
                  </a:cubicBezTo>
                  <a:cubicBezTo>
                    <a:pt x="0" y="0"/>
                    <a:pt x="0" y="1"/>
                    <a:pt x="0" y="1"/>
                  </a:cubicBezTo>
                  <a:cubicBezTo>
                    <a:pt x="15" y="1"/>
                    <a:pt x="31" y="1"/>
                    <a:pt x="46" y="3"/>
                  </a:cubicBezTo>
                  <a:cubicBezTo>
                    <a:pt x="46" y="2"/>
                    <a:pt x="47" y="2"/>
                    <a:pt x="47" y="2"/>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4" name="Freeform 114">
              <a:extLst>
                <a:ext uri="{FF2B5EF4-FFF2-40B4-BE49-F238E27FC236}">
                  <a16:creationId xmlns:a16="http://schemas.microsoft.com/office/drawing/2014/main" id="{69764504-B544-8952-C049-2D6015CEBB0E}"/>
                </a:ext>
              </a:extLst>
            </p:cNvPr>
            <p:cNvSpPr>
              <a:spLocks/>
            </p:cNvSpPr>
            <p:nvPr/>
          </p:nvSpPr>
          <p:spPr bwMode="auto">
            <a:xfrm>
              <a:off x="9642476" y="10337800"/>
              <a:ext cx="236538" cy="55563"/>
            </a:xfrm>
            <a:custGeom>
              <a:avLst/>
              <a:gdLst>
                <a:gd name="T0" fmla="*/ 21 w 21"/>
                <a:gd name="T1" fmla="*/ 4 h 5"/>
                <a:gd name="T2" fmla="*/ 0 w 21"/>
                <a:gd name="T3" fmla="*/ 0 h 5"/>
                <a:gd name="T4" fmla="*/ 0 w 21"/>
                <a:gd name="T5" fmla="*/ 1 h 5"/>
                <a:gd name="T6" fmla="*/ 21 w 21"/>
                <a:gd name="T7" fmla="*/ 5 h 5"/>
                <a:gd name="T8" fmla="*/ 21 w 21"/>
                <a:gd name="T9" fmla="*/ 4 h 5"/>
              </a:gdLst>
              <a:ahLst/>
              <a:cxnLst>
                <a:cxn ang="0">
                  <a:pos x="T0" y="T1"/>
                </a:cxn>
                <a:cxn ang="0">
                  <a:pos x="T2" y="T3"/>
                </a:cxn>
                <a:cxn ang="0">
                  <a:pos x="T4" y="T5"/>
                </a:cxn>
                <a:cxn ang="0">
                  <a:pos x="T6" y="T7"/>
                </a:cxn>
                <a:cxn ang="0">
                  <a:pos x="T8" y="T9"/>
                </a:cxn>
              </a:cxnLst>
              <a:rect l="0" t="0" r="r" b="b"/>
              <a:pathLst>
                <a:path w="21" h="5">
                  <a:moveTo>
                    <a:pt x="21" y="4"/>
                  </a:moveTo>
                  <a:cubicBezTo>
                    <a:pt x="14" y="2"/>
                    <a:pt x="7" y="1"/>
                    <a:pt x="0" y="0"/>
                  </a:cubicBezTo>
                  <a:cubicBezTo>
                    <a:pt x="0" y="0"/>
                    <a:pt x="0" y="1"/>
                    <a:pt x="0" y="1"/>
                  </a:cubicBezTo>
                  <a:cubicBezTo>
                    <a:pt x="7" y="2"/>
                    <a:pt x="14" y="4"/>
                    <a:pt x="21" y="5"/>
                  </a:cubicBezTo>
                  <a:cubicBezTo>
                    <a:pt x="21" y="4"/>
                    <a:pt x="21" y="4"/>
                    <a:pt x="21" y="4"/>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5" name="Freeform 115">
              <a:extLst>
                <a:ext uri="{FF2B5EF4-FFF2-40B4-BE49-F238E27FC236}">
                  <a16:creationId xmlns:a16="http://schemas.microsoft.com/office/drawing/2014/main" id="{9322DA0A-5BEC-B202-AB24-912E9DCA33B0}"/>
                </a:ext>
              </a:extLst>
            </p:cNvPr>
            <p:cNvSpPr>
              <a:spLocks/>
            </p:cNvSpPr>
            <p:nvPr/>
          </p:nvSpPr>
          <p:spPr bwMode="auto">
            <a:xfrm>
              <a:off x="9102726" y="10315575"/>
              <a:ext cx="528638" cy="33338"/>
            </a:xfrm>
            <a:custGeom>
              <a:avLst/>
              <a:gdLst>
                <a:gd name="T0" fmla="*/ 47 w 47"/>
                <a:gd name="T1" fmla="*/ 2 h 3"/>
                <a:gd name="T2" fmla="*/ 1 w 47"/>
                <a:gd name="T3" fmla="*/ 0 h 3"/>
                <a:gd name="T4" fmla="*/ 0 w 47"/>
                <a:gd name="T5" fmla="*/ 1 h 3"/>
                <a:gd name="T6" fmla="*/ 46 w 47"/>
                <a:gd name="T7" fmla="*/ 3 h 3"/>
                <a:gd name="T8" fmla="*/ 47 w 47"/>
                <a:gd name="T9" fmla="*/ 2 h 3"/>
              </a:gdLst>
              <a:ahLst/>
              <a:cxnLst>
                <a:cxn ang="0">
                  <a:pos x="T0" y="T1"/>
                </a:cxn>
                <a:cxn ang="0">
                  <a:pos x="T2" y="T3"/>
                </a:cxn>
                <a:cxn ang="0">
                  <a:pos x="T4" y="T5"/>
                </a:cxn>
                <a:cxn ang="0">
                  <a:pos x="T6" y="T7"/>
                </a:cxn>
                <a:cxn ang="0">
                  <a:pos x="T8" y="T9"/>
                </a:cxn>
              </a:cxnLst>
              <a:rect l="0" t="0" r="r" b="b"/>
              <a:pathLst>
                <a:path w="47" h="3">
                  <a:moveTo>
                    <a:pt x="47" y="2"/>
                  </a:moveTo>
                  <a:cubicBezTo>
                    <a:pt x="31" y="0"/>
                    <a:pt x="16" y="0"/>
                    <a:pt x="1" y="0"/>
                  </a:cubicBezTo>
                  <a:cubicBezTo>
                    <a:pt x="1" y="1"/>
                    <a:pt x="0" y="1"/>
                    <a:pt x="0" y="1"/>
                  </a:cubicBezTo>
                  <a:cubicBezTo>
                    <a:pt x="16" y="1"/>
                    <a:pt x="31" y="1"/>
                    <a:pt x="46" y="3"/>
                  </a:cubicBezTo>
                  <a:cubicBezTo>
                    <a:pt x="47" y="3"/>
                    <a:pt x="47" y="2"/>
                    <a:pt x="47" y="2"/>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6" name="Freeform 116">
              <a:extLst>
                <a:ext uri="{FF2B5EF4-FFF2-40B4-BE49-F238E27FC236}">
                  <a16:creationId xmlns:a16="http://schemas.microsoft.com/office/drawing/2014/main" id="{2CF12966-CE15-5A99-73BA-056B6BE36045}"/>
                </a:ext>
              </a:extLst>
            </p:cNvPr>
            <p:cNvSpPr>
              <a:spLocks/>
            </p:cNvSpPr>
            <p:nvPr/>
          </p:nvSpPr>
          <p:spPr bwMode="auto">
            <a:xfrm>
              <a:off x="9631363" y="10371138"/>
              <a:ext cx="236538" cy="55563"/>
            </a:xfrm>
            <a:custGeom>
              <a:avLst/>
              <a:gdLst>
                <a:gd name="T0" fmla="*/ 21 w 21"/>
                <a:gd name="T1" fmla="*/ 4 h 5"/>
                <a:gd name="T2" fmla="*/ 0 w 21"/>
                <a:gd name="T3" fmla="*/ 0 h 5"/>
                <a:gd name="T4" fmla="*/ 0 w 21"/>
                <a:gd name="T5" fmla="*/ 1 h 5"/>
                <a:gd name="T6" fmla="*/ 21 w 21"/>
                <a:gd name="T7" fmla="*/ 5 h 5"/>
                <a:gd name="T8" fmla="*/ 21 w 21"/>
                <a:gd name="T9" fmla="*/ 4 h 5"/>
              </a:gdLst>
              <a:ahLst/>
              <a:cxnLst>
                <a:cxn ang="0">
                  <a:pos x="T0" y="T1"/>
                </a:cxn>
                <a:cxn ang="0">
                  <a:pos x="T2" y="T3"/>
                </a:cxn>
                <a:cxn ang="0">
                  <a:pos x="T4" y="T5"/>
                </a:cxn>
                <a:cxn ang="0">
                  <a:pos x="T6" y="T7"/>
                </a:cxn>
                <a:cxn ang="0">
                  <a:pos x="T8" y="T9"/>
                </a:cxn>
              </a:cxnLst>
              <a:rect l="0" t="0" r="r" b="b"/>
              <a:pathLst>
                <a:path w="21" h="5">
                  <a:moveTo>
                    <a:pt x="21" y="4"/>
                  </a:moveTo>
                  <a:cubicBezTo>
                    <a:pt x="14" y="2"/>
                    <a:pt x="7" y="1"/>
                    <a:pt x="0" y="0"/>
                  </a:cubicBezTo>
                  <a:cubicBezTo>
                    <a:pt x="0" y="0"/>
                    <a:pt x="0" y="1"/>
                    <a:pt x="0" y="1"/>
                  </a:cubicBezTo>
                  <a:cubicBezTo>
                    <a:pt x="7" y="2"/>
                    <a:pt x="14" y="4"/>
                    <a:pt x="21" y="5"/>
                  </a:cubicBezTo>
                  <a:cubicBezTo>
                    <a:pt x="21" y="5"/>
                    <a:pt x="21" y="4"/>
                    <a:pt x="21" y="4"/>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7" name="Freeform 117">
              <a:extLst>
                <a:ext uri="{FF2B5EF4-FFF2-40B4-BE49-F238E27FC236}">
                  <a16:creationId xmlns:a16="http://schemas.microsoft.com/office/drawing/2014/main" id="{5BE6879E-9AD2-9898-D5CC-3CDBE0434476}"/>
                </a:ext>
              </a:extLst>
            </p:cNvPr>
            <p:cNvSpPr>
              <a:spLocks/>
            </p:cNvSpPr>
            <p:nvPr/>
          </p:nvSpPr>
          <p:spPr bwMode="auto">
            <a:xfrm>
              <a:off x="9102726" y="10348913"/>
              <a:ext cx="517525" cy="33338"/>
            </a:xfrm>
            <a:custGeom>
              <a:avLst/>
              <a:gdLst>
                <a:gd name="T0" fmla="*/ 46 w 46"/>
                <a:gd name="T1" fmla="*/ 2 h 3"/>
                <a:gd name="T2" fmla="*/ 0 w 46"/>
                <a:gd name="T3" fmla="*/ 0 h 3"/>
                <a:gd name="T4" fmla="*/ 0 w 46"/>
                <a:gd name="T5" fmla="*/ 1 h 3"/>
                <a:gd name="T6" fmla="*/ 46 w 46"/>
                <a:gd name="T7" fmla="*/ 3 h 3"/>
                <a:gd name="T8" fmla="*/ 46 w 46"/>
                <a:gd name="T9" fmla="*/ 2 h 3"/>
              </a:gdLst>
              <a:ahLst/>
              <a:cxnLst>
                <a:cxn ang="0">
                  <a:pos x="T0" y="T1"/>
                </a:cxn>
                <a:cxn ang="0">
                  <a:pos x="T2" y="T3"/>
                </a:cxn>
                <a:cxn ang="0">
                  <a:pos x="T4" y="T5"/>
                </a:cxn>
                <a:cxn ang="0">
                  <a:pos x="T6" y="T7"/>
                </a:cxn>
                <a:cxn ang="0">
                  <a:pos x="T8" y="T9"/>
                </a:cxn>
              </a:cxnLst>
              <a:rect l="0" t="0" r="r" b="b"/>
              <a:pathLst>
                <a:path w="46" h="3">
                  <a:moveTo>
                    <a:pt x="46" y="2"/>
                  </a:moveTo>
                  <a:cubicBezTo>
                    <a:pt x="31" y="0"/>
                    <a:pt x="16" y="0"/>
                    <a:pt x="0" y="0"/>
                  </a:cubicBezTo>
                  <a:cubicBezTo>
                    <a:pt x="0" y="1"/>
                    <a:pt x="0" y="1"/>
                    <a:pt x="0" y="1"/>
                  </a:cubicBezTo>
                  <a:cubicBezTo>
                    <a:pt x="15" y="1"/>
                    <a:pt x="30" y="2"/>
                    <a:pt x="46" y="3"/>
                  </a:cubicBezTo>
                  <a:cubicBezTo>
                    <a:pt x="46" y="3"/>
                    <a:pt x="46" y="2"/>
                    <a:pt x="46" y="2"/>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8" name="Freeform 118">
              <a:extLst>
                <a:ext uri="{FF2B5EF4-FFF2-40B4-BE49-F238E27FC236}">
                  <a16:creationId xmlns:a16="http://schemas.microsoft.com/office/drawing/2014/main" id="{A5B1610A-4052-F93C-4C2D-0D1051D8D1CD}"/>
                </a:ext>
              </a:extLst>
            </p:cNvPr>
            <p:cNvSpPr>
              <a:spLocks/>
            </p:cNvSpPr>
            <p:nvPr/>
          </p:nvSpPr>
          <p:spPr bwMode="auto">
            <a:xfrm>
              <a:off x="9620251" y="10404475"/>
              <a:ext cx="236538" cy="57150"/>
            </a:xfrm>
            <a:custGeom>
              <a:avLst/>
              <a:gdLst>
                <a:gd name="T0" fmla="*/ 21 w 21"/>
                <a:gd name="T1" fmla="*/ 4 h 5"/>
                <a:gd name="T2" fmla="*/ 0 w 21"/>
                <a:gd name="T3" fmla="*/ 0 h 5"/>
                <a:gd name="T4" fmla="*/ 0 w 21"/>
                <a:gd name="T5" fmla="*/ 1 h 5"/>
                <a:gd name="T6" fmla="*/ 21 w 21"/>
                <a:gd name="T7" fmla="*/ 5 h 5"/>
                <a:gd name="T8" fmla="*/ 21 w 21"/>
                <a:gd name="T9" fmla="*/ 4 h 5"/>
              </a:gdLst>
              <a:ahLst/>
              <a:cxnLst>
                <a:cxn ang="0">
                  <a:pos x="T0" y="T1"/>
                </a:cxn>
                <a:cxn ang="0">
                  <a:pos x="T2" y="T3"/>
                </a:cxn>
                <a:cxn ang="0">
                  <a:pos x="T4" y="T5"/>
                </a:cxn>
                <a:cxn ang="0">
                  <a:pos x="T6" y="T7"/>
                </a:cxn>
                <a:cxn ang="0">
                  <a:pos x="T8" y="T9"/>
                </a:cxn>
              </a:cxnLst>
              <a:rect l="0" t="0" r="r" b="b"/>
              <a:pathLst>
                <a:path w="21" h="5">
                  <a:moveTo>
                    <a:pt x="21" y="4"/>
                  </a:moveTo>
                  <a:cubicBezTo>
                    <a:pt x="14" y="2"/>
                    <a:pt x="7" y="1"/>
                    <a:pt x="0" y="0"/>
                  </a:cubicBezTo>
                  <a:cubicBezTo>
                    <a:pt x="0" y="1"/>
                    <a:pt x="0" y="1"/>
                    <a:pt x="0" y="1"/>
                  </a:cubicBezTo>
                  <a:cubicBezTo>
                    <a:pt x="7" y="2"/>
                    <a:pt x="14" y="4"/>
                    <a:pt x="21" y="5"/>
                  </a:cubicBezTo>
                  <a:cubicBezTo>
                    <a:pt x="21" y="5"/>
                    <a:pt x="21" y="4"/>
                    <a:pt x="21" y="4"/>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9" name="Freeform 119">
              <a:extLst>
                <a:ext uri="{FF2B5EF4-FFF2-40B4-BE49-F238E27FC236}">
                  <a16:creationId xmlns:a16="http://schemas.microsoft.com/office/drawing/2014/main" id="{3616DF78-D911-186D-A977-95DDA6267FAB}"/>
                </a:ext>
              </a:extLst>
            </p:cNvPr>
            <p:cNvSpPr>
              <a:spLocks/>
            </p:cNvSpPr>
            <p:nvPr/>
          </p:nvSpPr>
          <p:spPr bwMode="auto">
            <a:xfrm>
              <a:off x="9091613" y="10382250"/>
              <a:ext cx="517525" cy="33338"/>
            </a:xfrm>
            <a:custGeom>
              <a:avLst/>
              <a:gdLst>
                <a:gd name="T0" fmla="*/ 46 w 46"/>
                <a:gd name="T1" fmla="*/ 2 h 3"/>
                <a:gd name="T2" fmla="*/ 1 w 46"/>
                <a:gd name="T3" fmla="*/ 0 h 3"/>
                <a:gd name="T4" fmla="*/ 0 w 46"/>
                <a:gd name="T5" fmla="*/ 1 h 3"/>
                <a:gd name="T6" fmla="*/ 46 w 46"/>
                <a:gd name="T7" fmla="*/ 3 h 3"/>
                <a:gd name="T8" fmla="*/ 46 w 46"/>
                <a:gd name="T9" fmla="*/ 2 h 3"/>
              </a:gdLst>
              <a:ahLst/>
              <a:cxnLst>
                <a:cxn ang="0">
                  <a:pos x="T0" y="T1"/>
                </a:cxn>
                <a:cxn ang="0">
                  <a:pos x="T2" y="T3"/>
                </a:cxn>
                <a:cxn ang="0">
                  <a:pos x="T4" y="T5"/>
                </a:cxn>
                <a:cxn ang="0">
                  <a:pos x="T6" y="T7"/>
                </a:cxn>
                <a:cxn ang="0">
                  <a:pos x="T8" y="T9"/>
                </a:cxn>
              </a:cxnLst>
              <a:rect l="0" t="0" r="r" b="b"/>
              <a:pathLst>
                <a:path w="46" h="3">
                  <a:moveTo>
                    <a:pt x="46" y="2"/>
                  </a:moveTo>
                  <a:cubicBezTo>
                    <a:pt x="31" y="0"/>
                    <a:pt x="16" y="0"/>
                    <a:pt x="1" y="0"/>
                  </a:cubicBezTo>
                  <a:cubicBezTo>
                    <a:pt x="1" y="1"/>
                    <a:pt x="1" y="1"/>
                    <a:pt x="0" y="1"/>
                  </a:cubicBezTo>
                  <a:cubicBezTo>
                    <a:pt x="16" y="1"/>
                    <a:pt x="31" y="2"/>
                    <a:pt x="46" y="3"/>
                  </a:cubicBezTo>
                  <a:cubicBezTo>
                    <a:pt x="46" y="3"/>
                    <a:pt x="46" y="2"/>
                    <a:pt x="46" y="2"/>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00" name="Freeform 120">
              <a:extLst>
                <a:ext uri="{FF2B5EF4-FFF2-40B4-BE49-F238E27FC236}">
                  <a16:creationId xmlns:a16="http://schemas.microsoft.com/office/drawing/2014/main" id="{FB1D1636-75E8-6535-322D-A71D407061B4}"/>
                </a:ext>
              </a:extLst>
            </p:cNvPr>
            <p:cNvSpPr>
              <a:spLocks/>
            </p:cNvSpPr>
            <p:nvPr/>
          </p:nvSpPr>
          <p:spPr bwMode="auto">
            <a:xfrm>
              <a:off x="9609138" y="10439400"/>
              <a:ext cx="234950" cy="55563"/>
            </a:xfrm>
            <a:custGeom>
              <a:avLst/>
              <a:gdLst>
                <a:gd name="T0" fmla="*/ 21 w 21"/>
                <a:gd name="T1" fmla="*/ 4 h 5"/>
                <a:gd name="T2" fmla="*/ 0 w 21"/>
                <a:gd name="T3" fmla="*/ 0 h 5"/>
                <a:gd name="T4" fmla="*/ 0 w 21"/>
                <a:gd name="T5" fmla="*/ 1 h 5"/>
                <a:gd name="T6" fmla="*/ 20 w 21"/>
                <a:gd name="T7" fmla="*/ 5 h 5"/>
                <a:gd name="T8" fmla="*/ 21 w 21"/>
                <a:gd name="T9" fmla="*/ 4 h 5"/>
              </a:gdLst>
              <a:ahLst/>
              <a:cxnLst>
                <a:cxn ang="0">
                  <a:pos x="T0" y="T1"/>
                </a:cxn>
                <a:cxn ang="0">
                  <a:pos x="T2" y="T3"/>
                </a:cxn>
                <a:cxn ang="0">
                  <a:pos x="T4" y="T5"/>
                </a:cxn>
                <a:cxn ang="0">
                  <a:pos x="T6" y="T7"/>
                </a:cxn>
                <a:cxn ang="0">
                  <a:pos x="T8" y="T9"/>
                </a:cxn>
              </a:cxnLst>
              <a:rect l="0" t="0" r="r" b="b"/>
              <a:pathLst>
                <a:path w="21" h="5">
                  <a:moveTo>
                    <a:pt x="21" y="4"/>
                  </a:moveTo>
                  <a:cubicBezTo>
                    <a:pt x="14" y="2"/>
                    <a:pt x="7" y="1"/>
                    <a:pt x="0" y="0"/>
                  </a:cubicBezTo>
                  <a:cubicBezTo>
                    <a:pt x="0" y="1"/>
                    <a:pt x="0" y="1"/>
                    <a:pt x="0" y="1"/>
                  </a:cubicBezTo>
                  <a:cubicBezTo>
                    <a:pt x="7" y="2"/>
                    <a:pt x="14" y="4"/>
                    <a:pt x="20" y="5"/>
                  </a:cubicBezTo>
                  <a:cubicBezTo>
                    <a:pt x="21" y="5"/>
                    <a:pt x="21" y="4"/>
                    <a:pt x="21" y="4"/>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01" name="Freeform 121">
              <a:extLst>
                <a:ext uri="{FF2B5EF4-FFF2-40B4-BE49-F238E27FC236}">
                  <a16:creationId xmlns:a16="http://schemas.microsoft.com/office/drawing/2014/main" id="{13F0DDD1-F68F-0036-9B6C-A5DCBE9EEE66}"/>
                </a:ext>
              </a:extLst>
            </p:cNvPr>
            <p:cNvSpPr>
              <a:spLocks/>
            </p:cNvSpPr>
            <p:nvPr/>
          </p:nvSpPr>
          <p:spPr bwMode="auto">
            <a:xfrm>
              <a:off x="9091613" y="10415588"/>
              <a:ext cx="506413" cy="34925"/>
            </a:xfrm>
            <a:custGeom>
              <a:avLst/>
              <a:gdLst>
                <a:gd name="T0" fmla="*/ 45 w 45"/>
                <a:gd name="T1" fmla="*/ 2 h 3"/>
                <a:gd name="T2" fmla="*/ 0 w 45"/>
                <a:gd name="T3" fmla="*/ 0 h 3"/>
                <a:gd name="T4" fmla="*/ 0 w 45"/>
                <a:gd name="T5" fmla="*/ 1 h 3"/>
                <a:gd name="T6" fmla="*/ 45 w 45"/>
                <a:gd name="T7" fmla="*/ 3 h 3"/>
                <a:gd name="T8" fmla="*/ 45 w 45"/>
                <a:gd name="T9" fmla="*/ 2 h 3"/>
              </a:gdLst>
              <a:ahLst/>
              <a:cxnLst>
                <a:cxn ang="0">
                  <a:pos x="T0" y="T1"/>
                </a:cxn>
                <a:cxn ang="0">
                  <a:pos x="T2" y="T3"/>
                </a:cxn>
                <a:cxn ang="0">
                  <a:pos x="T4" y="T5"/>
                </a:cxn>
                <a:cxn ang="0">
                  <a:pos x="T6" y="T7"/>
                </a:cxn>
                <a:cxn ang="0">
                  <a:pos x="T8" y="T9"/>
                </a:cxn>
              </a:cxnLst>
              <a:rect l="0" t="0" r="r" b="b"/>
              <a:pathLst>
                <a:path w="45" h="3">
                  <a:moveTo>
                    <a:pt x="45" y="2"/>
                  </a:moveTo>
                  <a:cubicBezTo>
                    <a:pt x="30" y="0"/>
                    <a:pt x="15" y="0"/>
                    <a:pt x="0" y="0"/>
                  </a:cubicBezTo>
                  <a:cubicBezTo>
                    <a:pt x="0" y="1"/>
                    <a:pt x="0" y="1"/>
                    <a:pt x="0" y="1"/>
                  </a:cubicBezTo>
                  <a:cubicBezTo>
                    <a:pt x="15" y="1"/>
                    <a:pt x="30" y="2"/>
                    <a:pt x="45" y="3"/>
                  </a:cubicBezTo>
                  <a:cubicBezTo>
                    <a:pt x="45" y="3"/>
                    <a:pt x="45" y="2"/>
                    <a:pt x="45" y="2"/>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02" name="Freeform 122">
              <a:extLst>
                <a:ext uri="{FF2B5EF4-FFF2-40B4-BE49-F238E27FC236}">
                  <a16:creationId xmlns:a16="http://schemas.microsoft.com/office/drawing/2014/main" id="{18C1AB1E-B23B-D954-307D-78EB7FD1287B}"/>
                </a:ext>
              </a:extLst>
            </p:cNvPr>
            <p:cNvSpPr>
              <a:spLocks/>
            </p:cNvSpPr>
            <p:nvPr/>
          </p:nvSpPr>
          <p:spPr bwMode="auto">
            <a:xfrm>
              <a:off x="9598026" y="10472738"/>
              <a:ext cx="234950" cy="55563"/>
            </a:xfrm>
            <a:custGeom>
              <a:avLst/>
              <a:gdLst>
                <a:gd name="T0" fmla="*/ 21 w 21"/>
                <a:gd name="T1" fmla="*/ 4 h 5"/>
                <a:gd name="T2" fmla="*/ 0 w 21"/>
                <a:gd name="T3" fmla="*/ 0 h 5"/>
                <a:gd name="T4" fmla="*/ 0 w 21"/>
                <a:gd name="T5" fmla="*/ 1 h 5"/>
                <a:gd name="T6" fmla="*/ 20 w 21"/>
                <a:gd name="T7" fmla="*/ 5 h 5"/>
                <a:gd name="T8" fmla="*/ 21 w 21"/>
                <a:gd name="T9" fmla="*/ 4 h 5"/>
              </a:gdLst>
              <a:ahLst/>
              <a:cxnLst>
                <a:cxn ang="0">
                  <a:pos x="T0" y="T1"/>
                </a:cxn>
                <a:cxn ang="0">
                  <a:pos x="T2" y="T3"/>
                </a:cxn>
                <a:cxn ang="0">
                  <a:pos x="T4" y="T5"/>
                </a:cxn>
                <a:cxn ang="0">
                  <a:pos x="T6" y="T7"/>
                </a:cxn>
                <a:cxn ang="0">
                  <a:pos x="T8" y="T9"/>
                </a:cxn>
              </a:cxnLst>
              <a:rect l="0" t="0" r="r" b="b"/>
              <a:pathLst>
                <a:path w="21" h="5">
                  <a:moveTo>
                    <a:pt x="21" y="4"/>
                  </a:moveTo>
                  <a:cubicBezTo>
                    <a:pt x="14" y="2"/>
                    <a:pt x="7" y="1"/>
                    <a:pt x="0" y="0"/>
                  </a:cubicBezTo>
                  <a:cubicBezTo>
                    <a:pt x="0" y="1"/>
                    <a:pt x="0" y="1"/>
                    <a:pt x="0" y="1"/>
                  </a:cubicBezTo>
                  <a:cubicBezTo>
                    <a:pt x="7" y="2"/>
                    <a:pt x="14" y="4"/>
                    <a:pt x="20" y="5"/>
                  </a:cubicBezTo>
                  <a:cubicBezTo>
                    <a:pt x="21" y="5"/>
                    <a:pt x="21" y="4"/>
                    <a:pt x="21" y="4"/>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03" name="Freeform 123">
              <a:extLst>
                <a:ext uri="{FF2B5EF4-FFF2-40B4-BE49-F238E27FC236}">
                  <a16:creationId xmlns:a16="http://schemas.microsoft.com/office/drawing/2014/main" id="{0F070F87-F87A-3EC7-1C8E-D5DA3F5BDE34}"/>
                </a:ext>
              </a:extLst>
            </p:cNvPr>
            <p:cNvSpPr>
              <a:spLocks/>
            </p:cNvSpPr>
            <p:nvPr/>
          </p:nvSpPr>
          <p:spPr bwMode="auto">
            <a:xfrm>
              <a:off x="9091613" y="10450513"/>
              <a:ext cx="493713" cy="33338"/>
            </a:xfrm>
            <a:custGeom>
              <a:avLst/>
              <a:gdLst>
                <a:gd name="T0" fmla="*/ 44 w 44"/>
                <a:gd name="T1" fmla="*/ 2 h 3"/>
                <a:gd name="T2" fmla="*/ 0 w 44"/>
                <a:gd name="T3" fmla="*/ 0 h 3"/>
                <a:gd name="T4" fmla="*/ 0 w 44"/>
                <a:gd name="T5" fmla="*/ 2 h 3"/>
                <a:gd name="T6" fmla="*/ 44 w 44"/>
                <a:gd name="T7" fmla="*/ 3 h 3"/>
                <a:gd name="T8" fmla="*/ 44 w 44"/>
                <a:gd name="T9" fmla="*/ 2 h 3"/>
              </a:gdLst>
              <a:ahLst/>
              <a:cxnLst>
                <a:cxn ang="0">
                  <a:pos x="T0" y="T1"/>
                </a:cxn>
                <a:cxn ang="0">
                  <a:pos x="T2" y="T3"/>
                </a:cxn>
                <a:cxn ang="0">
                  <a:pos x="T4" y="T5"/>
                </a:cxn>
                <a:cxn ang="0">
                  <a:pos x="T6" y="T7"/>
                </a:cxn>
                <a:cxn ang="0">
                  <a:pos x="T8" y="T9"/>
                </a:cxn>
              </a:cxnLst>
              <a:rect l="0" t="0" r="r" b="b"/>
              <a:pathLst>
                <a:path w="44" h="3">
                  <a:moveTo>
                    <a:pt x="44" y="2"/>
                  </a:moveTo>
                  <a:cubicBezTo>
                    <a:pt x="29" y="0"/>
                    <a:pt x="15" y="0"/>
                    <a:pt x="0" y="0"/>
                  </a:cubicBezTo>
                  <a:cubicBezTo>
                    <a:pt x="0" y="1"/>
                    <a:pt x="0" y="1"/>
                    <a:pt x="0" y="2"/>
                  </a:cubicBezTo>
                  <a:cubicBezTo>
                    <a:pt x="14" y="1"/>
                    <a:pt x="29" y="2"/>
                    <a:pt x="44" y="3"/>
                  </a:cubicBezTo>
                  <a:cubicBezTo>
                    <a:pt x="44" y="3"/>
                    <a:pt x="44" y="2"/>
                    <a:pt x="44" y="2"/>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04" name="Freeform 124">
              <a:extLst>
                <a:ext uri="{FF2B5EF4-FFF2-40B4-BE49-F238E27FC236}">
                  <a16:creationId xmlns:a16="http://schemas.microsoft.com/office/drawing/2014/main" id="{4ADB6482-AC30-00CA-13DB-86AA79A1DE30}"/>
                </a:ext>
              </a:extLst>
            </p:cNvPr>
            <p:cNvSpPr>
              <a:spLocks/>
            </p:cNvSpPr>
            <p:nvPr/>
          </p:nvSpPr>
          <p:spPr bwMode="auto">
            <a:xfrm>
              <a:off x="8596313" y="9515475"/>
              <a:ext cx="619125" cy="1249363"/>
            </a:xfrm>
            <a:custGeom>
              <a:avLst/>
              <a:gdLst>
                <a:gd name="T0" fmla="*/ 39 w 55"/>
                <a:gd name="T1" fmla="*/ 106 h 111"/>
                <a:gd name="T2" fmla="*/ 0 w 55"/>
                <a:gd name="T3" fmla="*/ 111 h 111"/>
                <a:gd name="T4" fmla="*/ 2 w 55"/>
                <a:gd name="T5" fmla="*/ 6 h 111"/>
                <a:gd name="T6" fmla="*/ 55 w 55"/>
                <a:gd name="T7" fmla="*/ 0 h 111"/>
                <a:gd name="T8" fmla="*/ 39 w 55"/>
                <a:gd name="T9" fmla="*/ 106 h 111"/>
              </a:gdLst>
              <a:ahLst/>
              <a:cxnLst>
                <a:cxn ang="0">
                  <a:pos x="T0" y="T1"/>
                </a:cxn>
                <a:cxn ang="0">
                  <a:pos x="T2" y="T3"/>
                </a:cxn>
                <a:cxn ang="0">
                  <a:pos x="T4" y="T5"/>
                </a:cxn>
                <a:cxn ang="0">
                  <a:pos x="T6" y="T7"/>
                </a:cxn>
                <a:cxn ang="0">
                  <a:pos x="T8" y="T9"/>
                </a:cxn>
              </a:cxnLst>
              <a:rect l="0" t="0" r="r" b="b"/>
              <a:pathLst>
                <a:path w="55" h="111">
                  <a:moveTo>
                    <a:pt x="39" y="106"/>
                  </a:moveTo>
                  <a:cubicBezTo>
                    <a:pt x="26" y="107"/>
                    <a:pt x="13" y="108"/>
                    <a:pt x="0" y="111"/>
                  </a:cubicBezTo>
                  <a:cubicBezTo>
                    <a:pt x="0" y="76"/>
                    <a:pt x="1" y="41"/>
                    <a:pt x="2" y="6"/>
                  </a:cubicBezTo>
                  <a:cubicBezTo>
                    <a:pt x="19" y="3"/>
                    <a:pt x="37" y="1"/>
                    <a:pt x="55" y="0"/>
                  </a:cubicBezTo>
                  <a:cubicBezTo>
                    <a:pt x="49" y="35"/>
                    <a:pt x="44" y="70"/>
                    <a:pt x="39" y="106"/>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05" name="Freeform 125">
              <a:extLst>
                <a:ext uri="{FF2B5EF4-FFF2-40B4-BE49-F238E27FC236}">
                  <a16:creationId xmlns:a16="http://schemas.microsoft.com/office/drawing/2014/main" id="{5D5ECD97-B0C3-D249-D707-3BE7F7161B22}"/>
                </a:ext>
              </a:extLst>
            </p:cNvPr>
            <p:cNvSpPr>
              <a:spLocks/>
            </p:cNvSpPr>
            <p:nvPr/>
          </p:nvSpPr>
          <p:spPr bwMode="auto">
            <a:xfrm>
              <a:off x="9226551" y="9515475"/>
              <a:ext cx="314325" cy="12700"/>
            </a:xfrm>
            <a:custGeom>
              <a:avLst/>
              <a:gdLst>
                <a:gd name="T0" fmla="*/ 27 w 28"/>
                <a:gd name="T1" fmla="*/ 1 h 1"/>
                <a:gd name="T2" fmla="*/ 0 w 28"/>
                <a:gd name="T3" fmla="*/ 1 h 1"/>
                <a:gd name="T4" fmla="*/ 0 w 28"/>
                <a:gd name="T5" fmla="*/ 0 h 1"/>
                <a:gd name="T6" fmla="*/ 28 w 28"/>
                <a:gd name="T7" fmla="*/ 0 h 1"/>
                <a:gd name="T8" fmla="*/ 27 w 28"/>
                <a:gd name="T9" fmla="*/ 1 h 1"/>
              </a:gdLst>
              <a:ahLst/>
              <a:cxnLst>
                <a:cxn ang="0">
                  <a:pos x="T0" y="T1"/>
                </a:cxn>
                <a:cxn ang="0">
                  <a:pos x="T2" y="T3"/>
                </a:cxn>
                <a:cxn ang="0">
                  <a:pos x="T4" y="T5"/>
                </a:cxn>
                <a:cxn ang="0">
                  <a:pos x="T6" y="T7"/>
                </a:cxn>
                <a:cxn ang="0">
                  <a:pos x="T8" y="T9"/>
                </a:cxn>
              </a:cxnLst>
              <a:rect l="0" t="0" r="r" b="b"/>
              <a:pathLst>
                <a:path w="28" h="1">
                  <a:moveTo>
                    <a:pt x="27" y="1"/>
                  </a:moveTo>
                  <a:cubicBezTo>
                    <a:pt x="18" y="1"/>
                    <a:pt x="9" y="1"/>
                    <a:pt x="0" y="1"/>
                  </a:cubicBezTo>
                  <a:cubicBezTo>
                    <a:pt x="0" y="1"/>
                    <a:pt x="0" y="1"/>
                    <a:pt x="0" y="0"/>
                  </a:cubicBezTo>
                  <a:cubicBezTo>
                    <a:pt x="10" y="0"/>
                    <a:pt x="19" y="0"/>
                    <a:pt x="28" y="0"/>
                  </a:cubicBezTo>
                  <a:cubicBezTo>
                    <a:pt x="28" y="0"/>
                    <a:pt x="28" y="1"/>
                    <a:pt x="27"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06" name="Freeform 126">
              <a:extLst>
                <a:ext uri="{FF2B5EF4-FFF2-40B4-BE49-F238E27FC236}">
                  <a16:creationId xmlns:a16="http://schemas.microsoft.com/office/drawing/2014/main" id="{69D060F3-670A-10F7-B8F7-C171059685CC}"/>
                </a:ext>
              </a:extLst>
            </p:cNvPr>
            <p:cNvSpPr>
              <a:spLocks/>
            </p:cNvSpPr>
            <p:nvPr/>
          </p:nvSpPr>
          <p:spPr bwMode="auto">
            <a:xfrm>
              <a:off x="9226551" y="9539288"/>
              <a:ext cx="303213" cy="22225"/>
            </a:xfrm>
            <a:custGeom>
              <a:avLst/>
              <a:gdLst>
                <a:gd name="T0" fmla="*/ 27 w 27"/>
                <a:gd name="T1" fmla="*/ 1 h 2"/>
                <a:gd name="T2" fmla="*/ 0 w 27"/>
                <a:gd name="T3" fmla="*/ 2 h 2"/>
                <a:gd name="T4" fmla="*/ 0 w 27"/>
                <a:gd name="T5" fmla="*/ 0 h 2"/>
                <a:gd name="T6" fmla="*/ 27 w 27"/>
                <a:gd name="T7" fmla="*/ 0 h 2"/>
                <a:gd name="T8" fmla="*/ 27 w 27"/>
                <a:gd name="T9" fmla="*/ 1 h 2"/>
              </a:gdLst>
              <a:ahLst/>
              <a:cxnLst>
                <a:cxn ang="0">
                  <a:pos x="T0" y="T1"/>
                </a:cxn>
                <a:cxn ang="0">
                  <a:pos x="T2" y="T3"/>
                </a:cxn>
                <a:cxn ang="0">
                  <a:pos x="T4" y="T5"/>
                </a:cxn>
                <a:cxn ang="0">
                  <a:pos x="T6" y="T7"/>
                </a:cxn>
                <a:cxn ang="0">
                  <a:pos x="T8" y="T9"/>
                </a:cxn>
              </a:cxnLst>
              <a:rect l="0" t="0" r="r" b="b"/>
              <a:pathLst>
                <a:path w="27" h="2">
                  <a:moveTo>
                    <a:pt x="27" y="1"/>
                  </a:moveTo>
                  <a:cubicBezTo>
                    <a:pt x="18" y="1"/>
                    <a:pt x="9" y="1"/>
                    <a:pt x="0" y="2"/>
                  </a:cubicBezTo>
                  <a:cubicBezTo>
                    <a:pt x="0" y="1"/>
                    <a:pt x="0" y="1"/>
                    <a:pt x="0" y="0"/>
                  </a:cubicBezTo>
                  <a:cubicBezTo>
                    <a:pt x="9" y="0"/>
                    <a:pt x="18" y="0"/>
                    <a:pt x="27" y="0"/>
                  </a:cubicBezTo>
                  <a:cubicBezTo>
                    <a:pt x="27" y="1"/>
                    <a:pt x="27" y="1"/>
                    <a:pt x="27"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07" name="Freeform 127">
              <a:extLst>
                <a:ext uri="{FF2B5EF4-FFF2-40B4-BE49-F238E27FC236}">
                  <a16:creationId xmlns:a16="http://schemas.microsoft.com/office/drawing/2014/main" id="{486BB471-8355-77EB-D48A-8B8DABDAD807}"/>
                </a:ext>
              </a:extLst>
            </p:cNvPr>
            <p:cNvSpPr>
              <a:spLocks/>
            </p:cNvSpPr>
            <p:nvPr/>
          </p:nvSpPr>
          <p:spPr bwMode="auto">
            <a:xfrm>
              <a:off x="9226551" y="9561513"/>
              <a:ext cx="303213" cy="22225"/>
            </a:xfrm>
            <a:custGeom>
              <a:avLst/>
              <a:gdLst>
                <a:gd name="T0" fmla="*/ 26 w 27"/>
                <a:gd name="T1" fmla="*/ 2 h 2"/>
                <a:gd name="T2" fmla="*/ 0 w 27"/>
                <a:gd name="T3" fmla="*/ 2 h 2"/>
                <a:gd name="T4" fmla="*/ 0 w 27"/>
                <a:gd name="T5" fmla="*/ 1 h 2"/>
                <a:gd name="T6" fmla="*/ 27 w 27"/>
                <a:gd name="T7" fmla="*/ 1 h 2"/>
                <a:gd name="T8" fmla="*/ 26 w 27"/>
                <a:gd name="T9" fmla="*/ 2 h 2"/>
              </a:gdLst>
              <a:ahLst/>
              <a:cxnLst>
                <a:cxn ang="0">
                  <a:pos x="T0" y="T1"/>
                </a:cxn>
                <a:cxn ang="0">
                  <a:pos x="T2" y="T3"/>
                </a:cxn>
                <a:cxn ang="0">
                  <a:pos x="T4" y="T5"/>
                </a:cxn>
                <a:cxn ang="0">
                  <a:pos x="T6" y="T7"/>
                </a:cxn>
                <a:cxn ang="0">
                  <a:pos x="T8" y="T9"/>
                </a:cxn>
              </a:cxnLst>
              <a:rect l="0" t="0" r="r" b="b"/>
              <a:pathLst>
                <a:path w="27" h="2">
                  <a:moveTo>
                    <a:pt x="26" y="2"/>
                  </a:moveTo>
                  <a:cubicBezTo>
                    <a:pt x="17" y="2"/>
                    <a:pt x="9" y="2"/>
                    <a:pt x="0" y="2"/>
                  </a:cubicBezTo>
                  <a:cubicBezTo>
                    <a:pt x="0" y="1"/>
                    <a:pt x="0" y="1"/>
                    <a:pt x="0" y="1"/>
                  </a:cubicBezTo>
                  <a:cubicBezTo>
                    <a:pt x="9" y="0"/>
                    <a:pt x="18" y="0"/>
                    <a:pt x="27" y="1"/>
                  </a:cubicBezTo>
                  <a:cubicBezTo>
                    <a:pt x="27" y="1"/>
                    <a:pt x="27" y="1"/>
                    <a:pt x="26" y="2"/>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08" name="Freeform 128">
              <a:extLst>
                <a:ext uri="{FF2B5EF4-FFF2-40B4-BE49-F238E27FC236}">
                  <a16:creationId xmlns:a16="http://schemas.microsoft.com/office/drawing/2014/main" id="{D8112AF4-0BDE-EB24-B84E-3F0FECE81D49}"/>
                </a:ext>
              </a:extLst>
            </p:cNvPr>
            <p:cNvSpPr>
              <a:spLocks/>
            </p:cNvSpPr>
            <p:nvPr/>
          </p:nvSpPr>
          <p:spPr bwMode="auto">
            <a:xfrm>
              <a:off x="9215438" y="9594850"/>
              <a:ext cx="303213" cy="11113"/>
            </a:xfrm>
            <a:custGeom>
              <a:avLst/>
              <a:gdLst>
                <a:gd name="T0" fmla="*/ 27 w 27"/>
                <a:gd name="T1" fmla="*/ 1 h 1"/>
                <a:gd name="T2" fmla="*/ 0 w 27"/>
                <a:gd name="T3" fmla="*/ 1 h 1"/>
                <a:gd name="T4" fmla="*/ 0 w 27"/>
                <a:gd name="T5" fmla="*/ 0 h 1"/>
                <a:gd name="T6" fmla="*/ 27 w 27"/>
                <a:gd name="T7" fmla="*/ 0 h 1"/>
                <a:gd name="T8" fmla="*/ 27 w 27"/>
                <a:gd name="T9" fmla="*/ 1 h 1"/>
              </a:gdLst>
              <a:ahLst/>
              <a:cxnLst>
                <a:cxn ang="0">
                  <a:pos x="T0" y="T1"/>
                </a:cxn>
                <a:cxn ang="0">
                  <a:pos x="T2" y="T3"/>
                </a:cxn>
                <a:cxn ang="0">
                  <a:pos x="T4" y="T5"/>
                </a:cxn>
                <a:cxn ang="0">
                  <a:pos x="T6" y="T7"/>
                </a:cxn>
                <a:cxn ang="0">
                  <a:pos x="T8" y="T9"/>
                </a:cxn>
              </a:cxnLst>
              <a:rect l="0" t="0" r="r" b="b"/>
              <a:pathLst>
                <a:path w="27" h="1">
                  <a:moveTo>
                    <a:pt x="27" y="1"/>
                  </a:moveTo>
                  <a:cubicBezTo>
                    <a:pt x="18" y="1"/>
                    <a:pt x="9" y="1"/>
                    <a:pt x="0" y="1"/>
                  </a:cubicBezTo>
                  <a:cubicBezTo>
                    <a:pt x="0" y="1"/>
                    <a:pt x="0" y="0"/>
                    <a:pt x="0" y="0"/>
                  </a:cubicBezTo>
                  <a:cubicBezTo>
                    <a:pt x="9" y="0"/>
                    <a:pt x="18" y="0"/>
                    <a:pt x="27" y="0"/>
                  </a:cubicBezTo>
                  <a:cubicBezTo>
                    <a:pt x="27" y="0"/>
                    <a:pt x="27" y="1"/>
                    <a:pt x="27"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09" name="Freeform 129">
              <a:extLst>
                <a:ext uri="{FF2B5EF4-FFF2-40B4-BE49-F238E27FC236}">
                  <a16:creationId xmlns:a16="http://schemas.microsoft.com/office/drawing/2014/main" id="{8EEB5BBC-4FA1-C5CA-EBC2-4700B478DCFE}"/>
                </a:ext>
              </a:extLst>
            </p:cNvPr>
            <p:cNvSpPr>
              <a:spLocks/>
            </p:cNvSpPr>
            <p:nvPr/>
          </p:nvSpPr>
          <p:spPr bwMode="auto">
            <a:xfrm>
              <a:off x="9215438" y="9617075"/>
              <a:ext cx="303213" cy="11113"/>
            </a:xfrm>
            <a:custGeom>
              <a:avLst/>
              <a:gdLst>
                <a:gd name="T0" fmla="*/ 26 w 27"/>
                <a:gd name="T1" fmla="*/ 1 h 1"/>
                <a:gd name="T2" fmla="*/ 0 w 27"/>
                <a:gd name="T3" fmla="*/ 1 h 1"/>
                <a:gd name="T4" fmla="*/ 0 w 27"/>
                <a:gd name="T5" fmla="*/ 0 h 1"/>
                <a:gd name="T6" fmla="*/ 27 w 27"/>
                <a:gd name="T7" fmla="*/ 0 h 1"/>
                <a:gd name="T8" fmla="*/ 26 w 27"/>
                <a:gd name="T9" fmla="*/ 1 h 1"/>
              </a:gdLst>
              <a:ahLst/>
              <a:cxnLst>
                <a:cxn ang="0">
                  <a:pos x="T0" y="T1"/>
                </a:cxn>
                <a:cxn ang="0">
                  <a:pos x="T2" y="T3"/>
                </a:cxn>
                <a:cxn ang="0">
                  <a:pos x="T4" y="T5"/>
                </a:cxn>
                <a:cxn ang="0">
                  <a:pos x="T6" y="T7"/>
                </a:cxn>
                <a:cxn ang="0">
                  <a:pos x="T8" y="T9"/>
                </a:cxn>
              </a:cxnLst>
              <a:rect l="0" t="0" r="r" b="b"/>
              <a:pathLst>
                <a:path w="27" h="1">
                  <a:moveTo>
                    <a:pt x="26" y="1"/>
                  </a:moveTo>
                  <a:cubicBezTo>
                    <a:pt x="18" y="1"/>
                    <a:pt x="9" y="1"/>
                    <a:pt x="0" y="1"/>
                  </a:cubicBezTo>
                  <a:cubicBezTo>
                    <a:pt x="0" y="1"/>
                    <a:pt x="0" y="1"/>
                    <a:pt x="0" y="0"/>
                  </a:cubicBezTo>
                  <a:cubicBezTo>
                    <a:pt x="9" y="0"/>
                    <a:pt x="18" y="0"/>
                    <a:pt x="27" y="0"/>
                  </a:cubicBezTo>
                  <a:cubicBezTo>
                    <a:pt x="27" y="1"/>
                    <a:pt x="27" y="1"/>
                    <a:pt x="26"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0" name="Freeform 130">
              <a:extLst>
                <a:ext uri="{FF2B5EF4-FFF2-40B4-BE49-F238E27FC236}">
                  <a16:creationId xmlns:a16="http://schemas.microsoft.com/office/drawing/2014/main" id="{2EB4ABF8-5F16-1AE5-D1EC-2A5535279BEC}"/>
                </a:ext>
              </a:extLst>
            </p:cNvPr>
            <p:cNvSpPr>
              <a:spLocks/>
            </p:cNvSpPr>
            <p:nvPr/>
          </p:nvSpPr>
          <p:spPr bwMode="auto">
            <a:xfrm>
              <a:off x="9215438" y="9639300"/>
              <a:ext cx="292100" cy="23813"/>
            </a:xfrm>
            <a:custGeom>
              <a:avLst/>
              <a:gdLst>
                <a:gd name="T0" fmla="*/ 26 w 26"/>
                <a:gd name="T1" fmla="*/ 2 h 2"/>
                <a:gd name="T2" fmla="*/ 0 w 26"/>
                <a:gd name="T3" fmla="*/ 2 h 2"/>
                <a:gd name="T4" fmla="*/ 0 w 26"/>
                <a:gd name="T5" fmla="*/ 1 h 2"/>
                <a:gd name="T6" fmla="*/ 26 w 26"/>
                <a:gd name="T7" fmla="*/ 0 h 2"/>
                <a:gd name="T8" fmla="*/ 26 w 26"/>
                <a:gd name="T9" fmla="*/ 2 h 2"/>
              </a:gdLst>
              <a:ahLst/>
              <a:cxnLst>
                <a:cxn ang="0">
                  <a:pos x="T0" y="T1"/>
                </a:cxn>
                <a:cxn ang="0">
                  <a:pos x="T2" y="T3"/>
                </a:cxn>
                <a:cxn ang="0">
                  <a:pos x="T4" y="T5"/>
                </a:cxn>
                <a:cxn ang="0">
                  <a:pos x="T6" y="T7"/>
                </a:cxn>
                <a:cxn ang="0">
                  <a:pos x="T8" y="T9"/>
                </a:cxn>
              </a:cxnLst>
              <a:rect l="0" t="0" r="r" b="b"/>
              <a:pathLst>
                <a:path w="26" h="2">
                  <a:moveTo>
                    <a:pt x="26" y="2"/>
                  </a:moveTo>
                  <a:cubicBezTo>
                    <a:pt x="17" y="2"/>
                    <a:pt x="8" y="2"/>
                    <a:pt x="0" y="2"/>
                  </a:cubicBezTo>
                  <a:cubicBezTo>
                    <a:pt x="0" y="1"/>
                    <a:pt x="0" y="1"/>
                    <a:pt x="0" y="1"/>
                  </a:cubicBezTo>
                  <a:cubicBezTo>
                    <a:pt x="9" y="0"/>
                    <a:pt x="17" y="0"/>
                    <a:pt x="26" y="0"/>
                  </a:cubicBezTo>
                  <a:cubicBezTo>
                    <a:pt x="26" y="1"/>
                    <a:pt x="26" y="1"/>
                    <a:pt x="26" y="2"/>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1" name="Freeform 131">
              <a:extLst>
                <a:ext uri="{FF2B5EF4-FFF2-40B4-BE49-F238E27FC236}">
                  <a16:creationId xmlns:a16="http://schemas.microsoft.com/office/drawing/2014/main" id="{55935044-0D39-CF4F-55D1-4110853947D0}"/>
                </a:ext>
              </a:extLst>
            </p:cNvPr>
            <p:cNvSpPr>
              <a:spLocks/>
            </p:cNvSpPr>
            <p:nvPr/>
          </p:nvSpPr>
          <p:spPr bwMode="auto">
            <a:xfrm>
              <a:off x="9204326" y="9674225"/>
              <a:ext cx="303213" cy="11113"/>
            </a:xfrm>
            <a:custGeom>
              <a:avLst/>
              <a:gdLst>
                <a:gd name="T0" fmla="*/ 26 w 27"/>
                <a:gd name="T1" fmla="*/ 1 h 1"/>
                <a:gd name="T2" fmla="*/ 0 w 27"/>
                <a:gd name="T3" fmla="*/ 1 h 1"/>
                <a:gd name="T4" fmla="*/ 0 w 27"/>
                <a:gd name="T5" fmla="*/ 0 h 1"/>
                <a:gd name="T6" fmla="*/ 27 w 27"/>
                <a:gd name="T7" fmla="*/ 0 h 1"/>
                <a:gd name="T8" fmla="*/ 26 w 27"/>
                <a:gd name="T9" fmla="*/ 1 h 1"/>
              </a:gdLst>
              <a:ahLst/>
              <a:cxnLst>
                <a:cxn ang="0">
                  <a:pos x="T0" y="T1"/>
                </a:cxn>
                <a:cxn ang="0">
                  <a:pos x="T2" y="T3"/>
                </a:cxn>
                <a:cxn ang="0">
                  <a:pos x="T4" y="T5"/>
                </a:cxn>
                <a:cxn ang="0">
                  <a:pos x="T6" y="T7"/>
                </a:cxn>
                <a:cxn ang="0">
                  <a:pos x="T8" y="T9"/>
                </a:cxn>
              </a:cxnLst>
              <a:rect l="0" t="0" r="r" b="b"/>
              <a:pathLst>
                <a:path w="27" h="1">
                  <a:moveTo>
                    <a:pt x="26" y="1"/>
                  </a:moveTo>
                  <a:cubicBezTo>
                    <a:pt x="18" y="1"/>
                    <a:pt x="9" y="1"/>
                    <a:pt x="0" y="1"/>
                  </a:cubicBezTo>
                  <a:cubicBezTo>
                    <a:pt x="0" y="1"/>
                    <a:pt x="0" y="0"/>
                    <a:pt x="0" y="0"/>
                  </a:cubicBezTo>
                  <a:cubicBezTo>
                    <a:pt x="9" y="0"/>
                    <a:pt x="18" y="0"/>
                    <a:pt x="27" y="0"/>
                  </a:cubicBezTo>
                  <a:cubicBezTo>
                    <a:pt x="27" y="0"/>
                    <a:pt x="27" y="0"/>
                    <a:pt x="26"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2" name="Freeform 132">
              <a:extLst>
                <a:ext uri="{FF2B5EF4-FFF2-40B4-BE49-F238E27FC236}">
                  <a16:creationId xmlns:a16="http://schemas.microsoft.com/office/drawing/2014/main" id="{C441F96A-D6FA-CD7A-72B0-9E84DE61EF33}"/>
                </a:ext>
              </a:extLst>
            </p:cNvPr>
            <p:cNvSpPr>
              <a:spLocks/>
            </p:cNvSpPr>
            <p:nvPr/>
          </p:nvSpPr>
          <p:spPr bwMode="auto">
            <a:xfrm>
              <a:off x="9204326" y="9696450"/>
              <a:ext cx="292100" cy="11113"/>
            </a:xfrm>
            <a:custGeom>
              <a:avLst/>
              <a:gdLst>
                <a:gd name="T0" fmla="*/ 26 w 26"/>
                <a:gd name="T1" fmla="*/ 1 h 1"/>
                <a:gd name="T2" fmla="*/ 0 w 26"/>
                <a:gd name="T3" fmla="*/ 1 h 1"/>
                <a:gd name="T4" fmla="*/ 0 w 26"/>
                <a:gd name="T5" fmla="*/ 0 h 1"/>
                <a:gd name="T6" fmla="*/ 26 w 26"/>
                <a:gd name="T7" fmla="*/ 0 h 1"/>
                <a:gd name="T8" fmla="*/ 26 w 26"/>
                <a:gd name="T9" fmla="*/ 1 h 1"/>
              </a:gdLst>
              <a:ahLst/>
              <a:cxnLst>
                <a:cxn ang="0">
                  <a:pos x="T0" y="T1"/>
                </a:cxn>
                <a:cxn ang="0">
                  <a:pos x="T2" y="T3"/>
                </a:cxn>
                <a:cxn ang="0">
                  <a:pos x="T4" y="T5"/>
                </a:cxn>
                <a:cxn ang="0">
                  <a:pos x="T6" y="T7"/>
                </a:cxn>
                <a:cxn ang="0">
                  <a:pos x="T8" y="T9"/>
                </a:cxn>
              </a:cxnLst>
              <a:rect l="0" t="0" r="r" b="b"/>
              <a:pathLst>
                <a:path w="26" h="1">
                  <a:moveTo>
                    <a:pt x="26" y="1"/>
                  </a:moveTo>
                  <a:cubicBezTo>
                    <a:pt x="17" y="1"/>
                    <a:pt x="9" y="1"/>
                    <a:pt x="0" y="1"/>
                  </a:cubicBezTo>
                  <a:cubicBezTo>
                    <a:pt x="0" y="1"/>
                    <a:pt x="0" y="1"/>
                    <a:pt x="0" y="0"/>
                  </a:cubicBezTo>
                  <a:cubicBezTo>
                    <a:pt x="9" y="0"/>
                    <a:pt x="17" y="0"/>
                    <a:pt x="26" y="0"/>
                  </a:cubicBezTo>
                  <a:cubicBezTo>
                    <a:pt x="26" y="0"/>
                    <a:pt x="26" y="1"/>
                    <a:pt x="26"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3" name="Freeform 133">
              <a:extLst>
                <a:ext uri="{FF2B5EF4-FFF2-40B4-BE49-F238E27FC236}">
                  <a16:creationId xmlns:a16="http://schemas.microsoft.com/office/drawing/2014/main" id="{FC5304FC-A886-8470-1A3C-0F7C61992966}"/>
                </a:ext>
              </a:extLst>
            </p:cNvPr>
            <p:cNvSpPr>
              <a:spLocks/>
            </p:cNvSpPr>
            <p:nvPr/>
          </p:nvSpPr>
          <p:spPr bwMode="auto">
            <a:xfrm>
              <a:off x="9191626" y="9718675"/>
              <a:ext cx="304800" cy="22225"/>
            </a:xfrm>
            <a:custGeom>
              <a:avLst/>
              <a:gdLst>
                <a:gd name="T0" fmla="*/ 26 w 27"/>
                <a:gd name="T1" fmla="*/ 2 h 2"/>
                <a:gd name="T2" fmla="*/ 0 w 27"/>
                <a:gd name="T3" fmla="*/ 2 h 2"/>
                <a:gd name="T4" fmla="*/ 1 w 27"/>
                <a:gd name="T5" fmla="*/ 0 h 2"/>
                <a:gd name="T6" fmla="*/ 27 w 27"/>
                <a:gd name="T7" fmla="*/ 0 h 2"/>
                <a:gd name="T8" fmla="*/ 26 w 27"/>
                <a:gd name="T9" fmla="*/ 2 h 2"/>
              </a:gdLst>
              <a:ahLst/>
              <a:cxnLst>
                <a:cxn ang="0">
                  <a:pos x="T0" y="T1"/>
                </a:cxn>
                <a:cxn ang="0">
                  <a:pos x="T2" y="T3"/>
                </a:cxn>
                <a:cxn ang="0">
                  <a:pos x="T4" y="T5"/>
                </a:cxn>
                <a:cxn ang="0">
                  <a:pos x="T6" y="T7"/>
                </a:cxn>
                <a:cxn ang="0">
                  <a:pos x="T8" y="T9"/>
                </a:cxn>
              </a:cxnLst>
              <a:rect l="0" t="0" r="r" b="b"/>
              <a:pathLst>
                <a:path w="27" h="2">
                  <a:moveTo>
                    <a:pt x="26" y="2"/>
                  </a:moveTo>
                  <a:cubicBezTo>
                    <a:pt x="18" y="1"/>
                    <a:pt x="9" y="1"/>
                    <a:pt x="0" y="2"/>
                  </a:cubicBezTo>
                  <a:cubicBezTo>
                    <a:pt x="1" y="1"/>
                    <a:pt x="1" y="1"/>
                    <a:pt x="1" y="0"/>
                  </a:cubicBezTo>
                  <a:cubicBezTo>
                    <a:pt x="9" y="0"/>
                    <a:pt x="18" y="0"/>
                    <a:pt x="27" y="0"/>
                  </a:cubicBezTo>
                  <a:cubicBezTo>
                    <a:pt x="27" y="1"/>
                    <a:pt x="27" y="1"/>
                    <a:pt x="26" y="2"/>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4" name="Freeform 134">
              <a:extLst>
                <a:ext uri="{FF2B5EF4-FFF2-40B4-BE49-F238E27FC236}">
                  <a16:creationId xmlns:a16="http://schemas.microsoft.com/office/drawing/2014/main" id="{5EAF3F39-1910-8ED6-08CE-2B631BEA1F65}"/>
                </a:ext>
              </a:extLst>
            </p:cNvPr>
            <p:cNvSpPr>
              <a:spLocks/>
            </p:cNvSpPr>
            <p:nvPr/>
          </p:nvSpPr>
          <p:spPr bwMode="auto">
            <a:xfrm>
              <a:off x="9191626" y="9740900"/>
              <a:ext cx="293688" cy="22225"/>
            </a:xfrm>
            <a:custGeom>
              <a:avLst/>
              <a:gdLst>
                <a:gd name="T0" fmla="*/ 26 w 26"/>
                <a:gd name="T1" fmla="*/ 2 h 2"/>
                <a:gd name="T2" fmla="*/ 0 w 26"/>
                <a:gd name="T3" fmla="*/ 2 h 2"/>
                <a:gd name="T4" fmla="*/ 0 w 26"/>
                <a:gd name="T5" fmla="*/ 1 h 2"/>
                <a:gd name="T6" fmla="*/ 26 w 26"/>
                <a:gd name="T7" fmla="*/ 1 h 2"/>
                <a:gd name="T8" fmla="*/ 26 w 26"/>
                <a:gd name="T9" fmla="*/ 2 h 2"/>
              </a:gdLst>
              <a:ahLst/>
              <a:cxnLst>
                <a:cxn ang="0">
                  <a:pos x="T0" y="T1"/>
                </a:cxn>
                <a:cxn ang="0">
                  <a:pos x="T2" y="T3"/>
                </a:cxn>
                <a:cxn ang="0">
                  <a:pos x="T4" y="T5"/>
                </a:cxn>
                <a:cxn ang="0">
                  <a:pos x="T6" y="T7"/>
                </a:cxn>
                <a:cxn ang="0">
                  <a:pos x="T8" y="T9"/>
                </a:cxn>
              </a:cxnLst>
              <a:rect l="0" t="0" r="r" b="b"/>
              <a:pathLst>
                <a:path w="26" h="2">
                  <a:moveTo>
                    <a:pt x="26" y="2"/>
                  </a:moveTo>
                  <a:cubicBezTo>
                    <a:pt x="17" y="2"/>
                    <a:pt x="9" y="2"/>
                    <a:pt x="0" y="2"/>
                  </a:cubicBezTo>
                  <a:cubicBezTo>
                    <a:pt x="0" y="1"/>
                    <a:pt x="0" y="1"/>
                    <a:pt x="0" y="1"/>
                  </a:cubicBezTo>
                  <a:cubicBezTo>
                    <a:pt x="9" y="0"/>
                    <a:pt x="18" y="0"/>
                    <a:pt x="26" y="1"/>
                  </a:cubicBezTo>
                  <a:cubicBezTo>
                    <a:pt x="26" y="1"/>
                    <a:pt x="26" y="1"/>
                    <a:pt x="26" y="2"/>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5" name="Freeform 135">
              <a:extLst>
                <a:ext uri="{FF2B5EF4-FFF2-40B4-BE49-F238E27FC236}">
                  <a16:creationId xmlns:a16="http://schemas.microsoft.com/office/drawing/2014/main" id="{19D63161-A5CB-7047-018F-C625A07730D5}"/>
                </a:ext>
              </a:extLst>
            </p:cNvPr>
            <p:cNvSpPr>
              <a:spLocks/>
            </p:cNvSpPr>
            <p:nvPr/>
          </p:nvSpPr>
          <p:spPr bwMode="auto">
            <a:xfrm>
              <a:off x="9191626" y="9774238"/>
              <a:ext cx="293688" cy="12700"/>
            </a:xfrm>
            <a:custGeom>
              <a:avLst/>
              <a:gdLst>
                <a:gd name="T0" fmla="*/ 25 w 26"/>
                <a:gd name="T1" fmla="*/ 1 h 1"/>
                <a:gd name="T2" fmla="*/ 0 w 26"/>
                <a:gd name="T3" fmla="*/ 1 h 1"/>
                <a:gd name="T4" fmla="*/ 0 w 26"/>
                <a:gd name="T5" fmla="*/ 0 h 1"/>
                <a:gd name="T6" fmla="*/ 26 w 26"/>
                <a:gd name="T7" fmla="*/ 0 h 1"/>
                <a:gd name="T8" fmla="*/ 25 w 26"/>
                <a:gd name="T9" fmla="*/ 1 h 1"/>
              </a:gdLst>
              <a:ahLst/>
              <a:cxnLst>
                <a:cxn ang="0">
                  <a:pos x="T0" y="T1"/>
                </a:cxn>
                <a:cxn ang="0">
                  <a:pos x="T2" y="T3"/>
                </a:cxn>
                <a:cxn ang="0">
                  <a:pos x="T4" y="T5"/>
                </a:cxn>
                <a:cxn ang="0">
                  <a:pos x="T6" y="T7"/>
                </a:cxn>
                <a:cxn ang="0">
                  <a:pos x="T8" y="T9"/>
                </a:cxn>
              </a:cxnLst>
              <a:rect l="0" t="0" r="r" b="b"/>
              <a:pathLst>
                <a:path w="26" h="1">
                  <a:moveTo>
                    <a:pt x="25" y="1"/>
                  </a:moveTo>
                  <a:cubicBezTo>
                    <a:pt x="17" y="1"/>
                    <a:pt x="8" y="1"/>
                    <a:pt x="0" y="1"/>
                  </a:cubicBezTo>
                  <a:cubicBezTo>
                    <a:pt x="0" y="1"/>
                    <a:pt x="0" y="0"/>
                    <a:pt x="0" y="0"/>
                  </a:cubicBezTo>
                  <a:cubicBezTo>
                    <a:pt x="9" y="0"/>
                    <a:pt x="17" y="0"/>
                    <a:pt x="26" y="0"/>
                  </a:cubicBezTo>
                  <a:cubicBezTo>
                    <a:pt x="26" y="0"/>
                    <a:pt x="26" y="1"/>
                    <a:pt x="25"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6" name="Freeform 136">
              <a:extLst>
                <a:ext uri="{FF2B5EF4-FFF2-40B4-BE49-F238E27FC236}">
                  <a16:creationId xmlns:a16="http://schemas.microsoft.com/office/drawing/2014/main" id="{D4881F12-A5CB-ED51-7BB5-153661BFE5F6}"/>
                </a:ext>
              </a:extLst>
            </p:cNvPr>
            <p:cNvSpPr>
              <a:spLocks/>
            </p:cNvSpPr>
            <p:nvPr/>
          </p:nvSpPr>
          <p:spPr bwMode="auto">
            <a:xfrm>
              <a:off x="9180513" y="9798050"/>
              <a:ext cx="293688" cy="22225"/>
            </a:xfrm>
            <a:custGeom>
              <a:avLst/>
              <a:gdLst>
                <a:gd name="T0" fmla="*/ 26 w 26"/>
                <a:gd name="T1" fmla="*/ 1 h 2"/>
                <a:gd name="T2" fmla="*/ 0 w 26"/>
                <a:gd name="T3" fmla="*/ 2 h 2"/>
                <a:gd name="T4" fmla="*/ 1 w 26"/>
                <a:gd name="T5" fmla="*/ 0 h 2"/>
                <a:gd name="T6" fmla="*/ 26 w 26"/>
                <a:gd name="T7" fmla="*/ 0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17" y="1"/>
                    <a:pt x="9" y="1"/>
                    <a:pt x="0" y="2"/>
                  </a:cubicBezTo>
                  <a:cubicBezTo>
                    <a:pt x="1" y="1"/>
                    <a:pt x="1" y="1"/>
                    <a:pt x="1" y="0"/>
                  </a:cubicBezTo>
                  <a:cubicBezTo>
                    <a:pt x="9" y="0"/>
                    <a:pt x="18" y="0"/>
                    <a:pt x="26" y="0"/>
                  </a:cubicBezTo>
                  <a:cubicBezTo>
                    <a:pt x="26" y="1"/>
                    <a:pt x="26" y="1"/>
                    <a:pt x="26"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7" name="Freeform 137">
              <a:extLst>
                <a:ext uri="{FF2B5EF4-FFF2-40B4-BE49-F238E27FC236}">
                  <a16:creationId xmlns:a16="http://schemas.microsoft.com/office/drawing/2014/main" id="{FECCCD80-B652-607C-B0E9-26857D568BAE}"/>
                </a:ext>
              </a:extLst>
            </p:cNvPr>
            <p:cNvSpPr>
              <a:spLocks/>
            </p:cNvSpPr>
            <p:nvPr/>
          </p:nvSpPr>
          <p:spPr bwMode="auto">
            <a:xfrm>
              <a:off x="9180513" y="9820275"/>
              <a:ext cx="293688" cy="22225"/>
            </a:xfrm>
            <a:custGeom>
              <a:avLst/>
              <a:gdLst>
                <a:gd name="T0" fmla="*/ 25 w 26"/>
                <a:gd name="T1" fmla="*/ 2 h 2"/>
                <a:gd name="T2" fmla="*/ 0 w 26"/>
                <a:gd name="T3" fmla="*/ 2 h 2"/>
                <a:gd name="T4" fmla="*/ 0 w 26"/>
                <a:gd name="T5" fmla="*/ 1 h 2"/>
                <a:gd name="T6" fmla="*/ 26 w 26"/>
                <a:gd name="T7" fmla="*/ 0 h 2"/>
                <a:gd name="T8" fmla="*/ 25 w 26"/>
                <a:gd name="T9" fmla="*/ 2 h 2"/>
              </a:gdLst>
              <a:ahLst/>
              <a:cxnLst>
                <a:cxn ang="0">
                  <a:pos x="T0" y="T1"/>
                </a:cxn>
                <a:cxn ang="0">
                  <a:pos x="T2" y="T3"/>
                </a:cxn>
                <a:cxn ang="0">
                  <a:pos x="T4" y="T5"/>
                </a:cxn>
                <a:cxn ang="0">
                  <a:pos x="T6" y="T7"/>
                </a:cxn>
                <a:cxn ang="0">
                  <a:pos x="T8" y="T9"/>
                </a:cxn>
              </a:cxnLst>
              <a:rect l="0" t="0" r="r" b="b"/>
              <a:pathLst>
                <a:path w="26" h="2">
                  <a:moveTo>
                    <a:pt x="25" y="2"/>
                  </a:moveTo>
                  <a:cubicBezTo>
                    <a:pt x="17" y="2"/>
                    <a:pt x="9" y="2"/>
                    <a:pt x="0" y="2"/>
                  </a:cubicBezTo>
                  <a:cubicBezTo>
                    <a:pt x="0" y="1"/>
                    <a:pt x="0" y="1"/>
                    <a:pt x="0" y="1"/>
                  </a:cubicBezTo>
                  <a:cubicBezTo>
                    <a:pt x="9" y="0"/>
                    <a:pt x="17" y="0"/>
                    <a:pt x="26" y="0"/>
                  </a:cubicBezTo>
                  <a:cubicBezTo>
                    <a:pt x="26" y="1"/>
                    <a:pt x="26" y="1"/>
                    <a:pt x="25" y="2"/>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8" name="Freeform 138">
              <a:extLst>
                <a:ext uri="{FF2B5EF4-FFF2-40B4-BE49-F238E27FC236}">
                  <a16:creationId xmlns:a16="http://schemas.microsoft.com/office/drawing/2014/main" id="{8231146C-50CB-150C-BBFD-39837C9F59EC}"/>
                </a:ext>
              </a:extLst>
            </p:cNvPr>
            <p:cNvSpPr>
              <a:spLocks/>
            </p:cNvSpPr>
            <p:nvPr/>
          </p:nvSpPr>
          <p:spPr bwMode="auto">
            <a:xfrm>
              <a:off x="9180513" y="9853613"/>
              <a:ext cx="282575" cy="11113"/>
            </a:xfrm>
            <a:custGeom>
              <a:avLst/>
              <a:gdLst>
                <a:gd name="T0" fmla="*/ 25 w 25"/>
                <a:gd name="T1" fmla="*/ 1 h 1"/>
                <a:gd name="T2" fmla="*/ 0 w 25"/>
                <a:gd name="T3" fmla="*/ 1 h 1"/>
                <a:gd name="T4" fmla="*/ 0 w 25"/>
                <a:gd name="T5" fmla="*/ 0 h 1"/>
                <a:gd name="T6" fmla="*/ 25 w 25"/>
                <a:gd name="T7" fmla="*/ 0 h 1"/>
                <a:gd name="T8" fmla="*/ 25 w 25"/>
                <a:gd name="T9" fmla="*/ 1 h 1"/>
              </a:gdLst>
              <a:ahLst/>
              <a:cxnLst>
                <a:cxn ang="0">
                  <a:pos x="T0" y="T1"/>
                </a:cxn>
                <a:cxn ang="0">
                  <a:pos x="T2" y="T3"/>
                </a:cxn>
                <a:cxn ang="0">
                  <a:pos x="T4" y="T5"/>
                </a:cxn>
                <a:cxn ang="0">
                  <a:pos x="T6" y="T7"/>
                </a:cxn>
                <a:cxn ang="0">
                  <a:pos x="T8" y="T9"/>
                </a:cxn>
              </a:cxnLst>
              <a:rect l="0" t="0" r="r" b="b"/>
              <a:pathLst>
                <a:path w="25" h="1">
                  <a:moveTo>
                    <a:pt x="25" y="1"/>
                  </a:moveTo>
                  <a:cubicBezTo>
                    <a:pt x="17" y="1"/>
                    <a:pt x="8" y="1"/>
                    <a:pt x="0" y="1"/>
                  </a:cubicBezTo>
                  <a:cubicBezTo>
                    <a:pt x="0" y="1"/>
                    <a:pt x="0" y="0"/>
                    <a:pt x="0" y="0"/>
                  </a:cubicBezTo>
                  <a:cubicBezTo>
                    <a:pt x="8" y="0"/>
                    <a:pt x="17" y="0"/>
                    <a:pt x="25" y="0"/>
                  </a:cubicBezTo>
                  <a:cubicBezTo>
                    <a:pt x="25" y="0"/>
                    <a:pt x="25" y="0"/>
                    <a:pt x="25"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9" name="Freeform 139">
              <a:extLst>
                <a:ext uri="{FF2B5EF4-FFF2-40B4-BE49-F238E27FC236}">
                  <a16:creationId xmlns:a16="http://schemas.microsoft.com/office/drawing/2014/main" id="{92CE94B0-E589-D158-50E9-BD23ED6B6C7F}"/>
                </a:ext>
              </a:extLst>
            </p:cNvPr>
            <p:cNvSpPr>
              <a:spLocks/>
            </p:cNvSpPr>
            <p:nvPr/>
          </p:nvSpPr>
          <p:spPr bwMode="auto">
            <a:xfrm>
              <a:off x="9169401" y="9875838"/>
              <a:ext cx="293688" cy="11113"/>
            </a:xfrm>
            <a:custGeom>
              <a:avLst/>
              <a:gdLst>
                <a:gd name="T0" fmla="*/ 25 w 26"/>
                <a:gd name="T1" fmla="*/ 1 h 1"/>
                <a:gd name="T2" fmla="*/ 0 w 26"/>
                <a:gd name="T3" fmla="*/ 1 h 1"/>
                <a:gd name="T4" fmla="*/ 1 w 26"/>
                <a:gd name="T5" fmla="*/ 0 h 1"/>
                <a:gd name="T6" fmla="*/ 26 w 26"/>
                <a:gd name="T7" fmla="*/ 0 h 1"/>
                <a:gd name="T8" fmla="*/ 25 w 26"/>
                <a:gd name="T9" fmla="*/ 1 h 1"/>
              </a:gdLst>
              <a:ahLst/>
              <a:cxnLst>
                <a:cxn ang="0">
                  <a:pos x="T0" y="T1"/>
                </a:cxn>
                <a:cxn ang="0">
                  <a:pos x="T2" y="T3"/>
                </a:cxn>
                <a:cxn ang="0">
                  <a:pos x="T4" y="T5"/>
                </a:cxn>
                <a:cxn ang="0">
                  <a:pos x="T6" y="T7"/>
                </a:cxn>
                <a:cxn ang="0">
                  <a:pos x="T8" y="T9"/>
                </a:cxn>
              </a:cxnLst>
              <a:rect l="0" t="0" r="r" b="b"/>
              <a:pathLst>
                <a:path w="26" h="1">
                  <a:moveTo>
                    <a:pt x="25" y="1"/>
                  </a:moveTo>
                  <a:cubicBezTo>
                    <a:pt x="17" y="1"/>
                    <a:pt x="9" y="1"/>
                    <a:pt x="0" y="1"/>
                  </a:cubicBezTo>
                  <a:cubicBezTo>
                    <a:pt x="0" y="1"/>
                    <a:pt x="0" y="1"/>
                    <a:pt x="1" y="0"/>
                  </a:cubicBezTo>
                  <a:cubicBezTo>
                    <a:pt x="9" y="0"/>
                    <a:pt x="17" y="0"/>
                    <a:pt x="26" y="0"/>
                  </a:cubicBezTo>
                  <a:cubicBezTo>
                    <a:pt x="26" y="1"/>
                    <a:pt x="26" y="1"/>
                    <a:pt x="25"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20" name="Freeform 140">
              <a:extLst>
                <a:ext uri="{FF2B5EF4-FFF2-40B4-BE49-F238E27FC236}">
                  <a16:creationId xmlns:a16="http://schemas.microsoft.com/office/drawing/2014/main" id="{8D1CE9A0-1620-7DA8-352A-C121E112C238}"/>
                </a:ext>
              </a:extLst>
            </p:cNvPr>
            <p:cNvSpPr>
              <a:spLocks/>
            </p:cNvSpPr>
            <p:nvPr/>
          </p:nvSpPr>
          <p:spPr bwMode="auto">
            <a:xfrm>
              <a:off x="9169401" y="9898063"/>
              <a:ext cx="280988" cy="23813"/>
            </a:xfrm>
            <a:custGeom>
              <a:avLst/>
              <a:gdLst>
                <a:gd name="T0" fmla="*/ 25 w 25"/>
                <a:gd name="T1" fmla="*/ 2 h 2"/>
                <a:gd name="T2" fmla="*/ 0 w 25"/>
                <a:gd name="T3" fmla="*/ 2 h 2"/>
                <a:gd name="T4" fmla="*/ 0 w 25"/>
                <a:gd name="T5" fmla="*/ 0 h 2"/>
                <a:gd name="T6" fmla="*/ 25 w 25"/>
                <a:gd name="T7" fmla="*/ 0 h 2"/>
                <a:gd name="T8" fmla="*/ 25 w 25"/>
                <a:gd name="T9" fmla="*/ 2 h 2"/>
              </a:gdLst>
              <a:ahLst/>
              <a:cxnLst>
                <a:cxn ang="0">
                  <a:pos x="T0" y="T1"/>
                </a:cxn>
                <a:cxn ang="0">
                  <a:pos x="T2" y="T3"/>
                </a:cxn>
                <a:cxn ang="0">
                  <a:pos x="T4" y="T5"/>
                </a:cxn>
                <a:cxn ang="0">
                  <a:pos x="T6" y="T7"/>
                </a:cxn>
                <a:cxn ang="0">
                  <a:pos x="T8" y="T9"/>
                </a:cxn>
              </a:cxnLst>
              <a:rect l="0" t="0" r="r" b="b"/>
              <a:pathLst>
                <a:path w="25" h="2">
                  <a:moveTo>
                    <a:pt x="25" y="2"/>
                  </a:moveTo>
                  <a:cubicBezTo>
                    <a:pt x="17" y="1"/>
                    <a:pt x="8" y="2"/>
                    <a:pt x="0" y="2"/>
                  </a:cubicBezTo>
                  <a:cubicBezTo>
                    <a:pt x="0" y="1"/>
                    <a:pt x="0" y="1"/>
                    <a:pt x="0" y="0"/>
                  </a:cubicBezTo>
                  <a:cubicBezTo>
                    <a:pt x="9" y="0"/>
                    <a:pt x="17" y="0"/>
                    <a:pt x="25" y="0"/>
                  </a:cubicBezTo>
                  <a:cubicBezTo>
                    <a:pt x="25" y="1"/>
                    <a:pt x="25" y="1"/>
                    <a:pt x="25" y="2"/>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21" name="Freeform 141">
              <a:extLst>
                <a:ext uri="{FF2B5EF4-FFF2-40B4-BE49-F238E27FC236}">
                  <a16:creationId xmlns:a16="http://schemas.microsoft.com/office/drawing/2014/main" id="{6B21546C-335C-66D1-6206-37C6A9BF3242}"/>
                </a:ext>
              </a:extLst>
            </p:cNvPr>
            <p:cNvSpPr>
              <a:spLocks/>
            </p:cNvSpPr>
            <p:nvPr/>
          </p:nvSpPr>
          <p:spPr bwMode="auto">
            <a:xfrm>
              <a:off x="9169401" y="9921875"/>
              <a:ext cx="280988" cy="22225"/>
            </a:xfrm>
            <a:custGeom>
              <a:avLst/>
              <a:gdLst>
                <a:gd name="T0" fmla="*/ 24 w 25"/>
                <a:gd name="T1" fmla="*/ 2 h 2"/>
                <a:gd name="T2" fmla="*/ 0 w 25"/>
                <a:gd name="T3" fmla="*/ 2 h 2"/>
                <a:gd name="T4" fmla="*/ 0 w 25"/>
                <a:gd name="T5" fmla="*/ 1 h 2"/>
                <a:gd name="T6" fmla="*/ 25 w 25"/>
                <a:gd name="T7" fmla="*/ 1 h 2"/>
                <a:gd name="T8" fmla="*/ 24 w 25"/>
                <a:gd name="T9" fmla="*/ 2 h 2"/>
              </a:gdLst>
              <a:ahLst/>
              <a:cxnLst>
                <a:cxn ang="0">
                  <a:pos x="T0" y="T1"/>
                </a:cxn>
                <a:cxn ang="0">
                  <a:pos x="T2" y="T3"/>
                </a:cxn>
                <a:cxn ang="0">
                  <a:pos x="T4" y="T5"/>
                </a:cxn>
                <a:cxn ang="0">
                  <a:pos x="T6" y="T7"/>
                </a:cxn>
                <a:cxn ang="0">
                  <a:pos x="T8" y="T9"/>
                </a:cxn>
              </a:cxnLst>
              <a:rect l="0" t="0" r="r" b="b"/>
              <a:pathLst>
                <a:path w="25" h="2">
                  <a:moveTo>
                    <a:pt x="24" y="2"/>
                  </a:moveTo>
                  <a:cubicBezTo>
                    <a:pt x="16" y="2"/>
                    <a:pt x="8" y="2"/>
                    <a:pt x="0" y="2"/>
                  </a:cubicBezTo>
                  <a:cubicBezTo>
                    <a:pt x="0" y="2"/>
                    <a:pt x="0" y="1"/>
                    <a:pt x="0" y="1"/>
                  </a:cubicBezTo>
                  <a:cubicBezTo>
                    <a:pt x="8" y="1"/>
                    <a:pt x="16" y="0"/>
                    <a:pt x="25" y="1"/>
                  </a:cubicBezTo>
                  <a:cubicBezTo>
                    <a:pt x="25" y="1"/>
                    <a:pt x="25" y="1"/>
                    <a:pt x="24" y="2"/>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22" name="Freeform 142">
              <a:extLst>
                <a:ext uri="{FF2B5EF4-FFF2-40B4-BE49-F238E27FC236}">
                  <a16:creationId xmlns:a16="http://schemas.microsoft.com/office/drawing/2014/main" id="{A725B78D-76D3-BFC4-D2BB-C0EB9B9706F1}"/>
                </a:ext>
              </a:extLst>
            </p:cNvPr>
            <p:cNvSpPr>
              <a:spLocks/>
            </p:cNvSpPr>
            <p:nvPr/>
          </p:nvSpPr>
          <p:spPr bwMode="auto">
            <a:xfrm>
              <a:off x="9507538" y="9752013"/>
              <a:ext cx="280988" cy="34925"/>
            </a:xfrm>
            <a:custGeom>
              <a:avLst/>
              <a:gdLst>
                <a:gd name="T0" fmla="*/ 25 w 25"/>
                <a:gd name="T1" fmla="*/ 3 h 3"/>
                <a:gd name="T2" fmla="*/ 0 w 25"/>
                <a:gd name="T3" fmla="*/ 1 h 3"/>
                <a:gd name="T4" fmla="*/ 0 w 25"/>
                <a:gd name="T5" fmla="*/ 0 h 3"/>
                <a:gd name="T6" fmla="*/ 25 w 25"/>
                <a:gd name="T7" fmla="*/ 1 h 3"/>
                <a:gd name="T8" fmla="*/ 25 w 25"/>
                <a:gd name="T9" fmla="*/ 3 h 3"/>
              </a:gdLst>
              <a:ahLst/>
              <a:cxnLst>
                <a:cxn ang="0">
                  <a:pos x="T0" y="T1"/>
                </a:cxn>
                <a:cxn ang="0">
                  <a:pos x="T2" y="T3"/>
                </a:cxn>
                <a:cxn ang="0">
                  <a:pos x="T4" y="T5"/>
                </a:cxn>
                <a:cxn ang="0">
                  <a:pos x="T6" y="T7"/>
                </a:cxn>
                <a:cxn ang="0">
                  <a:pos x="T8" y="T9"/>
                </a:cxn>
              </a:cxnLst>
              <a:rect l="0" t="0" r="r" b="b"/>
              <a:pathLst>
                <a:path w="25" h="3">
                  <a:moveTo>
                    <a:pt x="25" y="3"/>
                  </a:moveTo>
                  <a:cubicBezTo>
                    <a:pt x="17" y="2"/>
                    <a:pt x="8" y="1"/>
                    <a:pt x="0" y="1"/>
                  </a:cubicBezTo>
                  <a:cubicBezTo>
                    <a:pt x="0" y="0"/>
                    <a:pt x="0" y="0"/>
                    <a:pt x="0" y="0"/>
                  </a:cubicBezTo>
                  <a:cubicBezTo>
                    <a:pt x="8" y="0"/>
                    <a:pt x="17" y="1"/>
                    <a:pt x="25" y="1"/>
                  </a:cubicBezTo>
                  <a:cubicBezTo>
                    <a:pt x="25" y="2"/>
                    <a:pt x="25" y="2"/>
                    <a:pt x="25"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23" name="Freeform 143">
              <a:extLst>
                <a:ext uri="{FF2B5EF4-FFF2-40B4-BE49-F238E27FC236}">
                  <a16:creationId xmlns:a16="http://schemas.microsoft.com/office/drawing/2014/main" id="{D35F1F7A-EB20-5498-AC74-4328CD50A5E9}"/>
                </a:ext>
              </a:extLst>
            </p:cNvPr>
            <p:cNvSpPr>
              <a:spLocks/>
            </p:cNvSpPr>
            <p:nvPr/>
          </p:nvSpPr>
          <p:spPr bwMode="auto">
            <a:xfrm>
              <a:off x="9496426" y="9774238"/>
              <a:ext cx="292100" cy="34925"/>
            </a:xfrm>
            <a:custGeom>
              <a:avLst/>
              <a:gdLst>
                <a:gd name="T0" fmla="*/ 25 w 26"/>
                <a:gd name="T1" fmla="*/ 3 h 3"/>
                <a:gd name="T2" fmla="*/ 0 w 26"/>
                <a:gd name="T3" fmla="*/ 1 h 3"/>
                <a:gd name="T4" fmla="*/ 1 w 26"/>
                <a:gd name="T5" fmla="*/ 0 h 3"/>
                <a:gd name="T6" fmla="*/ 26 w 26"/>
                <a:gd name="T7" fmla="*/ 2 h 3"/>
                <a:gd name="T8" fmla="*/ 25 w 26"/>
                <a:gd name="T9" fmla="*/ 3 h 3"/>
              </a:gdLst>
              <a:ahLst/>
              <a:cxnLst>
                <a:cxn ang="0">
                  <a:pos x="T0" y="T1"/>
                </a:cxn>
                <a:cxn ang="0">
                  <a:pos x="T2" y="T3"/>
                </a:cxn>
                <a:cxn ang="0">
                  <a:pos x="T4" y="T5"/>
                </a:cxn>
                <a:cxn ang="0">
                  <a:pos x="T6" y="T7"/>
                </a:cxn>
                <a:cxn ang="0">
                  <a:pos x="T8" y="T9"/>
                </a:cxn>
              </a:cxnLst>
              <a:rect l="0" t="0" r="r" b="b"/>
              <a:pathLst>
                <a:path w="26" h="3">
                  <a:moveTo>
                    <a:pt x="25" y="3"/>
                  </a:moveTo>
                  <a:cubicBezTo>
                    <a:pt x="17" y="2"/>
                    <a:pt x="9" y="2"/>
                    <a:pt x="0" y="1"/>
                  </a:cubicBezTo>
                  <a:cubicBezTo>
                    <a:pt x="0" y="1"/>
                    <a:pt x="0" y="0"/>
                    <a:pt x="1" y="0"/>
                  </a:cubicBezTo>
                  <a:cubicBezTo>
                    <a:pt x="9" y="0"/>
                    <a:pt x="17" y="1"/>
                    <a:pt x="26" y="2"/>
                  </a:cubicBezTo>
                  <a:cubicBezTo>
                    <a:pt x="25" y="2"/>
                    <a:pt x="25" y="2"/>
                    <a:pt x="25"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24" name="Freeform 144">
              <a:extLst>
                <a:ext uri="{FF2B5EF4-FFF2-40B4-BE49-F238E27FC236}">
                  <a16:creationId xmlns:a16="http://schemas.microsoft.com/office/drawing/2014/main" id="{2088A8FC-A742-6EC4-B8A6-ABC8706E2512}"/>
                </a:ext>
              </a:extLst>
            </p:cNvPr>
            <p:cNvSpPr>
              <a:spLocks/>
            </p:cNvSpPr>
            <p:nvPr/>
          </p:nvSpPr>
          <p:spPr bwMode="auto">
            <a:xfrm>
              <a:off x="9496426" y="9798050"/>
              <a:ext cx="280988" cy="33338"/>
            </a:xfrm>
            <a:custGeom>
              <a:avLst/>
              <a:gdLst>
                <a:gd name="T0" fmla="*/ 25 w 25"/>
                <a:gd name="T1" fmla="*/ 3 h 3"/>
                <a:gd name="T2" fmla="*/ 0 w 25"/>
                <a:gd name="T3" fmla="*/ 1 h 3"/>
                <a:gd name="T4" fmla="*/ 0 w 25"/>
                <a:gd name="T5" fmla="*/ 0 h 3"/>
                <a:gd name="T6" fmla="*/ 25 w 25"/>
                <a:gd name="T7" fmla="*/ 2 h 3"/>
                <a:gd name="T8" fmla="*/ 25 w 25"/>
                <a:gd name="T9" fmla="*/ 3 h 3"/>
              </a:gdLst>
              <a:ahLst/>
              <a:cxnLst>
                <a:cxn ang="0">
                  <a:pos x="T0" y="T1"/>
                </a:cxn>
                <a:cxn ang="0">
                  <a:pos x="T2" y="T3"/>
                </a:cxn>
                <a:cxn ang="0">
                  <a:pos x="T4" y="T5"/>
                </a:cxn>
                <a:cxn ang="0">
                  <a:pos x="T6" y="T7"/>
                </a:cxn>
                <a:cxn ang="0">
                  <a:pos x="T8" y="T9"/>
                </a:cxn>
              </a:cxnLst>
              <a:rect l="0" t="0" r="r" b="b"/>
              <a:pathLst>
                <a:path w="25" h="3">
                  <a:moveTo>
                    <a:pt x="25" y="3"/>
                  </a:moveTo>
                  <a:cubicBezTo>
                    <a:pt x="16" y="2"/>
                    <a:pt x="8" y="2"/>
                    <a:pt x="0" y="1"/>
                  </a:cubicBezTo>
                  <a:cubicBezTo>
                    <a:pt x="0" y="1"/>
                    <a:pt x="0" y="1"/>
                    <a:pt x="0" y="0"/>
                  </a:cubicBezTo>
                  <a:cubicBezTo>
                    <a:pt x="8" y="1"/>
                    <a:pt x="17" y="1"/>
                    <a:pt x="25" y="2"/>
                  </a:cubicBezTo>
                  <a:cubicBezTo>
                    <a:pt x="25" y="3"/>
                    <a:pt x="25" y="3"/>
                    <a:pt x="25"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25" name="Freeform 145">
              <a:extLst>
                <a:ext uri="{FF2B5EF4-FFF2-40B4-BE49-F238E27FC236}">
                  <a16:creationId xmlns:a16="http://schemas.microsoft.com/office/drawing/2014/main" id="{CED74BD1-7D0F-A42B-7953-EE4EB025D287}"/>
                </a:ext>
              </a:extLst>
            </p:cNvPr>
            <p:cNvSpPr>
              <a:spLocks/>
            </p:cNvSpPr>
            <p:nvPr/>
          </p:nvSpPr>
          <p:spPr bwMode="auto">
            <a:xfrm>
              <a:off x="9485313" y="9831388"/>
              <a:ext cx="280988" cy="33338"/>
            </a:xfrm>
            <a:custGeom>
              <a:avLst/>
              <a:gdLst>
                <a:gd name="T0" fmla="*/ 25 w 25"/>
                <a:gd name="T1" fmla="*/ 3 h 3"/>
                <a:gd name="T2" fmla="*/ 0 w 25"/>
                <a:gd name="T3" fmla="*/ 1 h 3"/>
                <a:gd name="T4" fmla="*/ 1 w 25"/>
                <a:gd name="T5" fmla="*/ 0 h 3"/>
                <a:gd name="T6" fmla="*/ 25 w 25"/>
                <a:gd name="T7" fmla="*/ 1 h 3"/>
                <a:gd name="T8" fmla="*/ 25 w 25"/>
                <a:gd name="T9" fmla="*/ 3 h 3"/>
              </a:gdLst>
              <a:ahLst/>
              <a:cxnLst>
                <a:cxn ang="0">
                  <a:pos x="T0" y="T1"/>
                </a:cxn>
                <a:cxn ang="0">
                  <a:pos x="T2" y="T3"/>
                </a:cxn>
                <a:cxn ang="0">
                  <a:pos x="T4" y="T5"/>
                </a:cxn>
                <a:cxn ang="0">
                  <a:pos x="T6" y="T7"/>
                </a:cxn>
                <a:cxn ang="0">
                  <a:pos x="T8" y="T9"/>
                </a:cxn>
              </a:cxnLst>
              <a:rect l="0" t="0" r="r" b="b"/>
              <a:pathLst>
                <a:path w="25" h="3">
                  <a:moveTo>
                    <a:pt x="25" y="3"/>
                  </a:moveTo>
                  <a:cubicBezTo>
                    <a:pt x="17" y="2"/>
                    <a:pt x="8" y="1"/>
                    <a:pt x="0" y="1"/>
                  </a:cubicBezTo>
                  <a:cubicBezTo>
                    <a:pt x="0" y="0"/>
                    <a:pt x="0" y="0"/>
                    <a:pt x="1" y="0"/>
                  </a:cubicBezTo>
                  <a:cubicBezTo>
                    <a:pt x="9" y="0"/>
                    <a:pt x="17" y="1"/>
                    <a:pt x="25" y="1"/>
                  </a:cubicBezTo>
                  <a:cubicBezTo>
                    <a:pt x="25" y="2"/>
                    <a:pt x="25" y="2"/>
                    <a:pt x="25"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26" name="Freeform 146">
              <a:extLst>
                <a:ext uri="{FF2B5EF4-FFF2-40B4-BE49-F238E27FC236}">
                  <a16:creationId xmlns:a16="http://schemas.microsoft.com/office/drawing/2014/main" id="{E309BC79-320F-0377-21CA-41B75754D33D}"/>
                </a:ext>
              </a:extLst>
            </p:cNvPr>
            <p:cNvSpPr>
              <a:spLocks/>
            </p:cNvSpPr>
            <p:nvPr/>
          </p:nvSpPr>
          <p:spPr bwMode="auto">
            <a:xfrm>
              <a:off x="9485313" y="9853613"/>
              <a:ext cx="280988" cy="33338"/>
            </a:xfrm>
            <a:custGeom>
              <a:avLst/>
              <a:gdLst>
                <a:gd name="T0" fmla="*/ 24 w 25"/>
                <a:gd name="T1" fmla="*/ 3 h 3"/>
                <a:gd name="T2" fmla="*/ 0 w 25"/>
                <a:gd name="T3" fmla="*/ 1 h 3"/>
                <a:gd name="T4" fmla="*/ 0 w 25"/>
                <a:gd name="T5" fmla="*/ 0 h 3"/>
                <a:gd name="T6" fmla="*/ 25 w 25"/>
                <a:gd name="T7" fmla="*/ 2 h 3"/>
                <a:gd name="T8" fmla="*/ 24 w 25"/>
                <a:gd name="T9" fmla="*/ 3 h 3"/>
              </a:gdLst>
              <a:ahLst/>
              <a:cxnLst>
                <a:cxn ang="0">
                  <a:pos x="T0" y="T1"/>
                </a:cxn>
                <a:cxn ang="0">
                  <a:pos x="T2" y="T3"/>
                </a:cxn>
                <a:cxn ang="0">
                  <a:pos x="T4" y="T5"/>
                </a:cxn>
                <a:cxn ang="0">
                  <a:pos x="T6" y="T7"/>
                </a:cxn>
                <a:cxn ang="0">
                  <a:pos x="T8" y="T9"/>
                </a:cxn>
              </a:cxnLst>
              <a:rect l="0" t="0" r="r" b="b"/>
              <a:pathLst>
                <a:path w="25" h="3">
                  <a:moveTo>
                    <a:pt x="24" y="3"/>
                  </a:moveTo>
                  <a:cubicBezTo>
                    <a:pt x="16" y="2"/>
                    <a:pt x="8" y="1"/>
                    <a:pt x="0" y="1"/>
                  </a:cubicBezTo>
                  <a:cubicBezTo>
                    <a:pt x="0" y="1"/>
                    <a:pt x="0" y="0"/>
                    <a:pt x="0" y="0"/>
                  </a:cubicBezTo>
                  <a:cubicBezTo>
                    <a:pt x="8" y="0"/>
                    <a:pt x="16" y="1"/>
                    <a:pt x="25" y="2"/>
                  </a:cubicBezTo>
                  <a:cubicBezTo>
                    <a:pt x="25" y="2"/>
                    <a:pt x="24" y="2"/>
                    <a:pt x="24"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27" name="Freeform 147">
              <a:extLst>
                <a:ext uri="{FF2B5EF4-FFF2-40B4-BE49-F238E27FC236}">
                  <a16:creationId xmlns:a16="http://schemas.microsoft.com/office/drawing/2014/main" id="{14BE0FA3-F652-3071-32CC-4980D180E0F2}"/>
                </a:ext>
              </a:extLst>
            </p:cNvPr>
            <p:cNvSpPr>
              <a:spLocks/>
            </p:cNvSpPr>
            <p:nvPr/>
          </p:nvSpPr>
          <p:spPr bwMode="auto">
            <a:xfrm>
              <a:off x="9474201" y="9875838"/>
              <a:ext cx="280988" cy="33338"/>
            </a:xfrm>
            <a:custGeom>
              <a:avLst/>
              <a:gdLst>
                <a:gd name="T0" fmla="*/ 25 w 25"/>
                <a:gd name="T1" fmla="*/ 3 h 3"/>
                <a:gd name="T2" fmla="*/ 0 w 25"/>
                <a:gd name="T3" fmla="*/ 1 h 3"/>
                <a:gd name="T4" fmla="*/ 0 w 25"/>
                <a:gd name="T5" fmla="*/ 0 h 3"/>
                <a:gd name="T6" fmla="*/ 25 w 25"/>
                <a:gd name="T7" fmla="*/ 2 h 3"/>
                <a:gd name="T8" fmla="*/ 25 w 25"/>
                <a:gd name="T9" fmla="*/ 3 h 3"/>
              </a:gdLst>
              <a:ahLst/>
              <a:cxnLst>
                <a:cxn ang="0">
                  <a:pos x="T0" y="T1"/>
                </a:cxn>
                <a:cxn ang="0">
                  <a:pos x="T2" y="T3"/>
                </a:cxn>
                <a:cxn ang="0">
                  <a:pos x="T4" y="T5"/>
                </a:cxn>
                <a:cxn ang="0">
                  <a:pos x="T6" y="T7"/>
                </a:cxn>
                <a:cxn ang="0">
                  <a:pos x="T8" y="T9"/>
                </a:cxn>
              </a:cxnLst>
              <a:rect l="0" t="0" r="r" b="b"/>
              <a:pathLst>
                <a:path w="25" h="3">
                  <a:moveTo>
                    <a:pt x="25" y="3"/>
                  </a:moveTo>
                  <a:cubicBezTo>
                    <a:pt x="16" y="2"/>
                    <a:pt x="8" y="2"/>
                    <a:pt x="0" y="1"/>
                  </a:cubicBezTo>
                  <a:cubicBezTo>
                    <a:pt x="0" y="1"/>
                    <a:pt x="0" y="1"/>
                    <a:pt x="0" y="0"/>
                  </a:cubicBezTo>
                  <a:cubicBezTo>
                    <a:pt x="9" y="1"/>
                    <a:pt x="17" y="1"/>
                    <a:pt x="25" y="2"/>
                  </a:cubicBezTo>
                  <a:cubicBezTo>
                    <a:pt x="25" y="2"/>
                    <a:pt x="25" y="3"/>
                    <a:pt x="25"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28" name="Freeform 148">
              <a:extLst>
                <a:ext uri="{FF2B5EF4-FFF2-40B4-BE49-F238E27FC236}">
                  <a16:creationId xmlns:a16="http://schemas.microsoft.com/office/drawing/2014/main" id="{31A5D2A9-178B-2DCE-57BC-0B3FDC1A2EBB}"/>
                </a:ext>
              </a:extLst>
            </p:cNvPr>
            <p:cNvSpPr>
              <a:spLocks/>
            </p:cNvSpPr>
            <p:nvPr/>
          </p:nvSpPr>
          <p:spPr bwMode="auto">
            <a:xfrm>
              <a:off x="9474201" y="9898063"/>
              <a:ext cx="269875" cy="34925"/>
            </a:xfrm>
            <a:custGeom>
              <a:avLst/>
              <a:gdLst>
                <a:gd name="T0" fmla="*/ 24 w 24"/>
                <a:gd name="T1" fmla="*/ 3 h 3"/>
                <a:gd name="T2" fmla="*/ 0 w 24"/>
                <a:gd name="T3" fmla="*/ 2 h 3"/>
                <a:gd name="T4" fmla="*/ 0 w 24"/>
                <a:gd name="T5" fmla="*/ 0 h 3"/>
                <a:gd name="T6" fmla="*/ 24 w 24"/>
                <a:gd name="T7" fmla="*/ 2 h 3"/>
                <a:gd name="T8" fmla="*/ 24 w 24"/>
                <a:gd name="T9" fmla="*/ 3 h 3"/>
              </a:gdLst>
              <a:ahLst/>
              <a:cxnLst>
                <a:cxn ang="0">
                  <a:pos x="T0" y="T1"/>
                </a:cxn>
                <a:cxn ang="0">
                  <a:pos x="T2" y="T3"/>
                </a:cxn>
                <a:cxn ang="0">
                  <a:pos x="T4" y="T5"/>
                </a:cxn>
                <a:cxn ang="0">
                  <a:pos x="T6" y="T7"/>
                </a:cxn>
                <a:cxn ang="0">
                  <a:pos x="T8" y="T9"/>
                </a:cxn>
              </a:cxnLst>
              <a:rect l="0" t="0" r="r" b="b"/>
              <a:pathLst>
                <a:path w="24" h="3">
                  <a:moveTo>
                    <a:pt x="24" y="3"/>
                  </a:moveTo>
                  <a:cubicBezTo>
                    <a:pt x="16" y="3"/>
                    <a:pt x="8" y="2"/>
                    <a:pt x="0" y="2"/>
                  </a:cubicBezTo>
                  <a:cubicBezTo>
                    <a:pt x="0" y="1"/>
                    <a:pt x="0" y="1"/>
                    <a:pt x="0" y="0"/>
                  </a:cubicBezTo>
                  <a:cubicBezTo>
                    <a:pt x="8" y="1"/>
                    <a:pt x="16" y="1"/>
                    <a:pt x="24" y="2"/>
                  </a:cubicBezTo>
                  <a:cubicBezTo>
                    <a:pt x="24" y="3"/>
                    <a:pt x="24" y="3"/>
                    <a:pt x="24"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29" name="Freeform 149">
              <a:extLst>
                <a:ext uri="{FF2B5EF4-FFF2-40B4-BE49-F238E27FC236}">
                  <a16:creationId xmlns:a16="http://schemas.microsoft.com/office/drawing/2014/main" id="{97C5FC71-2E21-9574-0916-4B4A36497592}"/>
                </a:ext>
              </a:extLst>
            </p:cNvPr>
            <p:cNvSpPr>
              <a:spLocks/>
            </p:cNvSpPr>
            <p:nvPr/>
          </p:nvSpPr>
          <p:spPr bwMode="auto">
            <a:xfrm>
              <a:off x="9463088" y="9932988"/>
              <a:ext cx="280988" cy="33338"/>
            </a:xfrm>
            <a:custGeom>
              <a:avLst/>
              <a:gdLst>
                <a:gd name="T0" fmla="*/ 24 w 25"/>
                <a:gd name="T1" fmla="*/ 3 h 3"/>
                <a:gd name="T2" fmla="*/ 0 w 25"/>
                <a:gd name="T3" fmla="*/ 1 h 3"/>
                <a:gd name="T4" fmla="*/ 0 w 25"/>
                <a:gd name="T5" fmla="*/ 0 h 3"/>
                <a:gd name="T6" fmla="*/ 25 w 25"/>
                <a:gd name="T7" fmla="*/ 1 h 3"/>
                <a:gd name="T8" fmla="*/ 24 w 25"/>
                <a:gd name="T9" fmla="*/ 3 h 3"/>
              </a:gdLst>
              <a:ahLst/>
              <a:cxnLst>
                <a:cxn ang="0">
                  <a:pos x="T0" y="T1"/>
                </a:cxn>
                <a:cxn ang="0">
                  <a:pos x="T2" y="T3"/>
                </a:cxn>
                <a:cxn ang="0">
                  <a:pos x="T4" y="T5"/>
                </a:cxn>
                <a:cxn ang="0">
                  <a:pos x="T6" y="T7"/>
                </a:cxn>
                <a:cxn ang="0">
                  <a:pos x="T8" y="T9"/>
                </a:cxn>
              </a:cxnLst>
              <a:rect l="0" t="0" r="r" b="b"/>
              <a:pathLst>
                <a:path w="25" h="3">
                  <a:moveTo>
                    <a:pt x="24" y="3"/>
                  </a:moveTo>
                  <a:cubicBezTo>
                    <a:pt x="16" y="2"/>
                    <a:pt x="8" y="1"/>
                    <a:pt x="0" y="1"/>
                  </a:cubicBezTo>
                  <a:cubicBezTo>
                    <a:pt x="0" y="0"/>
                    <a:pt x="0" y="0"/>
                    <a:pt x="0" y="0"/>
                  </a:cubicBezTo>
                  <a:cubicBezTo>
                    <a:pt x="9" y="0"/>
                    <a:pt x="17" y="1"/>
                    <a:pt x="25" y="1"/>
                  </a:cubicBezTo>
                  <a:cubicBezTo>
                    <a:pt x="25" y="2"/>
                    <a:pt x="24" y="2"/>
                    <a:pt x="24"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30" name="Freeform 150">
              <a:extLst>
                <a:ext uri="{FF2B5EF4-FFF2-40B4-BE49-F238E27FC236}">
                  <a16:creationId xmlns:a16="http://schemas.microsoft.com/office/drawing/2014/main" id="{01656460-1B83-4C92-61F4-8C47F241711F}"/>
                </a:ext>
              </a:extLst>
            </p:cNvPr>
            <p:cNvSpPr>
              <a:spLocks/>
            </p:cNvSpPr>
            <p:nvPr/>
          </p:nvSpPr>
          <p:spPr bwMode="auto">
            <a:xfrm>
              <a:off x="9879013" y="9539288"/>
              <a:ext cx="292100" cy="55563"/>
            </a:xfrm>
            <a:custGeom>
              <a:avLst/>
              <a:gdLst>
                <a:gd name="T0" fmla="*/ 25 w 26"/>
                <a:gd name="T1" fmla="*/ 5 h 5"/>
                <a:gd name="T2" fmla="*/ 0 w 26"/>
                <a:gd name="T3" fmla="*/ 1 h 5"/>
                <a:gd name="T4" fmla="*/ 0 w 26"/>
                <a:gd name="T5" fmla="*/ 0 h 5"/>
                <a:gd name="T6" fmla="*/ 26 w 26"/>
                <a:gd name="T7" fmla="*/ 4 h 5"/>
                <a:gd name="T8" fmla="*/ 25 w 26"/>
                <a:gd name="T9" fmla="*/ 5 h 5"/>
              </a:gdLst>
              <a:ahLst/>
              <a:cxnLst>
                <a:cxn ang="0">
                  <a:pos x="T0" y="T1"/>
                </a:cxn>
                <a:cxn ang="0">
                  <a:pos x="T2" y="T3"/>
                </a:cxn>
                <a:cxn ang="0">
                  <a:pos x="T4" y="T5"/>
                </a:cxn>
                <a:cxn ang="0">
                  <a:pos x="T6" y="T7"/>
                </a:cxn>
                <a:cxn ang="0">
                  <a:pos x="T8" y="T9"/>
                </a:cxn>
              </a:cxnLst>
              <a:rect l="0" t="0" r="r" b="b"/>
              <a:pathLst>
                <a:path w="26" h="5">
                  <a:moveTo>
                    <a:pt x="25" y="5"/>
                  </a:moveTo>
                  <a:cubicBezTo>
                    <a:pt x="17" y="3"/>
                    <a:pt x="8" y="2"/>
                    <a:pt x="0" y="1"/>
                  </a:cubicBezTo>
                  <a:cubicBezTo>
                    <a:pt x="0" y="1"/>
                    <a:pt x="0" y="0"/>
                    <a:pt x="0" y="0"/>
                  </a:cubicBezTo>
                  <a:cubicBezTo>
                    <a:pt x="9" y="1"/>
                    <a:pt x="17" y="2"/>
                    <a:pt x="26" y="4"/>
                  </a:cubicBezTo>
                  <a:cubicBezTo>
                    <a:pt x="25" y="4"/>
                    <a:pt x="25" y="4"/>
                    <a:pt x="25"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31" name="Freeform 151">
              <a:extLst>
                <a:ext uri="{FF2B5EF4-FFF2-40B4-BE49-F238E27FC236}">
                  <a16:creationId xmlns:a16="http://schemas.microsoft.com/office/drawing/2014/main" id="{FE7E65A5-A091-4430-451E-59D8B9391E4A}"/>
                </a:ext>
              </a:extLst>
            </p:cNvPr>
            <p:cNvSpPr>
              <a:spLocks/>
            </p:cNvSpPr>
            <p:nvPr/>
          </p:nvSpPr>
          <p:spPr bwMode="auto">
            <a:xfrm>
              <a:off x="9867901" y="9561513"/>
              <a:ext cx="292100" cy="55563"/>
            </a:xfrm>
            <a:custGeom>
              <a:avLst/>
              <a:gdLst>
                <a:gd name="T0" fmla="*/ 25 w 26"/>
                <a:gd name="T1" fmla="*/ 5 h 5"/>
                <a:gd name="T2" fmla="*/ 0 w 26"/>
                <a:gd name="T3" fmla="*/ 2 h 5"/>
                <a:gd name="T4" fmla="*/ 0 w 26"/>
                <a:gd name="T5" fmla="*/ 0 h 5"/>
                <a:gd name="T6" fmla="*/ 26 w 26"/>
                <a:gd name="T7" fmla="*/ 4 h 5"/>
                <a:gd name="T8" fmla="*/ 25 w 26"/>
                <a:gd name="T9" fmla="*/ 5 h 5"/>
              </a:gdLst>
              <a:ahLst/>
              <a:cxnLst>
                <a:cxn ang="0">
                  <a:pos x="T0" y="T1"/>
                </a:cxn>
                <a:cxn ang="0">
                  <a:pos x="T2" y="T3"/>
                </a:cxn>
                <a:cxn ang="0">
                  <a:pos x="T4" y="T5"/>
                </a:cxn>
                <a:cxn ang="0">
                  <a:pos x="T6" y="T7"/>
                </a:cxn>
                <a:cxn ang="0">
                  <a:pos x="T8" y="T9"/>
                </a:cxn>
              </a:cxnLst>
              <a:rect l="0" t="0" r="r" b="b"/>
              <a:pathLst>
                <a:path w="26" h="5">
                  <a:moveTo>
                    <a:pt x="25" y="5"/>
                  </a:moveTo>
                  <a:cubicBezTo>
                    <a:pt x="17" y="4"/>
                    <a:pt x="9" y="3"/>
                    <a:pt x="0" y="2"/>
                  </a:cubicBezTo>
                  <a:cubicBezTo>
                    <a:pt x="0" y="1"/>
                    <a:pt x="0" y="1"/>
                    <a:pt x="0" y="0"/>
                  </a:cubicBezTo>
                  <a:cubicBezTo>
                    <a:pt x="9" y="1"/>
                    <a:pt x="17" y="3"/>
                    <a:pt x="26" y="4"/>
                  </a:cubicBezTo>
                  <a:cubicBezTo>
                    <a:pt x="26" y="5"/>
                    <a:pt x="25" y="5"/>
                    <a:pt x="25"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32" name="Freeform 152">
              <a:extLst>
                <a:ext uri="{FF2B5EF4-FFF2-40B4-BE49-F238E27FC236}">
                  <a16:creationId xmlns:a16="http://schemas.microsoft.com/office/drawing/2014/main" id="{3E0F0595-8C98-B1C6-CB44-852945B8129D}"/>
                </a:ext>
              </a:extLst>
            </p:cNvPr>
            <p:cNvSpPr>
              <a:spLocks/>
            </p:cNvSpPr>
            <p:nvPr/>
          </p:nvSpPr>
          <p:spPr bwMode="auto">
            <a:xfrm>
              <a:off x="9856788" y="9594850"/>
              <a:ext cx="292100" cy="57150"/>
            </a:xfrm>
            <a:custGeom>
              <a:avLst/>
              <a:gdLst>
                <a:gd name="T0" fmla="*/ 25 w 26"/>
                <a:gd name="T1" fmla="*/ 5 h 5"/>
                <a:gd name="T2" fmla="*/ 0 w 26"/>
                <a:gd name="T3" fmla="*/ 1 h 5"/>
                <a:gd name="T4" fmla="*/ 1 w 26"/>
                <a:gd name="T5" fmla="*/ 0 h 5"/>
                <a:gd name="T6" fmla="*/ 26 w 26"/>
                <a:gd name="T7" fmla="*/ 3 h 5"/>
                <a:gd name="T8" fmla="*/ 25 w 26"/>
                <a:gd name="T9" fmla="*/ 5 h 5"/>
              </a:gdLst>
              <a:ahLst/>
              <a:cxnLst>
                <a:cxn ang="0">
                  <a:pos x="T0" y="T1"/>
                </a:cxn>
                <a:cxn ang="0">
                  <a:pos x="T2" y="T3"/>
                </a:cxn>
                <a:cxn ang="0">
                  <a:pos x="T4" y="T5"/>
                </a:cxn>
                <a:cxn ang="0">
                  <a:pos x="T6" y="T7"/>
                </a:cxn>
                <a:cxn ang="0">
                  <a:pos x="T8" y="T9"/>
                </a:cxn>
              </a:cxnLst>
              <a:rect l="0" t="0" r="r" b="b"/>
              <a:pathLst>
                <a:path w="26" h="5">
                  <a:moveTo>
                    <a:pt x="25" y="5"/>
                  </a:moveTo>
                  <a:cubicBezTo>
                    <a:pt x="17" y="3"/>
                    <a:pt x="9" y="2"/>
                    <a:pt x="0" y="1"/>
                  </a:cubicBezTo>
                  <a:cubicBezTo>
                    <a:pt x="1" y="0"/>
                    <a:pt x="1" y="0"/>
                    <a:pt x="1" y="0"/>
                  </a:cubicBezTo>
                  <a:cubicBezTo>
                    <a:pt x="9" y="1"/>
                    <a:pt x="18" y="2"/>
                    <a:pt x="26" y="3"/>
                  </a:cubicBezTo>
                  <a:cubicBezTo>
                    <a:pt x="26" y="4"/>
                    <a:pt x="26" y="4"/>
                    <a:pt x="25"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33" name="Freeform 153">
              <a:extLst>
                <a:ext uri="{FF2B5EF4-FFF2-40B4-BE49-F238E27FC236}">
                  <a16:creationId xmlns:a16="http://schemas.microsoft.com/office/drawing/2014/main" id="{86C5EBFB-A40C-0BE1-05E8-3BDEFAAE1F9D}"/>
                </a:ext>
              </a:extLst>
            </p:cNvPr>
            <p:cNvSpPr>
              <a:spLocks/>
            </p:cNvSpPr>
            <p:nvPr/>
          </p:nvSpPr>
          <p:spPr bwMode="auto">
            <a:xfrm>
              <a:off x="9856788" y="9617075"/>
              <a:ext cx="280988" cy="57150"/>
            </a:xfrm>
            <a:custGeom>
              <a:avLst/>
              <a:gdLst>
                <a:gd name="T0" fmla="*/ 25 w 25"/>
                <a:gd name="T1" fmla="*/ 5 h 5"/>
                <a:gd name="T2" fmla="*/ 0 w 25"/>
                <a:gd name="T3" fmla="*/ 1 h 5"/>
                <a:gd name="T4" fmla="*/ 0 w 25"/>
                <a:gd name="T5" fmla="*/ 0 h 5"/>
                <a:gd name="T6" fmla="*/ 25 w 25"/>
                <a:gd name="T7" fmla="*/ 4 h 5"/>
                <a:gd name="T8" fmla="*/ 25 w 25"/>
                <a:gd name="T9" fmla="*/ 5 h 5"/>
              </a:gdLst>
              <a:ahLst/>
              <a:cxnLst>
                <a:cxn ang="0">
                  <a:pos x="T0" y="T1"/>
                </a:cxn>
                <a:cxn ang="0">
                  <a:pos x="T2" y="T3"/>
                </a:cxn>
                <a:cxn ang="0">
                  <a:pos x="T4" y="T5"/>
                </a:cxn>
                <a:cxn ang="0">
                  <a:pos x="T6" y="T7"/>
                </a:cxn>
                <a:cxn ang="0">
                  <a:pos x="T8" y="T9"/>
                </a:cxn>
              </a:cxnLst>
              <a:rect l="0" t="0" r="r" b="b"/>
              <a:pathLst>
                <a:path w="25" h="5">
                  <a:moveTo>
                    <a:pt x="25" y="5"/>
                  </a:moveTo>
                  <a:cubicBezTo>
                    <a:pt x="16" y="3"/>
                    <a:pt x="8" y="2"/>
                    <a:pt x="0" y="1"/>
                  </a:cubicBezTo>
                  <a:cubicBezTo>
                    <a:pt x="0" y="1"/>
                    <a:pt x="0" y="0"/>
                    <a:pt x="0" y="0"/>
                  </a:cubicBezTo>
                  <a:cubicBezTo>
                    <a:pt x="9" y="1"/>
                    <a:pt x="17" y="2"/>
                    <a:pt x="25" y="4"/>
                  </a:cubicBezTo>
                  <a:cubicBezTo>
                    <a:pt x="25" y="4"/>
                    <a:pt x="25" y="4"/>
                    <a:pt x="25"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34" name="Freeform 154">
              <a:extLst>
                <a:ext uri="{FF2B5EF4-FFF2-40B4-BE49-F238E27FC236}">
                  <a16:creationId xmlns:a16="http://schemas.microsoft.com/office/drawing/2014/main" id="{41EF2FBF-A0C8-2EA8-8C10-E33BB56ADB66}"/>
                </a:ext>
              </a:extLst>
            </p:cNvPr>
            <p:cNvSpPr>
              <a:spLocks/>
            </p:cNvSpPr>
            <p:nvPr/>
          </p:nvSpPr>
          <p:spPr bwMode="auto">
            <a:xfrm>
              <a:off x="9844088" y="9639300"/>
              <a:ext cx="282575" cy="57150"/>
            </a:xfrm>
            <a:custGeom>
              <a:avLst/>
              <a:gdLst>
                <a:gd name="T0" fmla="*/ 25 w 25"/>
                <a:gd name="T1" fmla="*/ 5 h 5"/>
                <a:gd name="T2" fmla="*/ 0 w 25"/>
                <a:gd name="T3" fmla="*/ 1 h 5"/>
                <a:gd name="T4" fmla="*/ 0 w 25"/>
                <a:gd name="T5" fmla="*/ 0 h 5"/>
                <a:gd name="T6" fmla="*/ 25 w 25"/>
                <a:gd name="T7" fmla="*/ 4 h 5"/>
                <a:gd name="T8" fmla="*/ 25 w 25"/>
                <a:gd name="T9" fmla="*/ 5 h 5"/>
              </a:gdLst>
              <a:ahLst/>
              <a:cxnLst>
                <a:cxn ang="0">
                  <a:pos x="T0" y="T1"/>
                </a:cxn>
                <a:cxn ang="0">
                  <a:pos x="T2" y="T3"/>
                </a:cxn>
                <a:cxn ang="0">
                  <a:pos x="T4" y="T5"/>
                </a:cxn>
                <a:cxn ang="0">
                  <a:pos x="T6" y="T7"/>
                </a:cxn>
                <a:cxn ang="0">
                  <a:pos x="T8" y="T9"/>
                </a:cxn>
              </a:cxnLst>
              <a:rect l="0" t="0" r="r" b="b"/>
              <a:pathLst>
                <a:path w="25" h="5">
                  <a:moveTo>
                    <a:pt x="25" y="5"/>
                  </a:moveTo>
                  <a:cubicBezTo>
                    <a:pt x="17" y="4"/>
                    <a:pt x="8" y="2"/>
                    <a:pt x="0" y="1"/>
                  </a:cubicBezTo>
                  <a:cubicBezTo>
                    <a:pt x="0" y="1"/>
                    <a:pt x="0" y="1"/>
                    <a:pt x="0" y="0"/>
                  </a:cubicBezTo>
                  <a:cubicBezTo>
                    <a:pt x="9" y="1"/>
                    <a:pt x="17" y="2"/>
                    <a:pt x="25" y="4"/>
                  </a:cubicBezTo>
                  <a:cubicBezTo>
                    <a:pt x="25" y="4"/>
                    <a:pt x="25" y="5"/>
                    <a:pt x="25"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35" name="Freeform 155">
              <a:extLst>
                <a:ext uri="{FF2B5EF4-FFF2-40B4-BE49-F238E27FC236}">
                  <a16:creationId xmlns:a16="http://schemas.microsoft.com/office/drawing/2014/main" id="{86AD83BA-EACB-6077-82BB-C9E418B3BDF4}"/>
                </a:ext>
              </a:extLst>
            </p:cNvPr>
            <p:cNvSpPr>
              <a:spLocks/>
            </p:cNvSpPr>
            <p:nvPr/>
          </p:nvSpPr>
          <p:spPr bwMode="auto">
            <a:xfrm>
              <a:off x="9832976" y="9663113"/>
              <a:ext cx="282575" cy="55563"/>
            </a:xfrm>
            <a:custGeom>
              <a:avLst/>
              <a:gdLst>
                <a:gd name="T0" fmla="*/ 25 w 25"/>
                <a:gd name="T1" fmla="*/ 5 h 5"/>
                <a:gd name="T2" fmla="*/ 0 w 25"/>
                <a:gd name="T3" fmla="*/ 2 h 5"/>
                <a:gd name="T4" fmla="*/ 1 w 25"/>
                <a:gd name="T5" fmla="*/ 0 h 5"/>
                <a:gd name="T6" fmla="*/ 25 w 25"/>
                <a:gd name="T7" fmla="*/ 4 h 5"/>
                <a:gd name="T8" fmla="*/ 25 w 25"/>
                <a:gd name="T9" fmla="*/ 5 h 5"/>
              </a:gdLst>
              <a:ahLst/>
              <a:cxnLst>
                <a:cxn ang="0">
                  <a:pos x="T0" y="T1"/>
                </a:cxn>
                <a:cxn ang="0">
                  <a:pos x="T2" y="T3"/>
                </a:cxn>
                <a:cxn ang="0">
                  <a:pos x="T4" y="T5"/>
                </a:cxn>
                <a:cxn ang="0">
                  <a:pos x="T6" y="T7"/>
                </a:cxn>
                <a:cxn ang="0">
                  <a:pos x="T8" y="T9"/>
                </a:cxn>
              </a:cxnLst>
              <a:rect l="0" t="0" r="r" b="b"/>
              <a:pathLst>
                <a:path w="25" h="5">
                  <a:moveTo>
                    <a:pt x="25" y="5"/>
                  </a:moveTo>
                  <a:cubicBezTo>
                    <a:pt x="17" y="4"/>
                    <a:pt x="9" y="3"/>
                    <a:pt x="0" y="2"/>
                  </a:cubicBezTo>
                  <a:cubicBezTo>
                    <a:pt x="1" y="1"/>
                    <a:pt x="1" y="1"/>
                    <a:pt x="1" y="0"/>
                  </a:cubicBezTo>
                  <a:cubicBezTo>
                    <a:pt x="9" y="1"/>
                    <a:pt x="17" y="3"/>
                    <a:pt x="25" y="4"/>
                  </a:cubicBezTo>
                  <a:cubicBezTo>
                    <a:pt x="25" y="5"/>
                    <a:pt x="25" y="5"/>
                    <a:pt x="25"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36" name="Freeform 156">
              <a:extLst>
                <a:ext uri="{FF2B5EF4-FFF2-40B4-BE49-F238E27FC236}">
                  <a16:creationId xmlns:a16="http://schemas.microsoft.com/office/drawing/2014/main" id="{1DE00EB2-80F4-083E-2DC1-45C58ADAD911}"/>
                </a:ext>
              </a:extLst>
            </p:cNvPr>
            <p:cNvSpPr>
              <a:spLocks/>
            </p:cNvSpPr>
            <p:nvPr/>
          </p:nvSpPr>
          <p:spPr bwMode="auto">
            <a:xfrm>
              <a:off x="9832976" y="9696450"/>
              <a:ext cx="282575" cy="55563"/>
            </a:xfrm>
            <a:custGeom>
              <a:avLst/>
              <a:gdLst>
                <a:gd name="T0" fmla="*/ 24 w 25"/>
                <a:gd name="T1" fmla="*/ 5 h 5"/>
                <a:gd name="T2" fmla="*/ 0 w 25"/>
                <a:gd name="T3" fmla="*/ 1 h 5"/>
                <a:gd name="T4" fmla="*/ 0 w 25"/>
                <a:gd name="T5" fmla="*/ 0 h 5"/>
                <a:gd name="T6" fmla="*/ 25 w 25"/>
                <a:gd name="T7" fmla="*/ 3 h 5"/>
                <a:gd name="T8" fmla="*/ 24 w 25"/>
                <a:gd name="T9" fmla="*/ 5 h 5"/>
              </a:gdLst>
              <a:ahLst/>
              <a:cxnLst>
                <a:cxn ang="0">
                  <a:pos x="T0" y="T1"/>
                </a:cxn>
                <a:cxn ang="0">
                  <a:pos x="T2" y="T3"/>
                </a:cxn>
                <a:cxn ang="0">
                  <a:pos x="T4" y="T5"/>
                </a:cxn>
                <a:cxn ang="0">
                  <a:pos x="T6" y="T7"/>
                </a:cxn>
                <a:cxn ang="0">
                  <a:pos x="T8" y="T9"/>
                </a:cxn>
              </a:cxnLst>
              <a:rect l="0" t="0" r="r" b="b"/>
              <a:pathLst>
                <a:path w="25" h="5">
                  <a:moveTo>
                    <a:pt x="24" y="5"/>
                  </a:moveTo>
                  <a:cubicBezTo>
                    <a:pt x="16" y="3"/>
                    <a:pt x="8" y="2"/>
                    <a:pt x="0" y="1"/>
                  </a:cubicBezTo>
                  <a:cubicBezTo>
                    <a:pt x="0" y="1"/>
                    <a:pt x="0" y="0"/>
                    <a:pt x="0" y="0"/>
                  </a:cubicBezTo>
                  <a:cubicBezTo>
                    <a:pt x="8" y="1"/>
                    <a:pt x="17" y="2"/>
                    <a:pt x="25" y="3"/>
                  </a:cubicBezTo>
                  <a:cubicBezTo>
                    <a:pt x="24" y="4"/>
                    <a:pt x="24" y="4"/>
                    <a:pt x="24"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37" name="Freeform 157">
              <a:extLst>
                <a:ext uri="{FF2B5EF4-FFF2-40B4-BE49-F238E27FC236}">
                  <a16:creationId xmlns:a16="http://schemas.microsoft.com/office/drawing/2014/main" id="{E8DC57C9-10AA-57DC-ED26-808F86E921FA}"/>
                </a:ext>
              </a:extLst>
            </p:cNvPr>
            <p:cNvSpPr>
              <a:spLocks/>
            </p:cNvSpPr>
            <p:nvPr/>
          </p:nvSpPr>
          <p:spPr bwMode="auto">
            <a:xfrm>
              <a:off x="9821863" y="9718675"/>
              <a:ext cx="280988" cy="55563"/>
            </a:xfrm>
            <a:custGeom>
              <a:avLst/>
              <a:gdLst>
                <a:gd name="T0" fmla="*/ 24 w 25"/>
                <a:gd name="T1" fmla="*/ 5 h 5"/>
                <a:gd name="T2" fmla="*/ 0 w 25"/>
                <a:gd name="T3" fmla="*/ 1 h 5"/>
                <a:gd name="T4" fmla="*/ 0 w 25"/>
                <a:gd name="T5" fmla="*/ 0 h 5"/>
                <a:gd name="T6" fmla="*/ 25 w 25"/>
                <a:gd name="T7" fmla="*/ 4 h 5"/>
                <a:gd name="T8" fmla="*/ 24 w 25"/>
                <a:gd name="T9" fmla="*/ 5 h 5"/>
              </a:gdLst>
              <a:ahLst/>
              <a:cxnLst>
                <a:cxn ang="0">
                  <a:pos x="T0" y="T1"/>
                </a:cxn>
                <a:cxn ang="0">
                  <a:pos x="T2" y="T3"/>
                </a:cxn>
                <a:cxn ang="0">
                  <a:pos x="T4" y="T5"/>
                </a:cxn>
                <a:cxn ang="0">
                  <a:pos x="T6" y="T7"/>
                </a:cxn>
                <a:cxn ang="0">
                  <a:pos x="T8" y="T9"/>
                </a:cxn>
              </a:cxnLst>
              <a:rect l="0" t="0" r="r" b="b"/>
              <a:pathLst>
                <a:path w="25" h="5">
                  <a:moveTo>
                    <a:pt x="24" y="5"/>
                  </a:moveTo>
                  <a:cubicBezTo>
                    <a:pt x="16" y="4"/>
                    <a:pt x="8" y="2"/>
                    <a:pt x="0" y="1"/>
                  </a:cubicBezTo>
                  <a:cubicBezTo>
                    <a:pt x="0" y="1"/>
                    <a:pt x="0" y="1"/>
                    <a:pt x="0" y="0"/>
                  </a:cubicBezTo>
                  <a:cubicBezTo>
                    <a:pt x="9" y="1"/>
                    <a:pt x="17" y="2"/>
                    <a:pt x="25" y="4"/>
                  </a:cubicBezTo>
                  <a:cubicBezTo>
                    <a:pt x="25" y="4"/>
                    <a:pt x="25" y="5"/>
                    <a:pt x="24"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38" name="Freeform 158">
              <a:extLst>
                <a:ext uri="{FF2B5EF4-FFF2-40B4-BE49-F238E27FC236}">
                  <a16:creationId xmlns:a16="http://schemas.microsoft.com/office/drawing/2014/main" id="{A3A46999-817A-E73B-116D-F15E2182CD88}"/>
                </a:ext>
              </a:extLst>
            </p:cNvPr>
            <p:cNvSpPr>
              <a:spLocks/>
            </p:cNvSpPr>
            <p:nvPr/>
          </p:nvSpPr>
          <p:spPr bwMode="auto">
            <a:xfrm>
              <a:off x="9810751" y="9740900"/>
              <a:ext cx="280988" cy="57150"/>
            </a:xfrm>
            <a:custGeom>
              <a:avLst/>
              <a:gdLst>
                <a:gd name="T0" fmla="*/ 25 w 25"/>
                <a:gd name="T1" fmla="*/ 5 h 5"/>
                <a:gd name="T2" fmla="*/ 0 w 25"/>
                <a:gd name="T3" fmla="*/ 2 h 5"/>
                <a:gd name="T4" fmla="*/ 1 w 25"/>
                <a:gd name="T5" fmla="*/ 0 h 5"/>
                <a:gd name="T6" fmla="*/ 25 w 25"/>
                <a:gd name="T7" fmla="*/ 4 h 5"/>
                <a:gd name="T8" fmla="*/ 25 w 25"/>
                <a:gd name="T9" fmla="*/ 5 h 5"/>
              </a:gdLst>
              <a:ahLst/>
              <a:cxnLst>
                <a:cxn ang="0">
                  <a:pos x="T0" y="T1"/>
                </a:cxn>
                <a:cxn ang="0">
                  <a:pos x="T2" y="T3"/>
                </a:cxn>
                <a:cxn ang="0">
                  <a:pos x="T4" y="T5"/>
                </a:cxn>
                <a:cxn ang="0">
                  <a:pos x="T6" y="T7"/>
                </a:cxn>
                <a:cxn ang="0">
                  <a:pos x="T8" y="T9"/>
                </a:cxn>
              </a:cxnLst>
              <a:rect l="0" t="0" r="r" b="b"/>
              <a:pathLst>
                <a:path w="25" h="5">
                  <a:moveTo>
                    <a:pt x="25" y="5"/>
                  </a:moveTo>
                  <a:cubicBezTo>
                    <a:pt x="17" y="4"/>
                    <a:pt x="9" y="3"/>
                    <a:pt x="0" y="2"/>
                  </a:cubicBezTo>
                  <a:cubicBezTo>
                    <a:pt x="1" y="1"/>
                    <a:pt x="1" y="1"/>
                    <a:pt x="1" y="0"/>
                  </a:cubicBezTo>
                  <a:cubicBezTo>
                    <a:pt x="9" y="1"/>
                    <a:pt x="17" y="3"/>
                    <a:pt x="25" y="4"/>
                  </a:cubicBezTo>
                  <a:cubicBezTo>
                    <a:pt x="25" y="5"/>
                    <a:pt x="25" y="5"/>
                    <a:pt x="25"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39" name="Freeform 159">
              <a:extLst>
                <a:ext uri="{FF2B5EF4-FFF2-40B4-BE49-F238E27FC236}">
                  <a16:creationId xmlns:a16="http://schemas.microsoft.com/office/drawing/2014/main" id="{6DC85E29-5791-D9A3-A015-931B47546DEF}"/>
                </a:ext>
              </a:extLst>
            </p:cNvPr>
            <p:cNvSpPr>
              <a:spLocks/>
            </p:cNvSpPr>
            <p:nvPr/>
          </p:nvSpPr>
          <p:spPr bwMode="auto">
            <a:xfrm>
              <a:off x="9810751" y="9774238"/>
              <a:ext cx="269875" cy="57150"/>
            </a:xfrm>
            <a:custGeom>
              <a:avLst/>
              <a:gdLst>
                <a:gd name="T0" fmla="*/ 24 w 24"/>
                <a:gd name="T1" fmla="*/ 5 h 5"/>
                <a:gd name="T2" fmla="*/ 0 w 24"/>
                <a:gd name="T3" fmla="*/ 1 h 5"/>
                <a:gd name="T4" fmla="*/ 0 w 24"/>
                <a:gd name="T5" fmla="*/ 0 h 5"/>
                <a:gd name="T6" fmla="*/ 24 w 24"/>
                <a:gd name="T7" fmla="*/ 3 h 5"/>
                <a:gd name="T8" fmla="*/ 24 w 24"/>
                <a:gd name="T9" fmla="*/ 5 h 5"/>
              </a:gdLst>
              <a:ahLst/>
              <a:cxnLst>
                <a:cxn ang="0">
                  <a:pos x="T0" y="T1"/>
                </a:cxn>
                <a:cxn ang="0">
                  <a:pos x="T2" y="T3"/>
                </a:cxn>
                <a:cxn ang="0">
                  <a:pos x="T4" y="T5"/>
                </a:cxn>
                <a:cxn ang="0">
                  <a:pos x="T6" y="T7"/>
                </a:cxn>
                <a:cxn ang="0">
                  <a:pos x="T8" y="T9"/>
                </a:cxn>
              </a:cxnLst>
              <a:rect l="0" t="0" r="r" b="b"/>
              <a:pathLst>
                <a:path w="24" h="5">
                  <a:moveTo>
                    <a:pt x="24" y="5"/>
                  </a:moveTo>
                  <a:cubicBezTo>
                    <a:pt x="16" y="3"/>
                    <a:pt x="8" y="2"/>
                    <a:pt x="0" y="1"/>
                  </a:cubicBezTo>
                  <a:cubicBezTo>
                    <a:pt x="0" y="0"/>
                    <a:pt x="0" y="0"/>
                    <a:pt x="0" y="0"/>
                  </a:cubicBezTo>
                  <a:cubicBezTo>
                    <a:pt x="8" y="1"/>
                    <a:pt x="16" y="2"/>
                    <a:pt x="24" y="3"/>
                  </a:cubicBezTo>
                  <a:cubicBezTo>
                    <a:pt x="24" y="4"/>
                    <a:pt x="24" y="4"/>
                    <a:pt x="24"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40" name="Freeform 160">
              <a:extLst>
                <a:ext uri="{FF2B5EF4-FFF2-40B4-BE49-F238E27FC236}">
                  <a16:creationId xmlns:a16="http://schemas.microsoft.com/office/drawing/2014/main" id="{3D1265E3-70CA-9D02-3152-F9D3AD624C76}"/>
                </a:ext>
              </a:extLst>
            </p:cNvPr>
            <p:cNvSpPr>
              <a:spLocks/>
            </p:cNvSpPr>
            <p:nvPr/>
          </p:nvSpPr>
          <p:spPr bwMode="auto">
            <a:xfrm>
              <a:off x="9799638" y="9798050"/>
              <a:ext cx="269875" cy="55563"/>
            </a:xfrm>
            <a:custGeom>
              <a:avLst/>
              <a:gdLst>
                <a:gd name="T0" fmla="*/ 24 w 24"/>
                <a:gd name="T1" fmla="*/ 5 h 5"/>
                <a:gd name="T2" fmla="*/ 0 w 24"/>
                <a:gd name="T3" fmla="*/ 1 h 5"/>
                <a:gd name="T4" fmla="*/ 0 w 24"/>
                <a:gd name="T5" fmla="*/ 0 h 5"/>
                <a:gd name="T6" fmla="*/ 24 w 24"/>
                <a:gd name="T7" fmla="*/ 4 h 5"/>
                <a:gd name="T8" fmla="*/ 24 w 24"/>
                <a:gd name="T9" fmla="*/ 5 h 5"/>
              </a:gdLst>
              <a:ahLst/>
              <a:cxnLst>
                <a:cxn ang="0">
                  <a:pos x="T0" y="T1"/>
                </a:cxn>
                <a:cxn ang="0">
                  <a:pos x="T2" y="T3"/>
                </a:cxn>
                <a:cxn ang="0">
                  <a:pos x="T4" y="T5"/>
                </a:cxn>
                <a:cxn ang="0">
                  <a:pos x="T6" y="T7"/>
                </a:cxn>
                <a:cxn ang="0">
                  <a:pos x="T8" y="T9"/>
                </a:cxn>
              </a:cxnLst>
              <a:rect l="0" t="0" r="r" b="b"/>
              <a:pathLst>
                <a:path w="24" h="5">
                  <a:moveTo>
                    <a:pt x="24" y="5"/>
                  </a:moveTo>
                  <a:cubicBezTo>
                    <a:pt x="16" y="3"/>
                    <a:pt x="8" y="2"/>
                    <a:pt x="0" y="1"/>
                  </a:cubicBezTo>
                  <a:cubicBezTo>
                    <a:pt x="0" y="1"/>
                    <a:pt x="0" y="0"/>
                    <a:pt x="0" y="0"/>
                  </a:cubicBezTo>
                  <a:cubicBezTo>
                    <a:pt x="8" y="1"/>
                    <a:pt x="16" y="2"/>
                    <a:pt x="24" y="4"/>
                  </a:cubicBezTo>
                  <a:cubicBezTo>
                    <a:pt x="24" y="4"/>
                    <a:pt x="24" y="4"/>
                    <a:pt x="24"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41" name="Freeform 161">
              <a:extLst>
                <a:ext uri="{FF2B5EF4-FFF2-40B4-BE49-F238E27FC236}">
                  <a16:creationId xmlns:a16="http://schemas.microsoft.com/office/drawing/2014/main" id="{0874CCB1-62A3-612E-6E55-E604E14E9118}"/>
                </a:ext>
              </a:extLst>
            </p:cNvPr>
            <p:cNvSpPr>
              <a:spLocks/>
            </p:cNvSpPr>
            <p:nvPr/>
          </p:nvSpPr>
          <p:spPr bwMode="auto">
            <a:xfrm>
              <a:off x="9788526" y="9820275"/>
              <a:ext cx="280988" cy="55563"/>
            </a:xfrm>
            <a:custGeom>
              <a:avLst/>
              <a:gdLst>
                <a:gd name="T0" fmla="*/ 24 w 25"/>
                <a:gd name="T1" fmla="*/ 5 h 5"/>
                <a:gd name="T2" fmla="*/ 0 w 25"/>
                <a:gd name="T3" fmla="*/ 1 h 5"/>
                <a:gd name="T4" fmla="*/ 1 w 25"/>
                <a:gd name="T5" fmla="*/ 0 h 5"/>
                <a:gd name="T6" fmla="*/ 25 w 25"/>
                <a:gd name="T7" fmla="*/ 4 h 5"/>
                <a:gd name="T8" fmla="*/ 24 w 25"/>
                <a:gd name="T9" fmla="*/ 5 h 5"/>
              </a:gdLst>
              <a:ahLst/>
              <a:cxnLst>
                <a:cxn ang="0">
                  <a:pos x="T0" y="T1"/>
                </a:cxn>
                <a:cxn ang="0">
                  <a:pos x="T2" y="T3"/>
                </a:cxn>
                <a:cxn ang="0">
                  <a:pos x="T4" y="T5"/>
                </a:cxn>
                <a:cxn ang="0">
                  <a:pos x="T6" y="T7"/>
                </a:cxn>
                <a:cxn ang="0">
                  <a:pos x="T8" y="T9"/>
                </a:cxn>
              </a:cxnLst>
              <a:rect l="0" t="0" r="r" b="b"/>
              <a:pathLst>
                <a:path w="25" h="5">
                  <a:moveTo>
                    <a:pt x="24" y="5"/>
                  </a:moveTo>
                  <a:cubicBezTo>
                    <a:pt x="16" y="4"/>
                    <a:pt x="8" y="2"/>
                    <a:pt x="0" y="1"/>
                  </a:cubicBezTo>
                  <a:cubicBezTo>
                    <a:pt x="1" y="1"/>
                    <a:pt x="1" y="1"/>
                    <a:pt x="1" y="0"/>
                  </a:cubicBezTo>
                  <a:cubicBezTo>
                    <a:pt x="9" y="1"/>
                    <a:pt x="17" y="2"/>
                    <a:pt x="25" y="4"/>
                  </a:cubicBezTo>
                  <a:cubicBezTo>
                    <a:pt x="24" y="4"/>
                    <a:pt x="24" y="5"/>
                    <a:pt x="24"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42" name="Freeform 162">
              <a:extLst>
                <a:ext uri="{FF2B5EF4-FFF2-40B4-BE49-F238E27FC236}">
                  <a16:creationId xmlns:a16="http://schemas.microsoft.com/office/drawing/2014/main" id="{090DAC4F-2E33-17F5-7868-B1F2764D35DD}"/>
                </a:ext>
              </a:extLst>
            </p:cNvPr>
            <p:cNvSpPr>
              <a:spLocks/>
            </p:cNvSpPr>
            <p:nvPr/>
          </p:nvSpPr>
          <p:spPr bwMode="auto">
            <a:xfrm>
              <a:off x="9788526" y="9853613"/>
              <a:ext cx="269875" cy="55563"/>
            </a:xfrm>
            <a:custGeom>
              <a:avLst/>
              <a:gdLst>
                <a:gd name="T0" fmla="*/ 23 w 24"/>
                <a:gd name="T1" fmla="*/ 5 h 5"/>
                <a:gd name="T2" fmla="*/ 0 w 24"/>
                <a:gd name="T3" fmla="*/ 1 h 5"/>
                <a:gd name="T4" fmla="*/ 0 w 24"/>
                <a:gd name="T5" fmla="*/ 0 h 5"/>
                <a:gd name="T6" fmla="*/ 24 w 24"/>
                <a:gd name="T7" fmla="*/ 3 h 5"/>
                <a:gd name="T8" fmla="*/ 23 w 24"/>
                <a:gd name="T9" fmla="*/ 5 h 5"/>
              </a:gdLst>
              <a:ahLst/>
              <a:cxnLst>
                <a:cxn ang="0">
                  <a:pos x="T0" y="T1"/>
                </a:cxn>
                <a:cxn ang="0">
                  <a:pos x="T2" y="T3"/>
                </a:cxn>
                <a:cxn ang="0">
                  <a:pos x="T4" y="T5"/>
                </a:cxn>
                <a:cxn ang="0">
                  <a:pos x="T6" y="T7"/>
                </a:cxn>
                <a:cxn ang="0">
                  <a:pos x="T8" y="T9"/>
                </a:cxn>
              </a:cxnLst>
              <a:rect l="0" t="0" r="r" b="b"/>
              <a:pathLst>
                <a:path w="24" h="5">
                  <a:moveTo>
                    <a:pt x="23" y="5"/>
                  </a:moveTo>
                  <a:cubicBezTo>
                    <a:pt x="15" y="3"/>
                    <a:pt x="8" y="2"/>
                    <a:pt x="0" y="1"/>
                  </a:cubicBezTo>
                  <a:cubicBezTo>
                    <a:pt x="0" y="0"/>
                    <a:pt x="0" y="0"/>
                    <a:pt x="0" y="0"/>
                  </a:cubicBezTo>
                  <a:cubicBezTo>
                    <a:pt x="8" y="1"/>
                    <a:pt x="16" y="2"/>
                    <a:pt x="24" y="3"/>
                  </a:cubicBezTo>
                  <a:cubicBezTo>
                    <a:pt x="24" y="4"/>
                    <a:pt x="23" y="4"/>
                    <a:pt x="23"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43" name="Freeform 163">
              <a:extLst>
                <a:ext uri="{FF2B5EF4-FFF2-40B4-BE49-F238E27FC236}">
                  <a16:creationId xmlns:a16="http://schemas.microsoft.com/office/drawing/2014/main" id="{7F5EA616-ECE0-4593-2E6E-3EB517448769}"/>
                </a:ext>
              </a:extLst>
            </p:cNvPr>
            <p:cNvSpPr>
              <a:spLocks/>
            </p:cNvSpPr>
            <p:nvPr/>
          </p:nvSpPr>
          <p:spPr bwMode="auto">
            <a:xfrm>
              <a:off x="9777413" y="9875838"/>
              <a:ext cx="269875" cy="57150"/>
            </a:xfrm>
            <a:custGeom>
              <a:avLst/>
              <a:gdLst>
                <a:gd name="T0" fmla="*/ 23 w 24"/>
                <a:gd name="T1" fmla="*/ 5 h 5"/>
                <a:gd name="T2" fmla="*/ 0 w 24"/>
                <a:gd name="T3" fmla="*/ 1 h 5"/>
                <a:gd name="T4" fmla="*/ 0 w 24"/>
                <a:gd name="T5" fmla="*/ 0 h 5"/>
                <a:gd name="T6" fmla="*/ 24 w 24"/>
                <a:gd name="T7" fmla="*/ 4 h 5"/>
                <a:gd name="T8" fmla="*/ 23 w 24"/>
                <a:gd name="T9" fmla="*/ 5 h 5"/>
              </a:gdLst>
              <a:ahLst/>
              <a:cxnLst>
                <a:cxn ang="0">
                  <a:pos x="T0" y="T1"/>
                </a:cxn>
                <a:cxn ang="0">
                  <a:pos x="T2" y="T3"/>
                </a:cxn>
                <a:cxn ang="0">
                  <a:pos x="T4" y="T5"/>
                </a:cxn>
                <a:cxn ang="0">
                  <a:pos x="T6" y="T7"/>
                </a:cxn>
                <a:cxn ang="0">
                  <a:pos x="T8" y="T9"/>
                </a:cxn>
              </a:cxnLst>
              <a:rect l="0" t="0" r="r" b="b"/>
              <a:pathLst>
                <a:path w="24" h="5">
                  <a:moveTo>
                    <a:pt x="23" y="5"/>
                  </a:moveTo>
                  <a:cubicBezTo>
                    <a:pt x="16" y="3"/>
                    <a:pt x="8" y="2"/>
                    <a:pt x="0" y="1"/>
                  </a:cubicBezTo>
                  <a:cubicBezTo>
                    <a:pt x="0" y="1"/>
                    <a:pt x="0" y="0"/>
                    <a:pt x="0" y="0"/>
                  </a:cubicBezTo>
                  <a:cubicBezTo>
                    <a:pt x="8" y="1"/>
                    <a:pt x="16" y="2"/>
                    <a:pt x="24" y="4"/>
                  </a:cubicBezTo>
                  <a:cubicBezTo>
                    <a:pt x="24" y="4"/>
                    <a:pt x="24" y="4"/>
                    <a:pt x="23"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44" name="Freeform 164">
              <a:extLst>
                <a:ext uri="{FF2B5EF4-FFF2-40B4-BE49-F238E27FC236}">
                  <a16:creationId xmlns:a16="http://schemas.microsoft.com/office/drawing/2014/main" id="{92989412-ECA7-E4A9-0BD1-C52D54F6512B}"/>
                </a:ext>
              </a:extLst>
            </p:cNvPr>
            <p:cNvSpPr>
              <a:spLocks/>
            </p:cNvSpPr>
            <p:nvPr/>
          </p:nvSpPr>
          <p:spPr bwMode="auto">
            <a:xfrm>
              <a:off x="9766301" y="9898063"/>
              <a:ext cx="269875" cy="57150"/>
            </a:xfrm>
            <a:custGeom>
              <a:avLst/>
              <a:gdLst>
                <a:gd name="T0" fmla="*/ 24 w 24"/>
                <a:gd name="T1" fmla="*/ 5 h 5"/>
                <a:gd name="T2" fmla="*/ 0 w 24"/>
                <a:gd name="T3" fmla="*/ 1 h 5"/>
                <a:gd name="T4" fmla="*/ 1 w 24"/>
                <a:gd name="T5" fmla="*/ 0 h 5"/>
                <a:gd name="T6" fmla="*/ 24 w 24"/>
                <a:gd name="T7" fmla="*/ 4 h 5"/>
                <a:gd name="T8" fmla="*/ 24 w 24"/>
                <a:gd name="T9" fmla="*/ 5 h 5"/>
              </a:gdLst>
              <a:ahLst/>
              <a:cxnLst>
                <a:cxn ang="0">
                  <a:pos x="T0" y="T1"/>
                </a:cxn>
                <a:cxn ang="0">
                  <a:pos x="T2" y="T3"/>
                </a:cxn>
                <a:cxn ang="0">
                  <a:pos x="T4" y="T5"/>
                </a:cxn>
                <a:cxn ang="0">
                  <a:pos x="T6" y="T7"/>
                </a:cxn>
                <a:cxn ang="0">
                  <a:pos x="T8" y="T9"/>
                </a:cxn>
              </a:cxnLst>
              <a:rect l="0" t="0" r="r" b="b"/>
              <a:pathLst>
                <a:path w="24" h="5">
                  <a:moveTo>
                    <a:pt x="24" y="5"/>
                  </a:moveTo>
                  <a:cubicBezTo>
                    <a:pt x="16" y="4"/>
                    <a:pt x="8" y="2"/>
                    <a:pt x="0" y="1"/>
                  </a:cubicBezTo>
                  <a:cubicBezTo>
                    <a:pt x="1" y="1"/>
                    <a:pt x="1" y="1"/>
                    <a:pt x="1" y="0"/>
                  </a:cubicBezTo>
                  <a:cubicBezTo>
                    <a:pt x="9" y="1"/>
                    <a:pt x="16" y="2"/>
                    <a:pt x="24" y="4"/>
                  </a:cubicBezTo>
                  <a:cubicBezTo>
                    <a:pt x="24" y="4"/>
                    <a:pt x="24" y="5"/>
                    <a:pt x="24"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45" name="Freeform 165">
              <a:extLst>
                <a:ext uri="{FF2B5EF4-FFF2-40B4-BE49-F238E27FC236}">
                  <a16:creationId xmlns:a16="http://schemas.microsoft.com/office/drawing/2014/main" id="{6CBDDBE7-4535-9ED8-2C84-E1F638460438}"/>
                </a:ext>
              </a:extLst>
            </p:cNvPr>
            <p:cNvSpPr>
              <a:spLocks/>
            </p:cNvSpPr>
            <p:nvPr/>
          </p:nvSpPr>
          <p:spPr bwMode="auto">
            <a:xfrm>
              <a:off x="9766301" y="9921875"/>
              <a:ext cx="258763" cy="55563"/>
            </a:xfrm>
            <a:custGeom>
              <a:avLst/>
              <a:gdLst>
                <a:gd name="T0" fmla="*/ 23 w 23"/>
                <a:gd name="T1" fmla="*/ 5 h 5"/>
                <a:gd name="T2" fmla="*/ 0 w 23"/>
                <a:gd name="T3" fmla="*/ 2 h 5"/>
                <a:gd name="T4" fmla="*/ 0 w 23"/>
                <a:gd name="T5" fmla="*/ 0 h 5"/>
                <a:gd name="T6" fmla="*/ 23 w 23"/>
                <a:gd name="T7" fmla="*/ 4 h 5"/>
                <a:gd name="T8" fmla="*/ 23 w 23"/>
                <a:gd name="T9" fmla="*/ 5 h 5"/>
              </a:gdLst>
              <a:ahLst/>
              <a:cxnLst>
                <a:cxn ang="0">
                  <a:pos x="T0" y="T1"/>
                </a:cxn>
                <a:cxn ang="0">
                  <a:pos x="T2" y="T3"/>
                </a:cxn>
                <a:cxn ang="0">
                  <a:pos x="T4" y="T5"/>
                </a:cxn>
                <a:cxn ang="0">
                  <a:pos x="T6" y="T7"/>
                </a:cxn>
                <a:cxn ang="0">
                  <a:pos x="T8" y="T9"/>
                </a:cxn>
              </a:cxnLst>
              <a:rect l="0" t="0" r="r" b="b"/>
              <a:pathLst>
                <a:path w="23" h="5">
                  <a:moveTo>
                    <a:pt x="23" y="5"/>
                  </a:moveTo>
                  <a:cubicBezTo>
                    <a:pt x="15" y="4"/>
                    <a:pt x="7" y="3"/>
                    <a:pt x="0" y="2"/>
                  </a:cubicBezTo>
                  <a:cubicBezTo>
                    <a:pt x="0" y="1"/>
                    <a:pt x="0" y="1"/>
                    <a:pt x="0" y="0"/>
                  </a:cubicBezTo>
                  <a:cubicBezTo>
                    <a:pt x="8" y="1"/>
                    <a:pt x="16" y="3"/>
                    <a:pt x="23" y="4"/>
                  </a:cubicBezTo>
                  <a:cubicBezTo>
                    <a:pt x="23" y="5"/>
                    <a:pt x="23" y="5"/>
                    <a:pt x="23"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46" name="Freeform 166">
              <a:extLst>
                <a:ext uri="{FF2B5EF4-FFF2-40B4-BE49-F238E27FC236}">
                  <a16:creationId xmlns:a16="http://schemas.microsoft.com/office/drawing/2014/main" id="{DC030825-9DC4-0D87-F92A-488A01A3DBC0}"/>
                </a:ext>
              </a:extLst>
            </p:cNvPr>
            <p:cNvSpPr>
              <a:spLocks/>
            </p:cNvSpPr>
            <p:nvPr/>
          </p:nvSpPr>
          <p:spPr bwMode="auto">
            <a:xfrm>
              <a:off x="9755188" y="9955213"/>
              <a:ext cx="258763" cy="55563"/>
            </a:xfrm>
            <a:custGeom>
              <a:avLst/>
              <a:gdLst>
                <a:gd name="T0" fmla="*/ 23 w 23"/>
                <a:gd name="T1" fmla="*/ 5 h 5"/>
                <a:gd name="T2" fmla="*/ 0 w 23"/>
                <a:gd name="T3" fmla="*/ 1 h 5"/>
                <a:gd name="T4" fmla="*/ 0 w 23"/>
                <a:gd name="T5" fmla="*/ 0 h 5"/>
                <a:gd name="T6" fmla="*/ 23 w 23"/>
                <a:gd name="T7" fmla="*/ 3 h 5"/>
                <a:gd name="T8" fmla="*/ 23 w 23"/>
                <a:gd name="T9" fmla="*/ 5 h 5"/>
              </a:gdLst>
              <a:ahLst/>
              <a:cxnLst>
                <a:cxn ang="0">
                  <a:pos x="T0" y="T1"/>
                </a:cxn>
                <a:cxn ang="0">
                  <a:pos x="T2" y="T3"/>
                </a:cxn>
                <a:cxn ang="0">
                  <a:pos x="T4" y="T5"/>
                </a:cxn>
                <a:cxn ang="0">
                  <a:pos x="T6" y="T7"/>
                </a:cxn>
                <a:cxn ang="0">
                  <a:pos x="T8" y="T9"/>
                </a:cxn>
              </a:cxnLst>
              <a:rect l="0" t="0" r="r" b="b"/>
              <a:pathLst>
                <a:path w="23" h="5">
                  <a:moveTo>
                    <a:pt x="23" y="5"/>
                  </a:moveTo>
                  <a:cubicBezTo>
                    <a:pt x="15" y="3"/>
                    <a:pt x="8" y="2"/>
                    <a:pt x="0" y="1"/>
                  </a:cubicBezTo>
                  <a:cubicBezTo>
                    <a:pt x="0" y="0"/>
                    <a:pt x="0" y="0"/>
                    <a:pt x="0" y="0"/>
                  </a:cubicBezTo>
                  <a:cubicBezTo>
                    <a:pt x="8" y="1"/>
                    <a:pt x="16" y="2"/>
                    <a:pt x="23" y="3"/>
                  </a:cubicBezTo>
                  <a:cubicBezTo>
                    <a:pt x="23" y="4"/>
                    <a:pt x="23" y="4"/>
                    <a:pt x="23"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47" name="Freeform 167">
              <a:extLst>
                <a:ext uri="{FF2B5EF4-FFF2-40B4-BE49-F238E27FC236}">
                  <a16:creationId xmlns:a16="http://schemas.microsoft.com/office/drawing/2014/main" id="{BE9FD253-D5F5-33F9-4057-F1557F8A17C2}"/>
                </a:ext>
              </a:extLst>
            </p:cNvPr>
            <p:cNvSpPr>
              <a:spLocks/>
            </p:cNvSpPr>
            <p:nvPr/>
          </p:nvSpPr>
          <p:spPr bwMode="auto">
            <a:xfrm>
              <a:off x="9598026" y="10506075"/>
              <a:ext cx="223838" cy="55563"/>
            </a:xfrm>
            <a:custGeom>
              <a:avLst/>
              <a:gdLst>
                <a:gd name="T0" fmla="*/ 19 w 20"/>
                <a:gd name="T1" fmla="*/ 5 h 5"/>
                <a:gd name="T2" fmla="*/ 0 w 20"/>
                <a:gd name="T3" fmla="*/ 1 h 5"/>
                <a:gd name="T4" fmla="*/ 0 w 20"/>
                <a:gd name="T5" fmla="*/ 0 h 5"/>
                <a:gd name="T6" fmla="*/ 20 w 20"/>
                <a:gd name="T7" fmla="*/ 4 h 5"/>
                <a:gd name="T8" fmla="*/ 19 w 20"/>
                <a:gd name="T9" fmla="*/ 5 h 5"/>
              </a:gdLst>
              <a:ahLst/>
              <a:cxnLst>
                <a:cxn ang="0">
                  <a:pos x="T0" y="T1"/>
                </a:cxn>
                <a:cxn ang="0">
                  <a:pos x="T2" y="T3"/>
                </a:cxn>
                <a:cxn ang="0">
                  <a:pos x="T4" y="T5"/>
                </a:cxn>
                <a:cxn ang="0">
                  <a:pos x="T6" y="T7"/>
                </a:cxn>
                <a:cxn ang="0">
                  <a:pos x="T8" y="T9"/>
                </a:cxn>
              </a:cxnLst>
              <a:rect l="0" t="0" r="r" b="b"/>
              <a:pathLst>
                <a:path w="20" h="5">
                  <a:moveTo>
                    <a:pt x="19" y="5"/>
                  </a:moveTo>
                  <a:cubicBezTo>
                    <a:pt x="13" y="3"/>
                    <a:pt x="6" y="2"/>
                    <a:pt x="0" y="1"/>
                  </a:cubicBezTo>
                  <a:cubicBezTo>
                    <a:pt x="0" y="1"/>
                    <a:pt x="0" y="0"/>
                    <a:pt x="0" y="0"/>
                  </a:cubicBezTo>
                  <a:cubicBezTo>
                    <a:pt x="7" y="1"/>
                    <a:pt x="13" y="2"/>
                    <a:pt x="20" y="4"/>
                  </a:cubicBezTo>
                  <a:cubicBezTo>
                    <a:pt x="20" y="4"/>
                    <a:pt x="20" y="4"/>
                    <a:pt x="19"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48" name="Freeform 168">
              <a:extLst>
                <a:ext uri="{FF2B5EF4-FFF2-40B4-BE49-F238E27FC236}">
                  <a16:creationId xmlns:a16="http://schemas.microsoft.com/office/drawing/2014/main" id="{3743B208-5524-0EFE-44B7-A9393D8A85FF}"/>
                </a:ext>
              </a:extLst>
            </p:cNvPr>
            <p:cNvSpPr>
              <a:spLocks/>
            </p:cNvSpPr>
            <p:nvPr/>
          </p:nvSpPr>
          <p:spPr bwMode="auto">
            <a:xfrm>
              <a:off x="9585326" y="10528300"/>
              <a:ext cx="225425" cy="57150"/>
            </a:xfrm>
            <a:custGeom>
              <a:avLst/>
              <a:gdLst>
                <a:gd name="T0" fmla="*/ 20 w 20"/>
                <a:gd name="T1" fmla="*/ 5 h 5"/>
                <a:gd name="T2" fmla="*/ 0 w 20"/>
                <a:gd name="T3" fmla="*/ 1 h 5"/>
                <a:gd name="T4" fmla="*/ 0 w 20"/>
                <a:gd name="T5" fmla="*/ 0 h 5"/>
                <a:gd name="T6" fmla="*/ 20 w 20"/>
                <a:gd name="T7" fmla="*/ 4 h 5"/>
                <a:gd name="T8" fmla="*/ 20 w 20"/>
                <a:gd name="T9" fmla="*/ 5 h 5"/>
              </a:gdLst>
              <a:ahLst/>
              <a:cxnLst>
                <a:cxn ang="0">
                  <a:pos x="T0" y="T1"/>
                </a:cxn>
                <a:cxn ang="0">
                  <a:pos x="T2" y="T3"/>
                </a:cxn>
                <a:cxn ang="0">
                  <a:pos x="T4" y="T5"/>
                </a:cxn>
                <a:cxn ang="0">
                  <a:pos x="T6" y="T7"/>
                </a:cxn>
                <a:cxn ang="0">
                  <a:pos x="T8" y="T9"/>
                </a:cxn>
              </a:cxnLst>
              <a:rect l="0" t="0" r="r" b="b"/>
              <a:pathLst>
                <a:path w="20" h="5">
                  <a:moveTo>
                    <a:pt x="20" y="5"/>
                  </a:moveTo>
                  <a:cubicBezTo>
                    <a:pt x="13" y="4"/>
                    <a:pt x="7" y="2"/>
                    <a:pt x="0" y="1"/>
                  </a:cubicBezTo>
                  <a:cubicBezTo>
                    <a:pt x="0" y="1"/>
                    <a:pt x="0" y="1"/>
                    <a:pt x="0" y="0"/>
                  </a:cubicBezTo>
                  <a:cubicBezTo>
                    <a:pt x="7" y="1"/>
                    <a:pt x="13" y="2"/>
                    <a:pt x="20" y="4"/>
                  </a:cubicBezTo>
                  <a:cubicBezTo>
                    <a:pt x="20" y="4"/>
                    <a:pt x="20" y="5"/>
                    <a:pt x="20"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49" name="Freeform 169">
              <a:extLst>
                <a:ext uri="{FF2B5EF4-FFF2-40B4-BE49-F238E27FC236}">
                  <a16:creationId xmlns:a16="http://schemas.microsoft.com/office/drawing/2014/main" id="{CE11695F-4FFA-55C2-FA70-E732E0E476FB}"/>
                </a:ext>
              </a:extLst>
            </p:cNvPr>
            <p:cNvSpPr>
              <a:spLocks/>
            </p:cNvSpPr>
            <p:nvPr/>
          </p:nvSpPr>
          <p:spPr bwMode="auto">
            <a:xfrm>
              <a:off x="9574213" y="10550525"/>
              <a:ext cx="225425" cy="57150"/>
            </a:xfrm>
            <a:custGeom>
              <a:avLst/>
              <a:gdLst>
                <a:gd name="T0" fmla="*/ 20 w 20"/>
                <a:gd name="T1" fmla="*/ 5 h 5"/>
                <a:gd name="T2" fmla="*/ 0 w 20"/>
                <a:gd name="T3" fmla="*/ 2 h 5"/>
                <a:gd name="T4" fmla="*/ 1 w 20"/>
                <a:gd name="T5" fmla="*/ 0 h 5"/>
                <a:gd name="T6" fmla="*/ 20 w 20"/>
                <a:gd name="T7" fmla="*/ 4 h 5"/>
                <a:gd name="T8" fmla="*/ 20 w 20"/>
                <a:gd name="T9" fmla="*/ 5 h 5"/>
              </a:gdLst>
              <a:ahLst/>
              <a:cxnLst>
                <a:cxn ang="0">
                  <a:pos x="T0" y="T1"/>
                </a:cxn>
                <a:cxn ang="0">
                  <a:pos x="T2" y="T3"/>
                </a:cxn>
                <a:cxn ang="0">
                  <a:pos x="T4" y="T5"/>
                </a:cxn>
                <a:cxn ang="0">
                  <a:pos x="T6" y="T7"/>
                </a:cxn>
                <a:cxn ang="0">
                  <a:pos x="T8" y="T9"/>
                </a:cxn>
              </a:cxnLst>
              <a:rect l="0" t="0" r="r" b="b"/>
              <a:pathLst>
                <a:path w="20" h="5">
                  <a:moveTo>
                    <a:pt x="20" y="5"/>
                  </a:moveTo>
                  <a:cubicBezTo>
                    <a:pt x="13" y="4"/>
                    <a:pt x="7" y="3"/>
                    <a:pt x="0" y="2"/>
                  </a:cubicBezTo>
                  <a:cubicBezTo>
                    <a:pt x="0" y="1"/>
                    <a:pt x="0" y="1"/>
                    <a:pt x="1" y="0"/>
                  </a:cubicBezTo>
                  <a:cubicBezTo>
                    <a:pt x="7" y="1"/>
                    <a:pt x="14" y="3"/>
                    <a:pt x="20" y="4"/>
                  </a:cubicBezTo>
                  <a:cubicBezTo>
                    <a:pt x="20" y="5"/>
                    <a:pt x="20" y="5"/>
                    <a:pt x="20"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50" name="Freeform 170">
              <a:extLst>
                <a:ext uri="{FF2B5EF4-FFF2-40B4-BE49-F238E27FC236}">
                  <a16:creationId xmlns:a16="http://schemas.microsoft.com/office/drawing/2014/main" id="{5A7685EB-0A84-B789-9216-295037447F44}"/>
                </a:ext>
              </a:extLst>
            </p:cNvPr>
            <p:cNvSpPr>
              <a:spLocks/>
            </p:cNvSpPr>
            <p:nvPr/>
          </p:nvSpPr>
          <p:spPr bwMode="auto">
            <a:xfrm>
              <a:off x="9574213" y="10585450"/>
              <a:ext cx="214313" cy="55563"/>
            </a:xfrm>
            <a:custGeom>
              <a:avLst/>
              <a:gdLst>
                <a:gd name="T0" fmla="*/ 19 w 19"/>
                <a:gd name="T1" fmla="*/ 5 h 5"/>
                <a:gd name="T2" fmla="*/ 0 w 19"/>
                <a:gd name="T3" fmla="*/ 1 h 5"/>
                <a:gd name="T4" fmla="*/ 0 w 19"/>
                <a:gd name="T5" fmla="*/ 0 h 5"/>
                <a:gd name="T6" fmla="*/ 19 w 19"/>
                <a:gd name="T7" fmla="*/ 3 h 5"/>
                <a:gd name="T8" fmla="*/ 19 w 19"/>
                <a:gd name="T9" fmla="*/ 5 h 5"/>
              </a:gdLst>
              <a:ahLst/>
              <a:cxnLst>
                <a:cxn ang="0">
                  <a:pos x="T0" y="T1"/>
                </a:cxn>
                <a:cxn ang="0">
                  <a:pos x="T2" y="T3"/>
                </a:cxn>
                <a:cxn ang="0">
                  <a:pos x="T4" y="T5"/>
                </a:cxn>
                <a:cxn ang="0">
                  <a:pos x="T6" y="T7"/>
                </a:cxn>
                <a:cxn ang="0">
                  <a:pos x="T8" y="T9"/>
                </a:cxn>
              </a:cxnLst>
              <a:rect l="0" t="0" r="r" b="b"/>
              <a:pathLst>
                <a:path w="19" h="5">
                  <a:moveTo>
                    <a:pt x="19" y="5"/>
                  </a:moveTo>
                  <a:cubicBezTo>
                    <a:pt x="13" y="3"/>
                    <a:pt x="6" y="2"/>
                    <a:pt x="0" y="1"/>
                  </a:cubicBezTo>
                  <a:cubicBezTo>
                    <a:pt x="0" y="0"/>
                    <a:pt x="0" y="0"/>
                    <a:pt x="0" y="0"/>
                  </a:cubicBezTo>
                  <a:cubicBezTo>
                    <a:pt x="7" y="1"/>
                    <a:pt x="13" y="2"/>
                    <a:pt x="19" y="3"/>
                  </a:cubicBezTo>
                  <a:cubicBezTo>
                    <a:pt x="19" y="4"/>
                    <a:pt x="19" y="4"/>
                    <a:pt x="19"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51" name="Freeform 171">
              <a:extLst>
                <a:ext uri="{FF2B5EF4-FFF2-40B4-BE49-F238E27FC236}">
                  <a16:creationId xmlns:a16="http://schemas.microsoft.com/office/drawing/2014/main" id="{81A94D3D-1D67-97DD-5104-6DC7F7E0DFFA}"/>
                </a:ext>
              </a:extLst>
            </p:cNvPr>
            <p:cNvSpPr>
              <a:spLocks/>
            </p:cNvSpPr>
            <p:nvPr/>
          </p:nvSpPr>
          <p:spPr bwMode="auto">
            <a:xfrm>
              <a:off x="9563101" y="10607675"/>
              <a:ext cx="225425" cy="55563"/>
            </a:xfrm>
            <a:custGeom>
              <a:avLst/>
              <a:gdLst>
                <a:gd name="T0" fmla="*/ 19 w 20"/>
                <a:gd name="T1" fmla="*/ 5 h 5"/>
                <a:gd name="T2" fmla="*/ 0 w 20"/>
                <a:gd name="T3" fmla="*/ 1 h 5"/>
                <a:gd name="T4" fmla="*/ 0 w 20"/>
                <a:gd name="T5" fmla="*/ 0 h 5"/>
                <a:gd name="T6" fmla="*/ 20 w 20"/>
                <a:gd name="T7" fmla="*/ 4 h 5"/>
                <a:gd name="T8" fmla="*/ 19 w 20"/>
                <a:gd name="T9" fmla="*/ 5 h 5"/>
              </a:gdLst>
              <a:ahLst/>
              <a:cxnLst>
                <a:cxn ang="0">
                  <a:pos x="T0" y="T1"/>
                </a:cxn>
                <a:cxn ang="0">
                  <a:pos x="T2" y="T3"/>
                </a:cxn>
                <a:cxn ang="0">
                  <a:pos x="T4" y="T5"/>
                </a:cxn>
                <a:cxn ang="0">
                  <a:pos x="T6" y="T7"/>
                </a:cxn>
                <a:cxn ang="0">
                  <a:pos x="T8" y="T9"/>
                </a:cxn>
              </a:cxnLst>
              <a:rect l="0" t="0" r="r" b="b"/>
              <a:pathLst>
                <a:path w="20" h="5">
                  <a:moveTo>
                    <a:pt x="19" y="5"/>
                  </a:moveTo>
                  <a:cubicBezTo>
                    <a:pt x="13" y="3"/>
                    <a:pt x="6" y="2"/>
                    <a:pt x="0" y="1"/>
                  </a:cubicBezTo>
                  <a:cubicBezTo>
                    <a:pt x="0" y="1"/>
                    <a:pt x="0" y="0"/>
                    <a:pt x="0" y="0"/>
                  </a:cubicBezTo>
                  <a:cubicBezTo>
                    <a:pt x="7" y="1"/>
                    <a:pt x="13" y="2"/>
                    <a:pt x="20" y="4"/>
                  </a:cubicBezTo>
                  <a:cubicBezTo>
                    <a:pt x="19" y="4"/>
                    <a:pt x="19" y="4"/>
                    <a:pt x="19"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52" name="Freeform 172">
              <a:extLst>
                <a:ext uri="{FF2B5EF4-FFF2-40B4-BE49-F238E27FC236}">
                  <a16:creationId xmlns:a16="http://schemas.microsoft.com/office/drawing/2014/main" id="{8BCEC285-5767-7D77-908C-B9785E77BE20}"/>
                </a:ext>
              </a:extLst>
            </p:cNvPr>
            <p:cNvSpPr>
              <a:spLocks/>
            </p:cNvSpPr>
            <p:nvPr/>
          </p:nvSpPr>
          <p:spPr bwMode="auto">
            <a:xfrm>
              <a:off x="9551988" y="10629900"/>
              <a:ext cx="225425" cy="55563"/>
            </a:xfrm>
            <a:custGeom>
              <a:avLst/>
              <a:gdLst>
                <a:gd name="T0" fmla="*/ 19 w 20"/>
                <a:gd name="T1" fmla="*/ 5 h 5"/>
                <a:gd name="T2" fmla="*/ 0 w 20"/>
                <a:gd name="T3" fmla="*/ 2 h 5"/>
                <a:gd name="T4" fmla="*/ 1 w 20"/>
                <a:gd name="T5" fmla="*/ 0 h 5"/>
                <a:gd name="T6" fmla="*/ 20 w 20"/>
                <a:gd name="T7" fmla="*/ 4 h 5"/>
                <a:gd name="T8" fmla="*/ 19 w 20"/>
                <a:gd name="T9" fmla="*/ 5 h 5"/>
              </a:gdLst>
              <a:ahLst/>
              <a:cxnLst>
                <a:cxn ang="0">
                  <a:pos x="T0" y="T1"/>
                </a:cxn>
                <a:cxn ang="0">
                  <a:pos x="T2" y="T3"/>
                </a:cxn>
                <a:cxn ang="0">
                  <a:pos x="T4" y="T5"/>
                </a:cxn>
                <a:cxn ang="0">
                  <a:pos x="T6" y="T7"/>
                </a:cxn>
                <a:cxn ang="0">
                  <a:pos x="T8" y="T9"/>
                </a:cxn>
              </a:cxnLst>
              <a:rect l="0" t="0" r="r" b="b"/>
              <a:pathLst>
                <a:path w="20" h="5">
                  <a:moveTo>
                    <a:pt x="19" y="5"/>
                  </a:moveTo>
                  <a:cubicBezTo>
                    <a:pt x="13" y="4"/>
                    <a:pt x="7" y="3"/>
                    <a:pt x="0" y="2"/>
                  </a:cubicBezTo>
                  <a:cubicBezTo>
                    <a:pt x="0" y="1"/>
                    <a:pt x="0" y="1"/>
                    <a:pt x="1" y="0"/>
                  </a:cubicBezTo>
                  <a:cubicBezTo>
                    <a:pt x="7" y="1"/>
                    <a:pt x="13" y="3"/>
                    <a:pt x="20" y="4"/>
                  </a:cubicBezTo>
                  <a:cubicBezTo>
                    <a:pt x="20" y="4"/>
                    <a:pt x="19" y="5"/>
                    <a:pt x="19"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53" name="Freeform 173">
              <a:extLst>
                <a:ext uri="{FF2B5EF4-FFF2-40B4-BE49-F238E27FC236}">
                  <a16:creationId xmlns:a16="http://schemas.microsoft.com/office/drawing/2014/main" id="{750F88BE-E28C-EDE6-317F-66CC3754D612}"/>
                </a:ext>
              </a:extLst>
            </p:cNvPr>
            <p:cNvSpPr>
              <a:spLocks/>
            </p:cNvSpPr>
            <p:nvPr/>
          </p:nvSpPr>
          <p:spPr bwMode="auto">
            <a:xfrm>
              <a:off x="9551988" y="10663238"/>
              <a:ext cx="214313" cy="57150"/>
            </a:xfrm>
            <a:custGeom>
              <a:avLst/>
              <a:gdLst>
                <a:gd name="T0" fmla="*/ 18 w 19"/>
                <a:gd name="T1" fmla="*/ 5 h 5"/>
                <a:gd name="T2" fmla="*/ 0 w 19"/>
                <a:gd name="T3" fmla="*/ 1 h 5"/>
                <a:gd name="T4" fmla="*/ 0 w 19"/>
                <a:gd name="T5" fmla="*/ 0 h 5"/>
                <a:gd name="T6" fmla="*/ 19 w 19"/>
                <a:gd name="T7" fmla="*/ 3 h 5"/>
                <a:gd name="T8" fmla="*/ 18 w 19"/>
                <a:gd name="T9" fmla="*/ 5 h 5"/>
              </a:gdLst>
              <a:ahLst/>
              <a:cxnLst>
                <a:cxn ang="0">
                  <a:pos x="T0" y="T1"/>
                </a:cxn>
                <a:cxn ang="0">
                  <a:pos x="T2" y="T3"/>
                </a:cxn>
                <a:cxn ang="0">
                  <a:pos x="T4" y="T5"/>
                </a:cxn>
                <a:cxn ang="0">
                  <a:pos x="T6" y="T7"/>
                </a:cxn>
                <a:cxn ang="0">
                  <a:pos x="T8" y="T9"/>
                </a:cxn>
              </a:cxnLst>
              <a:rect l="0" t="0" r="r" b="b"/>
              <a:pathLst>
                <a:path w="19" h="5">
                  <a:moveTo>
                    <a:pt x="18" y="5"/>
                  </a:moveTo>
                  <a:cubicBezTo>
                    <a:pt x="12" y="3"/>
                    <a:pt x="6" y="2"/>
                    <a:pt x="0" y="1"/>
                  </a:cubicBezTo>
                  <a:cubicBezTo>
                    <a:pt x="0" y="0"/>
                    <a:pt x="0" y="0"/>
                    <a:pt x="0" y="0"/>
                  </a:cubicBezTo>
                  <a:cubicBezTo>
                    <a:pt x="6" y="1"/>
                    <a:pt x="13" y="2"/>
                    <a:pt x="19" y="3"/>
                  </a:cubicBezTo>
                  <a:cubicBezTo>
                    <a:pt x="19" y="4"/>
                    <a:pt x="19" y="4"/>
                    <a:pt x="18"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54" name="Freeform 174">
              <a:extLst>
                <a:ext uri="{FF2B5EF4-FFF2-40B4-BE49-F238E27FC236}">
                  <a16:creationId xmlns:a16="http://schemas.microsoft.com/office/drawing/2014/main" id="{F9AA6D6D-95B0-7D67-B010-526698B259C2}"/>
                </a:ext>
              </a:extLst>
            </p:cNvPr>
            <p:cNvSpPr>
              <a:spLocks/>
            </p:cNvSpPr>
            <p:nvPr/>
          </p:nvSpPr>
          <p:spPr bwMode="auto">
            <a:xfrm>
              <a:off x="9540876" y="10685463"/>
              <a:ext cx="214313" cy="57150"/>
            </a:xfrm>
            <a:custGeom>
              <a:avLst/>
              <a:gdLst>
                <a:gd name="T0" fmla="*/ 19 w 19"/>
                <a:gd name="T1" fmla="*/ 5 h 5"/>
                <a:gd name="T2" fmla="*/ 0 w 19"/>
                <a:gd name="T3" fmla="*/ 1 h 5"/>
                <a:gd name="T4" fmla="*/ 0 w 19"/>
                <a:gd name="T5" fmla="*/ 0 h 5"/>
                <a:gd name="T6" fmla="*/ 19 w 19"/>
                <a:gd name="T7" fmla="*/ 4 h 5"/>
                <a:gd name="T8" fmla="*/ 19 w 19"/>
                <a:gd name="T9" fmla="*/ 5 h 5"/>
              </a:gdLst>
              <a:ahLst/>
              <a:cxnLst>
                <a:cxn ang="0">
                  <a:pos x="T0" y="T1"/>
                </a:cxn>
                <a:cxn ang="0">
                  <a:pos x="T2" y="T3"/>
                </a:cxn>
                <a:cxn ang="0">
                  <a:pos x="T4" y="T5"/>
                </a:cxn>
                <a:cxn ang="0">
                  <a:pos x="T6" y="T7"/>
                </a:cxn>
                <a:cxn ang="0">
                  <a:pos x="T8" y="T9"/>
                </a:cxn>
              </a:cxnLst>
              <a:rect l="0" t="0" r="r" b="b"/>
              <a:pathLst>
                <a:path w="19" h="5">
                  <a:moveTo>
                    <a:pt x="19" y="5"/>
                  </a:moveTo>
                  <a:cubicBezTo>
                    <a:pt x="12" y="3"/>
                    <a:pt x="6" y="2"/>
                    <a:pt x="0" y="1"/>
                  </a:cubicBezTo>
                  <a:cubicBezTo>
                    <a:pt x="0" y="1"/>
                    <a:pt x="0" y="0"/>
                    <a:pt x="0" y="0"/>
                  </a:cubicBezTo>
                  <a:cubicBezTo>
                    <a:pt x="7" y="1"/>
                    <a:pt x="13" y="2"/>
                    <a:pt x="19" y="4"/>
                  </a:cubicBezTo>
                  <a:cubicBezTo>
                    <a:pt x="19" y="4"/>
                    <a:pt x="19" y="4"/>
                    <a:pt x="19"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55" name="Freeform 175">
              <a:extLst>
                <a:ext uri="{FF2B5EF4-FFF2-40B4-BE49-F238E27FC236}">
                  <a16:creationId xmlns:a16="http://schemas.microsoft.com/office/drawing/2014/main" id="{0131A35D-DB6C-369A-BB28-32B8D678F7F0}"/>
                </a:ext>
              </a:extLst>
            </p:cNvPr>
            <p:cNvSpPr>
              <a:spLocks/>
            </p:cNvSpPr>
            <p:nvPr/>
          </p:nvSpPr>
          <p:spPr bwMode="auto">
            <a:xfrm>
              <a:off x="9529763" y="10709275"/>
              <a:ext cx="214313" cy="55563"/>
            </a:xfrm>
            <a:custGeom>
              <a:avLst/>
              <a:gdLst>
                <a:gd name="T0" fmla="*/ 19 w 19"/>
                <a:gd name="T1" fmla="*/ 5 h 5"/>
                <a:gd name="T2" fmla="*/ 0 w 19"/>
                <a:gd name="T3" fmla="*/ 1 h 5"/>
                <a:gd name="T4" fmla="*/ 1 w 19"/>
                <a:gd name="T5" fmla="*/ 0 h 5"/>
                <a:gd name="T6" fmla="*/ 19 w 19"/>
                <a:gd name="T7" fmla="*/ 4 h 5"/>
                <a:gd name="T8" fmla="*/ 19 w 19"/>
                <a:gd name="T9" fmla="*/ 5 h 5"/>
              </a:gdLst>
              <a:ahLst/>
              <a:cxnLst>
                <a:cxn ang="0">
                  <a:pos x="T0" y="T1"/>
                </a:cxn>
                <a:cxn ang="0">
                  <a:pos x="T2" y="T3"/>
                </a:cxn>
                <a:cxn ang="0">
                  <a:pos x="T4" y="T5"/>
                </a:cxn>
                <a:cxn ang="0">
                  <a:pos x="T6" y="T7"/>
                </a:cxn>
                <a:cxn ang="0">
                  <a:pos x="T8" y="T9"/>
                </a:cxn>
              </a:cxnLst>
              <a:rect l="0" t="0" r="r" b="b"/>
              <a:pathLst>
                <a:path w="19" h="5">
                  <a:moveTo>
                    <a:pt x="19" y="5"/>
                  </a:moveTo>
                  <a:cubicBezTo>
                    <a:pt x="13" y="4"/>
                    <a:pt x="7" y="2"/>
                    <a:pt x="0" y="1"/>
                  </a:cubicBezTo>
                  <a:cubicBezTo>
                    <a:pt x="0" y="1"/>
                    <a:pt x="0" y="1"/>
                    <a:pt x="1" y="0"/>
                  </a:cubicBezTo>
                  <a:cubicBezTo>
                    <a:pt x="7" y="1"/>
                    <a:pt x="13" y="2"/>
                    <a:pt x="19" y="4"/>
                  </a:cubicBezTo>
                  <a:cubicBezTo>
                    <a:pt x="19" y="4"/>
                    <a:pt x="19" y="5"/>
                    <a:pt x="19"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56" name="Freeform 176">
              <a:extLst>
                <a:ext uri="{FF2B5EF4-FFF2-40B4-BE49-F238E27FC236}">
                  <a16:creationId xmlns:a16="http://schemas.microsoft.com/office/drawing/2014/main" id="{C3EB2887-E8F6-5CBC-BD70-8F4468C1096B}"/>
                </a:ext>
              </a:extLst>
            </p:cNvPr>
            <p:cNvSpPr>
              <a:spLocks/>
            </p:cNvSpPr>
            <p:nvPr/>
          </p:nvSpPr>
          <p:spPr bwMode="auto">
            <a:xfrm>
              <a:off x="9339263" y="10483850"/>
              <a:ext cx="234950" cy="33338"/>
            </a:xfrm>
            <a:custGeom>
              <a:avLst/>
              <a:gdLst>
                <a:gd name="T0" fmla="*/ 21 w 21"/>
                <a:gd name="T1" fmla="*/ 3 h 3"/>
                <a:gd name="T2" fmla="*/ 0 w 21"/>
                <a:gd name="T3" fmla="*/ 1 h 3"/>
                <a:gd name="T4" fmla="*/ 0 w 21"/>
                <a:gd name="T5" fmla="*/ 0 h 3"/>
                <a:gd name="T6" fmla="*/ 21 w 21"/>
                <a:gd name="T7" fmla="*/ 2 h 3"/>
                <a:gd name="T8" fmla="*/ 21 w 21"/>
                <a:gd name="T9" fmla="*/ 3 h 3"/>
              </a:gdLst>
              <a:ahLst/>
              <a:cxnLst>
                <a:cxn ang="0">
                  <a:pos x="T0" y="T1"/>
                </a:cxn>
                <a:cxn ang="0">
                  <a:pos x="T2" y="T3"/>
                </a:cxn>
                <a:cxn ang="0">
                  <a:pos x="T4" y="T5"/>
                </a:cxn>
                <a:cxn ang="0">
                  <a:pos x="T6" y="T7"/>
                </a:cxn>
                <a:cxn ang="0">
                  <a:pos x="T8" y="T9"/>
                </a:cxn>
              </a:cxnLst>
              <a:rect l="0" t="0" r="r" b="b"/>
              <a:pathLst>
                <a:path w="21" h="3">
                  <a:moveTo>
                    <a:pt x="21" y="3"/>
                  </a:moveTo>
                  <a:cubicBezTo>
                    <a:pt x="14" y="2"/>
                    <a:pt x="7" y="1"/>
                    <a:pt x="0" y="1"/>
                  </a:cubicBezTo>
                  <a:cubicBezTo>
                    <a:pt x="0" y="1"/>
                    <a:pt x="0" y="0"/>
                    <a:pt x="0" y="0"/>
                  </a:cubicBezTo>
                  <a:cubicBezTo>
                    <a:pt x="8" y="0"/>
                    <a:pt x="14" y="1"/>
                    <a:pt x="21" y="2"/>
                  </a:cubicBezTo>
                  <a:cubicBezTo>
                    <a:pt x="21" y="2"/>
                    <a:pt x="21" y="2"/>
                    <a:pt x="21"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57" name="Freeform 177">
              <a:extLst>
                <a:ext uri="{FF2B5EF4-FFF2-40B4-BE49-F238E27FC236}">
                  <a16:creationId xmlns:a16="http://schemas.microsoft.com/office/drawing/2014/main" id="{38501C7D-8FE5-5105-3691-F39B72263C60}"/>
                </a:ext>
              </a:extLst>
            </p:cNvPr>
            <p:cNvSpPr>
              <a:spLocks/>
            </p:cNvSpPr>
            <p:nvPr/>
          </p:nvSpPr>
          <p:spPr bwMode="auto">
            <a:xfrm>
              <a:off x="9339263" y="10506075"/>
              <a:ext cx="234950" cy="33338"/>
            </a:xfrm>
            <a:custGeom>
              <a:avLst/>
              <a:gdLst>
                <a:gd name="T0" fmla="*/ 20 w 21"/>
                <a:gd name="T1" fmla="*/ 3 h 3"/>
                <a:gd name="T2" fmla="*/ 0 w 21"/>
                <a:gd name="T3" fmla="*/ 1 h 3"/>
                <a:gd name="T4" fmla="*/ 0 w 21"/>
                <a:gd name="T5" fmla="*/ 0 h 3"/>
                <a:gd name="T6" fmla="*/ 21 w 21"/>
                <a:gd name="T7" fmla="*/ 2 h 3"/>
                <a:gd name="T8" fmla="*/ 20 w 21"/>
                <a:gd name="T9" fmla="*/ 3 h 3"/>
              </a:gdLst>
              <a:ahLst/>
              <a:cxnLst>
                <a:cxn ang="0">
                  <a:pos x="T0" y="T1"/>
                </a:cxn>
                <a:cxn ang="0">
                  <a:pos x="T2" y="T3"/>
                </a:cxn>
                <a:cxn ang="0">
                  <a:pos x="T4" y="T5"/>
                </a:cxn>
                <a:cxn ang="0">
                  <a:pos x="T6" y="T7"/>
                </a:cxn>
                <a:cxn ang="0">
                  <a:pos x="T8" y="T9"/>
                </a:cxn>
              </a:cxnLst>
              <a:rect l="0" t="0" r="r" b="b"/>
              <a:pathLst>
                <a:path w="21" h="3">
                  <a:moveTo>
                    <a:pt x="20" y="3"/>
                  </a:moveTo>
                  <a:cubicBezTo>
                    <a:pt x="14" y="2"/>
                    <a:pt x="7" y="2"/>
                    <a:pt x="0" y="1"/>
                  </a:cubicBezTo>
                  <a:cubicBezTo>
                    <a:pt x="0" y="1"/>
                    <a:pt x="0" y="1"/>
                    <a:pt x="0" y="0"/>
                  </a:cubicBezTo>
                  <a:cubicBezTo>
                    <a:pt x="7" y="1"/>
                    <a:pt x="14" y="1"/>
                    <a:pt x="21" y="2"/>
                  </a:cubicBezTo>
                  <a:cubicBezTo>
                    <a:pt x="21" y="2"/>
                    <a:pt x="21" y="3"/>
                    <a:pt x="20"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58" name="Freeform 178">
              <a:extLst>
                <a:ext uri="{FF2B5EF4-FFF2-40B4-BE49-F238E27FC236}">
                  <a16:creationId xmlns:a16="http://schemas.microsoft.com/office/drawing/2014/main" id="{122E649E-D350-2454-E6B3-8CB8F668EF14}"/>
                </a:ext>
              </a:extLst>
            </p:cNvPr>
            <p:cNvSpPr>
              <a:spLocks/>
            </p:cNvSpPr>
            <p:nvPr/>
          </p:nvSpPr>
          <p:spPr bwMode="auto">
            <a:xfrm>
              <a:off x="9326563" y="10528300"/>
              <a:ext cx="236538" cy="33338"/>
            </a:xfrm>
            <a:custGeom>
              <a:avLst/>
              <a:gdLst>
                <a:gd name="T0" fmla="*/ 21 w 21"/>
                <a:gd name="T1" fmla="*/ 3 h 3"/>
                <a:gd name="T2" fmla="*/ 0 w 21"/>
                <a:gd name="T3" fmla="*/ 2 h 3"/>
                <a:gd name="T4" fmla="*/ 0 w 21"/>
                <a:gd name="T5" fmla="*/ 0 h 3"/>
                <a:gd name="T6" fmla="*/ 21 w 21"/>
                <a:gd name="T7" fmla="*/ 2 h 3"/>
                <a:gd name="T8" fmla="*/ 21 w 21"/>
                <a:gd name="T9" fmla="*/ 3 h 3"/>
              </a:gdLst>
              <a:ahLst/>
              <a:cxnLst>
                <a:cxn ang="0">
                  <a:pos x="T0" y="T1"/>
                </a:cxn>
                <a:cxn ang="0">
                  <a:pos x="T2" y="T3"/>
                </a:cxn>
                <a:cxn ang="0">
                  <a:pos x="T4" y="T5"/>
                </a:cxn>
                <a:cxn ang="0">
                  <a:pos x="T6" y="T7"/>
                </a:cxn>
                <a:cxn ang="0">
                  <a:pos x="T8" y="T9"/>
                </a:cxn>
              </a:cxnLst>
              <a:rect l="0" t="0" r="r" b="b"/>
              <a:pathLst>
                <a:path w="21" h="3">
                  <a:moveTo>
                    <a:pt x="21" y="3"/>
                  </a:moveTo>
                  <a:cubicBezTo>
                    <a:pt x="14" y="3"/>
                    <a:pt x="7" y="2"/>
                    <a:pt x="0" y="2"/>
                  </a:cubicBezTo>
                  <a:cubicBezTo>
                    <a:pt x="0" y="1"/>
                    <a:pt x="0" y="1"/>
                    <a:pt x="0" y="0"/>
                  </a:cubicBezTo>
                  <a:cubicBezTo>
                    <a:pt x="7" y="1"/>
                    <a:pt x="14" y="1"/>
                    <a:pt x="21" y="2"/>
                  </a:cubicBezTo>
                  <a:cubicBezTo>
                    <a:pt x="21" y="3"/>
                    <a:pt x="21" y="3"/>
                    <a:pt x="21"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59" name="Freeform 179">
              <a:extLst>
                <a:ext uri="{FF2B5EF4-FFF2-40B4-BE49-F238E27FC236}">
                  <a16:creationId xmlns:a16="http://schemas.microsoft.com/office/drawing/2014/main" id="{87F3781E-3CE3-52EB-BBF7-010B7F674DC3}"/>
                </a:ext>
              </a:extLst>
            </p:cNvPr>
            <p:cNvSpPr>
              <a:spLocks/>
            </p:cNvSpPr>
            <p:nvPr/>
          </p:nvSpPr>
          <p:spPr bwMode="auto">
            <a:xfrm>
              <a:off x="9326563" y="10561638"/>
              <a:ext cx="236538" cy="34925"/>
            </a:xfrm>
            <a:custGeom>
              <a:avLst/>
              <a:gdLst>
                <a:gd name="T0" fmla="*/ 20 w 21"/>
                <a:gd name="T1" fmla="*/ 3 h 3"/>
                <a:gd name="T2" fmla="*/ 0 w 21"/>
                <a:gd name="T3" fmla="*/ 1 h 3"/>
                <a:gd name="T4" fmla="*/ 0 w 21"/>
                <a:gd name="T5" fmla="*/ 0 h 3"/>
                <a:gd name="T6" fmla="*/ 21 w 21"/>
                <a:gd name="T7" fmla="*/ 1 h 3"/>
                <a:gd name="T8" fmla="*/ 20 w 21"/>
                <a:gd name="T9" fmla="*/ 3 h 3"/>
              </a:gdLst>
              <a:ahLst/>
              <a:cxnLst>
                <a:cxn ang="0">
                  <a:pos x="T0" y="T1"/>
                </a:cxn>
                <a:cxn ang="0">
                  <a:pos x="T2" y="T3"/>
                </a:cxn>
                <a:cxn ang="0">
                  <a:pos x="T4" y="T5"/>
                </a:cxn>
                <a:cxn ang="0">
                  <a:pos x="T6" y="T7"/>
                </a:cxn>
                <a:cxn ang="0">
                  <a:pos x="T8" y="T9"/>
                </a:cxn>
              </a:cxnLst>
              <a:rect l="0" t="0" r="r" b="b"/>
              <a:pathLst>
                <a:path w="21" h="3">
                  <a:moveTo>
                    <a:pt x="20" y="3"/>
                  </a:moveTo>
                  <a:cubicBezTo>
                    <a:pt x="13" y="2"/>
                    <a:pt x="7" y="1"/>
                    <a:pt x="0" y="1"/>
                  </a:cubicBezTo>
                  <a:cubicBezTo>
                    <a:pt x="0" y="0"/>
                    <a:pt x="0" y="0"/>
                    <a:pt x="0" y="0"/>
                  </a:cubicBezTo>
                  <a:cubicBezTo>
                    <a:pt x="7" y="0"/>
                    <a:pt x="14" y="1"/>
                    <a:pt x="21" y="1"/>
                  </a:cubicBezTo>
                  <a:cubicBezTo>
                    <a:pt x="20" y="2"/>
                    <a:pt x="20" y="2"/>
                    <a:pt x="20"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60" name="Freeform 180">
              <a:extLst>
                <a:ext uri="{FF2B5EF4-FFF2-40B4-BE49-F238E27FC236}">
                  <a16:creationId xmlns:a16="http://schemas.microsoft.com/office/drawing/2014/main" id="{E503A202-CD3F-3240-82C5-A024A0478C7D}"/>
                </a:ext>
              </a:extLst>
            </p:cNvPr>
            <p:cNvSpPr>
              <a:spLocks/>
            </p:cNvSpPr>
            <p:nvPr/>
          </p:nvSpPr>
          <p:spPr bwMode="auto">
            <a:xfrm>
              <a:off x="9315451" y="10585450"/>
              <a:ext cx="236538" cy="33338"/>
            </a:xfrm>
            <a:custGeom>
              <a:avLst/>
              <a:gdLst>
                <a:gd name="T0" fmla="*/ 20 w 21"/>
                <a:gd name="T1" fmla="*/ 3 h 3"/>
                <a:gd name="T2" fmla="*/ 0 w 21"/>
                <a:gd name="T3" fmla="*/ 1 h 3"/>
                <a:gd name="T4" fmla="*/ 0 w 21"/>
                <a:gd name="T5" fmla="*/ 0 h 3"/>
                <a:gd name="T6" fmla="*/ 21 w 21"/>
                <a:gd name="T7" fmla="*/ 2 h 3"/>
                <a:gd name="T8" fmla="*/ 20 w 21"/>
                <a:gd name="T9" fmla="*/ 3 h 3"/>
              </a:gdLst>
              <a:ahLst/>
              <a:cxnLst>
                <a:cxn ang="0">
                  <a:pos x="T0" y="T1"/>
                </a:cxn>
                <a:cxn ang="0">
                  <a:pos x="T2" y="T3"/>
                </a:cxn>
                <a:cxn ang="0">
                  <a:pos x="T4" y="T5"/>
                </a:cxn>
                <a:cxn ang="0">
                  <a:pos x="T6" y="T7"/>
                </a:cxn>
                <a:cxn ang="0">
                  <a:pos x="T8" y="T9"/>
                </a:cxn>
              </a:cxnLst>
              <a:rect l="0" t="0" r="r" b="b"/>
              <a:pathLst>
                <a:path w="21" h="3">
                  <a:moveTo>
                    <a:pt x="20" y="3"/>
                  </a:moveTo>
                  <a:cubicBezTo>
                    <a:pt x="14" y="2"/>
                    <a:pt x="7" y="2"/>
                    <a:pt x="0" y="1"/>
                  </a:cubicBezTo>
                  <a:cubicBezTo>
                    <a:pt x="0" y="1"/>
                    <a:pt x="0" y="0"/>
                    <a:pt x="0" y="0"/>
                  </a:cubicBezTo>
                  <a:cubicBezTo>
                    <a:pt x="7" y="0"/>
                    <a:pt x="14" y="1"/>
                    <a:pt x="21" y="2"/>
                  </a:cubicBezTo>
                  <a:cubicBezTo>
                    <a:pt x="21" y="2"/>
                    <a:pt x="21" y="3"/>
                    <a:pt x="20"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61" name="Freeform 181">
              <a:extLst>
                <a:ext uri="{FF2B5EF4-FFF2-40B4-BE49-F238E27FC236}">
                  <a16:creationId xmlns:a16="http://schemas.microsoft.com/office/drawing/2014/main" id="{CC55E535-AC0B-8D0D-0268-BA3B0F9A2615}"/>
                </a:ext>
              </a:extLst>
            </p:cNvPr>
            <p:cNvSpPr>
              <a:spLocks/>
            </p:cNvSpPr>
            <p:nvPr/>
          </p:nvSpPr>
          <p:spPr bwMode="auto">
            <a:xfrm>
              <a:off x="9315451" y="10607675"/>
              <a:ext cx="225425" cy="33338"/>
            </a:xfrm>
            <a:custGeom>
              <a:avLst/>
              <a:gdLst>
                <a:gd name="T0" fmla="*/ 20 w 20"/>
                <a:gd name="T1" fmla="*/ 3 h 3"/>
                <a:gd name="T2" fmla="*/ 0 w 20"/>
                <a:gd name="T3" fmla="*/ 1 h 3"/>
                <a:gd name="T4" fmla="*/ 0 w 20"/>
                <a:gd name="T5" fmla="*/ 0 h 3"/>
                <a:gd name="T6" fmla="*/ 20 w 20"/>
                <a:gd name="T7" fmla="*/ 2 h 3"/>
                <a:gd name="T8" fmla="*/ 20 w 20"/>
                <a:gd name="T9" fmla="*/ 3 h 3"/>
              </a:gdLst>
              <a:ahLst/>
              <a:cxnLst>
                <a:cxn ang="0">
                  <a:pos x="T0" y="T1"/>
                </a:cxn>
                <a:cxn ang="0">
                  <a:pos x="T2" y="T3"/>
                </a:cxn>
                <a:cxn ang="0">
                  <a:pos x="T4" y="T5"/>
                </a:cxn>
                <a:cxn ang="0">
                  <a:pos x="T6" y="T7"/>
                </a:cxn>
                <a:cxn ang="0">
                  <a:pos x="T8" y="T9"/>
                </a:cxn>
              </a:cxnLst>
              <a:rect l="0" t="0" r="r" b="b"/>
              <a:pathLst>
                <a:path w="20" h="3">
                  <a:moveTo>
                    <a:pt x="20" y="3"/>
                  </a:moveTo>
                  <a:cubicBezTo>
                    <a:pt x="13" y="3"/>
                    <a:pt x="6" y="2"/>
                    <a:pt x="0" y="1"/>
                  </a:cubicBezTo>
                  <a:cubicBezTo>
                    <a:pt x="0" y="1"/>
                    <a:pt x="0" y="1"/>
                    <a:pt x="0" y="0"/>
                  </a:cubicBezTo>
                  <a:cubicBezTo>
                    <a:pt x="7" y="1"/>
                    <a:pt x="13" y="1"/>
                    <a:pt x="20" y="2"/>
                  </a:cubicBezTo>
                  <a:cubicBezTo>
                    <a:pt x="20" y="3"/>
                    <a:pt x="20" y="3"/>
                    <a:pt x="20"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62" name="Freeform 182">
              <a:extLst>
                <a:ext uri="{FF2B5EF4-FFF2-40B4-BE49-F238E27FC236}">
                  <a16:creationId xmlns:a16="http://schemas.microsoft.com/office/drawing/2014/main" id="{9F8A76D2-FF3B-485E-6A53-3786FD786711}"/>
                </a:ext>
              </a:extLst>
            </p:cNvPr>
            <p:cNvSpPr>
              <a:spLocks/>
            </p:cNvSpPr>
            <p:nvPr/>
          </p:nvSpPr>
          <p:spPr bwMode="auto">
            <a:xfrm>
              <a:off x="9304338" y="10641013"/>
              <a:ext cx="236538" cy="33338"/>
            </a:xfrm>
            <a:custGeom>
              <a:avLst/>
              <a:gdLst>
                <a:gd name="T0" fmla="*/ 20 w 21"/>
                <a:gd name="T1" fmla="*/ 3 h 3"/>
                <a:gd name="T2" fmla="*/ 0 w 21"/>
                <a:gd name="T3" fmla="*/ 1 h 3"/>
                <a:gd name="T4" fmla="*/ 0 w 21"/>
                <a:gd name="T5" fmla="*/ 0 h 3"/>
                <a:gd name="T6" fmla="*/ 21 w 21"/>
                <a:gd name="T7" fmla="*/ 1 h 3"/>
                <a:gd name="T8" fmla="*/ 20 w 21"/>
                <a:gd name="T9" fmla="*/ 3 h 3"/>
              </a:gdLst>
              <a:ahLst/>
              <a:cxnLst>
                <a:cxn ang="0">
                  <a:pos x="T0" y="T1"/>
                </a:cxn>
                <a:cxn ang="0">
                  <a:pos x="T2" y="T3"/>
                </a:cxn>
                <a:cxn ang="0">
                  <a:pos x="T4" y="T5"/>
                </a:cxn>
                <a:cxn ang="0">
                  <a:pos x="T6" y="T7"/>
                </a:cxn>
                <a:cxn ang="0">
                  <a:pos x="T8" y="T9"/>
                </a:cxn>
              </a:cxnLst>
              <a:rect l="0" t="0" r="r" b="b"/>
              <a:pathLst>
                <a:path w="21" h="3">
                  <a:moveTo>
                    <a:pt x="20" y="3"/>
                  </a:moveTo>
                  <a:cubicBezTo>
                    <a:pt x="13" y="2"/>
                    <a:pt x="7" y="1"/>
                    <a:pt x="0" y="1"/>
                  </a:cubicBezTo>
                  <a:cubicBezTo>
                    <a:pt x="0" y="0"/>
                    <a:pt x="0" y="0"/>
                    <a:pt x="0" y="0"/>
                  </a:cubicBezTo>
                  <a:cubicBezTo>
                    <a:pt x="7" y="0"/>
                    <a:pt x="14" y="1"/>
                    <a:pt x="21" y="1"/>
                  </a:cubicBezTo>
                  <a:cubicBezTo>
                    <a:pt x="20" y="2"/>
                    <a:pt x="20" y="2"/>
                    <a:pt x="20"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63" name="Freeform 183">
              <a:extLst>
                <a:ext uri="{FF2B5EF4-FFF2-40B4-BE49-F238E27FC236}">
                  <a16:creationId xmlns:a16="http://schemas.microsoft.com/office/drawing/2014/main" id="{ED6F6451-46CF-882C-EC97-527A88F0CBC3}"/>
                </a:ext>
              </a:extLst>
            </p:cNvPr>
            <p:cNvSpPr>
              <a:spLocks/>
            </p:cNvSpPr>
            <p:nvPr/>
          </p:nvSpPr>
          <p:spPr bwMode="auto">
            <a:xfrm>
              <a:off x="9304338" y="10663238"/>
              <a:ext cx="225425" cy="33338"/>
            </a:xfrm>
            <a:custGeom>
              <a:avLst/>
              <a:gdLst>
                <a:gd name="T0" fmla="*/ 19 w 20"/>
                <a:gd name="T1" fmla="*/ 3 h 3"/>
                <a:gd name="T2" fmla="*/ 0 w 20"/>
                <a:gd name="T3" fmla="*/ 1 h 3"/>
                <a:gd name="T4" fmla="*/ 0 w 20"/>
                <a:gd name="T5" fmla="*/ 0 h 3"/>
                <a:gd name="T6" fmla="*/ 20 w 20"/>
                <a:gd name="T7" fmla="*/ 2 h 3"/>
                <a:gd name="T8" fmla="*/ 19 w 20"/>
                <a:gd name="T9" fmla="*/ 3 h 3"/>
              </a:gdLst>
              <a:ahLst/>
              <a:cxnLst>
                <a:cxn ang="0">
                  <a:pos x="T0" y="T1"/>
                </a:cxn>
                <a:cxn ang="0">
                  <a:pos x="T2" y="T3"/>
                </a:cxn>
                <a:cxn ang="0">
                  <a:pos x="T4" y="T5"/>
                </a:cxn>
                <a:cxn ang="0">
                  <a:pos x="T6" y="T7"/>
                </a:cxn>
                <a:cxn ang="0">
                  <a:pos x="T8" y="T9"/>
                </a:cxn>
              </a:cxnLst>
              <a:rect l="0" t="0" r="r" b="b"/>
              <a:pathLst>
                <a:path w="20" h="3">
                  <a:moveTo>
                    <a:pt x="19" y="3"/>
                  </a:moveTo>
                  <a:cubicBezTo>
                    <a:pt x="13" y="2"/>
                    <a:pt x="6" y="2"/>
                    <a:pt x="0" y="1"/>
                  </a:cubicBezTo>
                  <a:cubicBezTo>
                    <a:pt x="0" y="1"/>
                    <a:pt x="0" y="0"/>
                    <a:pt x="0" y="0"/>
                  </a:cubicBezTo>
                  <a:cubicBezTo>
                    <a:pt x="7" y="0"/>
                    <a:pt x="13" y="1"/>
                    <a:pt x="20" y="2"/>
                  </a:cubicBezTo>
                  <a:cubicBezTo>
                    <a:pt x="20" y="2"/>
                    <a:pt x="20" y="2"/>
                    <a:pt x="19"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64" name="Freeform 184">
              <a:extLst>
                <a:ext uri="{FF2B5EF4-FFF2-40B4-BE49-F238E27FC236}">
                  <a16:creationId xmlns:a16="http://schemas.microsoft.com/office/drawing/2014/main" id="{1EA6395B-2B74-2BF4-0ACE-F54D9A9C0EE9}"/>
                </a:ext>
              </a:extLst>
            </p:cNvPr>
            <p:cNvSpPr>
              <a:spLocks/>
            </p:cNvSpPr>
            <p:nvPr/>
          </p:nvSpPr>
          <p:spPr bwMode="auto">
            <a:xfrm>
              <a:off x="9293226" y="10685463"/>
              <a:ext cx="225425" cy="34925"/>
            </a:xfrm>
            <a:custGeom>
              <a:avLst/>
              <a:gdLst>
                <a:gd name="T0" fmla="*/ 20 w 20"/>
                <a:gd name="T1" fmla="*/ 3 h 3"/>
                <a:gd name="T2" fmla="*/ 0 w 20"/>
                <a:gd name="T3" fmla="*/ 1 h 3"/>
                <a:gd name="T4" fmla="*/ 0 w 20"/>
                <a:gd name="T5" fmla="*/ 0 h 3"/>
                <a:gd name="T6" fmla="*/ 20 w 20"/>
                <a:gd name="T7" fmla="*/ 2 h 3"/>
                <a:gd name="T8" fmla="*/ 20 w 20"/>
                <a:gd name="T9" fmla="*/ 3 h 3"/>
              </a:gdLst>
              <a:ahLst/>
              <a:cxnLst>
                <a:cxn ang="0">
                  <a:pos x="T0" y="T1"/>
                </a:cxn>
                <a:cxn ang="0">
                  <a:pos x="T2" y="T3"/>
                </a:cxn>
                <a:cxn ang="0">
                  <a:pos x="T4" y="T5"/>
                </a:cxn>
                <a:cxn ang="0">
                  <a:pos x="T6" y="T7"/>
                </a:cxn>
                <a:cxn ang="0">
                  <a:pos x="T8" y="T9"/>
                </a:cxn>
              </a:cxnLst>
              <a:rect l="0" t="0" r="r" b="b"/>
              <a:pathLst>
                <a:path w="20" h="3">
                  <a:moveTo>
                    <a:pt x="20" y="3"/>
                  </a:moveTo>
                  <a:cubicBezTo>
                    <a:pt x="13" y="2"/>
                    <a:pt x="7" y="2"/>
                    <a:pt x="0" y="1"/>
                  </a:cubicBezTo>
                  <a:cubicBezTo>
                    <a:pt x="0" y="1"/>
                    <a:pt x="0" y="1"/>
                    <a:pt x="0" y="0"/>
                  </a:cubicBezTo>
                  <a:cubicBezTo>
                    <a:pt x="7" y="1"/>
                    <a:pt x="14" y="1"/>
                    <a:pt x="20" y="2"/>
                  </a:cubicBezTo>
                  <a:cubicBezTo>
                    <a:pt x="20" y="2"/>
                    <a:pt x="20" y="3"/>
                    <a:pt x="20"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65" name="Freeform 185">
              <a:extLst>
                <a:ext uri="{FF2B5EF4-FFF2-40B4-BE49-F238E27FC236}">
                  <a16:creationId xmlns:a16="http://schemas.microsoft.com/office/drawing/2014/main" id="{D33044D8-796E-06ED-F263-E0B4F08A74ED}"/>
                </a:ext>
              </a:extLst>
            </p:cNvPr>
            <p:cNvSpPr>
              <a:spLocks/>
            </p:cNvSpPr>
            <p:nvPr/>
          </p:nvSpPr>
          <p:spPr bwMode="auto">
            <a:xfrm>
              <a:off x="9507538" y="9515475"/>
              <a:ext cx="349250" cy="236538"/>
            </a:xfrm>
            <a:custGeom>
              <a:avLst/>
              <a:gdLst>
                <a:gd name="T0" fmla="*/ 26 w 31"/>
                <a:gd name="T1" fmla="*/ 21 h 21"/>
                <a:gd name="T2" fmla="*/ 0 w 31"/>
                <a:gd name="T3" fmla="*/ 19 h 21"/>
                <a:gd name="T4" fmla="*/ 5 w 31"/>
                <a:gd name="T5" fmla="*/ 0 h 21"/>
                <a:gd name="T6" fmla="*/ 31 w 31"/>
                <a:gd name="T7" fmla="*/ 2 h 21"/>
                <a:gd name="T8" fmla="*/ 26 w 31"/>
                <a:gd name="T9" fmla="*/ 21 h 21"/>
              </a:gdLst>
              <a:ahLst/>
              <a:cxnLst>
                <a:cxn ang="0">
                  <a:pos x="T0" y="T1"/>
                </a:cxn>
                <a:cxn ang="0">
                  <a:pos x="T2" y="T3"/>
                </a:cxn>
                <a:cxn ang="0">
                  <a:pos x="T4" y="T5"/>
                </a:cxn>
                <a:cxn ang="0">
                  <a:pos x="T6" y="T7"/>
                </a:cxn>
                <a:cxn ang="0">
                  <a:pos x="T8" y="T9"/>
                </a:cxn>
              </a:cxnLst>
              <a:rect l="0" t="0" r="r" b="b"/>
              <a:pathLst>
                <a:path w="31" h="21">
                  <a:moveTo>
                    <a:pt x="26" y="21"/>
                  </a:moveTo>
                  <a:cubicBezTo>
                    <a:pt x="17" y="20"/>
                    <a:pt x="9" y="20"/>
                    <a:pt x="0" y="19"/>
                  </a:cubicBezTo>
                  <a:cubicBezTo>
                    <a:pt x="2" y="13"/>
                    <a:pt x="3" y="6"/>
                    <a:pt x="5" y="0"/>
                  </a:cubicBezTo>
                  <a:cubicBezTo>
                    <a:pt x="14" y="0"/>
                    <a:pt x="22" y="1"/>
                    <a:pt x="31" y="2"/>
                  </a:cubicBezTo>
                  <a:cubicBezTo>
                    <a:pt x="29" y="8"/>
                    <a:pt x="28" y="15"/>
                    <a:pt x="26" y="2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66" name="Freeform 186">
              <a:extLst>
                <a:ext uri="{FF2B5EF4-FFF2-40B4-BE49-F238E27FC236}">
                  <a16:creationId xmlns:a16="http://schemas.microsoft.com/office/drawing/2014/main" id="{C4314A0A-B8E8-FAB0-3336-2F1DA02FA301}"/>
                </a:ext>
              </a:extLst>
            </p:cNvPr>
            <p:cNvSpPr>
              <a:spLocks/>
            </p:cNvSpPr>
            <p:nvPr/>
          </p:nvSpPr>
          <p:spPr bwMode="auto">
            <a:xfrm>
              <a:off x="9045576" y="10483850"/>
              <a:ext cx="280988" cy="212725"/>
            </a:xfrm>
            <a:custGeom>
              <a:avLst/>
              <a:gdLst>
                <a:gd name="T0" fmla="*/ 21 w 25"/>
                <a:gd name="T1" fmla="*/ 19 h 19"/>
                <a:gd name="T2" fmla="*/ 0 w 25"/>
                <a:gd name="T3" fmla="*/ 19 h 19"/>
                <a:gd name="T4" fmla="*/ 3 w 25"/>
                <a:gd name="T5" fmla="*/ 0 h 19"/>
                <a:gd name="T6" fmla="*/ 25 w 25"/>
                <a:gd name="T7" fmla="*/ 0 h 19"/>
                <a:gd name="T8" fmla="*/ 21 w 25"/>
                <a:gd name="T9" fmla="*/ 19 h 19"/>
              </a:gdLst>
              <a:ahLst/>
              <a:cxnLst>
                <a:cxn ang="0">
                  <a:pos x="T0" y="T1"/>
                </a:cxn>
                <a:cxn ang="0">
                  <a:pos x="T2" y="T3"/>
                </a:cxn>
                <a:cxn ang="0">
                  <a:pos x="T4" y="T5"/>
                </a:cxn>
                <a:cxn ang="0">
                  <a:pos x="T6" y="T7"/>
                </a:cxn>
                <a:cxn ang="0">
                  <a:pos x="T8" y="T9"/>
                </a:cxn>
              </a:cxnLst>
              <a:rect l="0" t="0" r="r" b="b"/>
              <a:pathLst>
                <a:path w="25" h="19">
                  <a:moveTo>
                    <a:pt x="21" y="19"/>
                  </a:moveTo>
                  <a:cubicBezTo>
                    <a:pt x="14" y="19"/>
                    <a:pt x="7" y="19"/>
                    <a:pt x="0" y="19"/>
                  </a:cubicBezTo>
                  <a:cubicBezTo>
                    <a:pt x="1" y="13"/>
                    <a:pt x="2" y="6"/>
                    <a:pt x="3" y="0"/>
                  </a:cubicBezTo>
                  <a:cubicBezTo>
                    <a:pt x="11" y="0"/>
                    <a:pt x="18" y="0"/>
                    <a:pt x="25" y="0"/>
                  </a:cubicBezTo>
                  <a:cubicBezTo>
                    <a:pt x="23" y="6"/>
                    <a:pt x="22" y="13"/>
                    <a:pt x="21" y="19"/>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67" name="Freeform 187">
              <a:extLst>
                <a:ext uri="{FF2B5EF4-FFF2-40B4-BE49-F238E27FC236}">
                  <a16:creationId xmlns:a16="http://schemas.microsoft.com/office/drawing/2014/main" id="{9CD8DBF9-3B72-06C3-ACE1-F97DCE5FC4B6}"/>
                </a:ext>
              </a:extLst>
            </p:cNvPr>
            <p:cNvSpPr>
              <a:spLocks/>
            </p:cNvSpPr>
            <p:nvPr/>
          </p:nvSpPr>
          <p:spPr bwMode="auto">
            <a:xfrm>
              <a:off x="6661151" y="9583738"/>
              <a:ext cx="404813" cy="517525"/>
            </a:xfrm>
            <a:custGeom>
              <a:avLst/>
              <a:gdLst>
                <a:gd name="T0" fmla="*/ 10 w 36"/>
                <a:gd name="T1" fmla="*/ 32 h 46"/>
                <a:gd name="T2" fmla="*/ 3 w 36"/>
                <a:gd name="T3" fmla="*/ 15 h 46"/>
                <a:gd name="T4" fmla="*/ 27 w 36"/>
                <a:gd name="T5" fmla="*/ 1 h 46"/>
                <a:gd name="T6" fmla="*/ 36 w 36"/>
                <a:gd name="T7" fmla="*/ 19 h 46"/>
                <a:gd name="T8" fmla="*/ 23 w 36"/>
                <a:gd name="T9" fmla="*/ 30 h 46"/>
                <a:gd name="T10" fmla="*/ 27 w 36"/>
                <a:gd name="T11" fmla="*/ 40 h 46"/>
                <a:gd name="T12" fmla="*/ 19 w 36"/>
                <a:gd name="T13" fmla="*/ 45 h 46"/>
                <a:gd name="T14" fmla="*/ 10 w 36"/>
                <a:gd name="T15" fmla="*/ 32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6">
                  <a:moveTo>
                    <a:pt x="10" y="32"/>
                  </a:moveTo>
                  <a:cubicBezTo>
                    <a:pt x="4" y="22"/>
                    <a:pt x="0" y="17"/>
                    <a:pt x="3" y="15"/>
                  </a:cubicBezTo>
                  <a:cubicBezTo>
                    <a:pt x="5" y="12"/>
                    <a:pt x="24" y="0"/>
                    <a:pt x="27" y="1"/>
                  </a:cubicBezTo>
                  <a:cubicBezTo>
                    <a:pt x="30" y="3"/>
                    <a:pt x="36" y="16"/>
                    <a:pt x="36" y="19"/>
                  </a:cubicBezTo>
                  <a:cubicBezTo>
                    <a:pt x="35" y="21"/>
                    <a:pt x="22" y="28"/>
                    <a:pt x="23" y="30"/>
                  </a:cubicBezTo>
                  <a:cubicBezTo>
                    <a:pt x="24" y="31"/>
                    <a:pt x="28" y="37"/>
                    <a:pt x="27" y="40"/>
                  </a:cubicBezTo>
                  <a:cubicBezTo>
                    <a:pt x="26" y="44"/>
                    <a:pt x="20" y="46"/>
                    <a:pt x="19" y="45"/>
                  </a:cubicBezTo>
                  <a:cubicBezTo>
                    <a:pt x="18" y="44"/>
                    <a:pt x="10" y="32"/>
                    <a:pt x="10" y="32"/>
                  </a:cubicBezTo>
                  <a:close/>
                </a:path>
              </a:pathLst>
            </a:custGeom>
            <a:solidFill>
              <a:srgbClr val="FDD8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68" name="Freeform 188">
              <a:extLst>
                <a:ext uri="{FF2B5EF4-FFF2-40B4-BE49-F238E27FC236}">
                  <a16:creationId xmlns:a16="http://schemas.microsoft.com/office/drawing/2014/main" id="{6EDDD1F8-C8D5-92B6-D36A-E509B6CF5841}"/>
                </a:ext>
              </a:extLst>
            </p:cNvPr>
            <p:cNvSpPr>
              <a:spLocks/>
            </p:cNvSpPr>
            <p:nvPr/>
          </p:nvSpPr>
          <p:spPr bwMode="auto">
            <a:xfrm>
              <a:off x="6840538" y="9752013"/>
              <a:ext cx="203200" cy="157163"/>
            </a:xfrm>
            <a:custGeom>
              <a:avLst/>
              <a:gdLst>
                <a:gd name="T0" fmla="*/ 0 w 18"/>
                <a:gd name="T1" fmla="*/ 13 h 14"/>
                <a:gd name="T2" fmla="*/ 9 w 18"/>
                <a:gd name="T3" fmla="*/ 7 h 14"/>
                <a:gd name="T4" fmla="*/ 18 w 18"/>
                <a:gd name="T5" fmla="*/ 0 h 14"/>
                <a:gd name="T6" fmla="*/ 8 w 18"/>
                <a:gd name="T7" fmla="*/ 6 h 14"/>
                <a:gd name="T8" fmla="*/ 0 w 18"/>
                <a:gd name="T9" fmla="*/ 13 h 14"/>
              </a:gdLst>
              <a:ahLst/>
              <a:cxnLst>
                <a:cxn ang="0">
                  <a:pos x="T0" y="T1"/>
                </a:cxn>
                <a:cxn ang="0">
                  <a:pos x="T2" y="T3"/>
                </a:cxn>
                <a:cxn ang="0">
                  <a:pos x="T4" y="T5"/>
                </a:cxn>
                <a:cxn ang="0">
                  <a:pos x="T6" y="T7"/>
                </a:cxn>
                <a:cxn ang="0">
                  <a:pos x="T8" y="T9"/>
                </a:cxn>
              </a:cxnLst>
              <a:rect l="0" t="0" r="r" b="b"/>
              <a:pathLst>
                <a:path w="18" h="14">
                  <a:moveTo>
                    <a:pt x="0" y="13"/>
                  </a:moveTo>
                  <a:cubicBezTo>
                    <a:pt x="0" y="14"/>
                    <a:pt x="4" y="11"/>
                    <a:pt x="9" y="7"/>
                  </a:cubicBezTo>
                  <a:cubicBezTo>
                    <a:pt x="14" y="4"/>
                    <a:pt x="18" y="0"/>
                    <a:pt x="18" y="0"/>
                  </a:cubicBezTo>
                  <a:cubicBezTo>
                    <a:pt x="17" y="0"/>
                    <a:pt x="13" y="2"/>
                    <a:pt x="8" y="6"/>
                  </a:cubicBezTo>
                  <a:cubicBezTo>
                    <a:pt x="3" y="10"/>
                    <a:pt x="0" y="13"/>
                    <a:pt x="0" y="13"/>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69" name="Freeform 189">
              <a:extLst>
                <a:ext uri="{FF2B5EF4-FFF2-40B4-BE49-F238E27FC236}">
                  <a16:creationId xmlns:a16="http://schemas.microsoft.com/office/drawing/2014/main" id="{0A5821BB-823F-4D80-F0F8-BD61FEE46876}"/>
                </a:ext>
              </a:extLst>
            </p:cNvPr>
            <p:cNvSpPr>
              <a:spLocks/>
            </p:cNvSpPr>
            <p:nvPr/>
          </p:nvSpPr>
          <p:spPr bwMode="auto">
            <a:xfrm>
              <a:off x="6796088" y="9663113"/>
              <a:ext cx="203200" cy="157163"/>
            </a:xfrm>
            <a:custGeom>
              <a:avLst/>
              <a:gdLst>
                <a:gd name="T0" fmla="*/ 0 w 18"/>
                <a:gd name="T1" fmla="*/ 14 h 14"/>
                <a:gd name="T2" fmla="*/ 10 w 18"/>
                <a:gd name="T3" fmla="*/ 8 h 14"/>
                <a:gd name="T4" fmla="*/ 18 w 18"/>
                <a:gd name="T5" fmla="*/ 1 h 14"/>
                <a:gd name="T6" fmla="*/ 9 w 18"/>
                <a:gd name="T7" fmla="*/ 7 h 14"/>
                <a:gd name="T8" fmla="*/ 0 w 18"/>
                <a:gd name="T9" fmla="*/ 14 h 14"/>
              </a:gdLst>
              <a:ahLst/>
              <a:cxnLst>
                <a:cxn ang="0">
                  <a:pos x="T0" y="T1"/>
                </a:cxn>
                <a:cxn ang="0">
                  <a:pos x="T2" y="T3"/>
                </a:cxn>
                <a:cxn ang="0">
                  <a:pos x="T4" y="T5"/>
                </a:cxn>
                <a:cxn ang="0">
                  <a:pos x="T6" y="T7"/>
                </a:cxn>
                <a:cxn ang="0">
                  <a:pos x="T8" y="T9"/>
                </a:cxn>
              </a:cxnLst>
              <a:rect l="0" t="0" r="r" b="b"/>
              <a:pathLst>
                <a:path w="18" h="14">
                  <a:moveTo>
                    <a:pt x="0" y="14"/>
                  </a:moveTo>
                  <a:cubicBezTo>
                    <a:pt x="1" y="14"/>
                    <a:pt x="5" y="12"/>
                    <a:pt x="10" y="8"/>
                  </a:cubicBezTo>
                  <a:cubicBezTo>
                    <a:pt x="15" y="4"/>
                    <a:pt x="18" y="1"/>
                    <a:pt x="18" y="1"/>
                  </a:cubicBezTo>
                  <a:cubicBezTo>
                    <a:pt x="18" y="0"/>
                    <a:pt x="14" y="3"/>
                    <a:pt x="9" y="7"/>
                  </a:cubicBezTo>
                  <a:cubicBezTo>
                    <a:pt x="4" y="10"/>
                    <a:pt x="0" y="14"/>
                    <a:pt x="0" y="14"/>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70" name="Freeform 190">
              <a:extLst>
                <a:ext uri="{FF2B5EF4-FFF2-40B4-BE49-F238E27FC236}">
                  <a16:creationId xmlns:a16="http://schemas.microsoft.com/office/drawing/2014/main" id="{D4836D77-145D-944F-04FE-286F48C9A8BC}"/>
                </a:ext>
              </a:extLst>
            </p:cNvPr>
            <p:cNvSpPr>
              <a:spLocks/>
            </p:cNvSpPr>
            <p:nvPr/>
          </p:nvSpPr>
          <p:spPr bwMode="auto">
            <a:xfrm>
              <a:off x="6762751" y="9594850"/>
              <a:ext cx="212725" cy="157163"/>
            </a:xfrm>
            <a:custGeom>
              <a:avLst/>
              <a:gdLst>
                <a:gd name="T0" fmla="*/ 1 w 19"/>
                <a:gd name="T1" fmla="*/ 14 h 14"/>
                <a:gd name="T2" fmla="*/ 10 w 19"/>
                <a:gd name="T3" fmla="*/ 8 h 14"/>
                <a:gd name="T4" fmla="*/ 18 w 19"/>
                <a:gd name="T5" fmla="*/ 1 h 14"/>
                <a:gd name="T6" fmla="*/ 9 w 19"/>
                <a:gd name="T7" fmla="*/ 7 h 14"/>
                <a:gd name="T8" fmla="*/ 1 w 19"/>
                <a:gd name="T9" fmla="*/ 14 h 14"/>
              </a:gdLst>
              <a:ahLst/>
              <a:cxnLst>
                <a:cxn ang="0">
                  <a:pos x="T0" y="T1"/>
                </a:cxn>
                <a:cxn ang="0">
                  <a:pos x="T2" y="T3"/>
                </a:cxn>
                <a:cxn ang="0">
                  <a:pos x="T4" y="T5"/>
                </a:cxn>
                <a:cxn ang="0">
                  <a:pos x="T6" y="T7"/>
                </a:cxn>
                <a:cxn ang="0">
                  <a:pos x="T8" y="T9"/>
                </a:cxn>
              </a:cxnLst>
              <a:rect l="0" t="0" r="r" b="b"/>
              <a:pathLst>
                <a:path w="19" h="14">
                  <a:moveTo>
                    <a:pt x="1" y="14"/>
                  </a:moveTo>
                  <a:cubicBezTo>
                    <a:pt x="1" y="14"/>
                    <a:pt x="5" y="12"/>
                    <a:pt x="10" y="8"/>
                  </a:cubicBezTo>
                  <a:cubicBezTo>
                    <a:pt x="15" y="4"/>
                    <a:pt x="19" y="1"/>
                    <a:pt x="18" y="1"/>
                  </a:cubicBezTo>
                  <a:cubicBezTo>
                    <a:pt x="18" y="0"/>
                    <a:pt x="14" y="3"/>
                    <a:pt x="9" y="7"/>
                  </a:cubicBezTo>
                  <a:cubicBezTo>
                    <a:pt x="4" y="10"/>
                    <a:pt x="0" y="14"/>
                    <a:pt x="1" y="14"/>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71" name="Freeform 191">
              <a:extLst>
                <a:ext uri="{FF2B5EF4-FFF2-40B4-BE49-F238E27FC236}">
                  <a16:creationId xmlns:a16="http://schemas.microsoft.com/office/drawing/2014/main" id="{D0E208BA-E0BB-745E-016B-B85D8454EA0B}"/>
                </a:ext>
              </a:extLst>
            </p:cNvPr>
            <p:cNvSpPr>
              <a:spLocks/>
            </p:cNvSpPr>
            <p:nvPr/>
          </p:nvSpPr>
          <p:spPr bwMode="auto">
            <a:xfrm>
              <a:off x="10013951" y="9528175"/>
              <a:ext cx="404813" cy="528638"/>
            </a:xfrm>
            <a:custGeom>
              <a:avLst/>
              <a:gdLst>
                <a:gd name="T0" fmla="*/ 26 w 36"/>
                <a:gd name="T1" fmla="*/ 33 h 47"/>
                <a:gd name="T2" fmla="*/ 33 w 36"/>
                <a:gd name="T3" fmla="*/ 16 h 47"/>
                <a:gd name="T4" fmla="*/ 9 w 36"/>
                <a:gd name="T5" fmla="*/ 2 h 47"/>
                <a:gd name="T6" fmla="*/ 0 w 36"/>
                <a:gd name="T7" fmla="*/ 20 h 47"/>
                <a:gd name="T8" fmla="*/ 13 w 36"/>
                <a:gd name="T9" fmla="*/ 31 h 47"/>
                <a:gd name="T10" fmla="*/ 9 w 36"/>
                <a:gd name="T11" fmla="*/ 41 h 47"/>
                <a:gd name="T12" fmla="*/ 17 w 36"/>
                <a:gd name="T13" fmla="*/ 46 h 47"/>
                <a:gd name="T14" fmla="*/ 26 w 36"/>
                <a:gd name="T15" fmla="*/ 3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7">
                  <a:moveTo>
                    <a:pt x="26" y="33"/>
                  </a:moveTo>
                  <a:cubicBezTo>
                    <a:pt x="32" y="23"/>
                    <a:pt x="36" y="18"/>
                    <a:pt x="33" y="16"/>
                  </a:cubicBezTo>
                  <a:cubicBezTo>
                    <a:pt x="31" y="13"/>
                    <a:pt x="12" y="0"/>
                    <a:pt x="9" y="2"/>
                  </a:cubicBezTo>
                  <a:cubicBezTo>
                    <a:pt x="7" y="4"/>
                    <a:pt x="0" y="17"/>
                    <a:pt x="0" y="20"/>
                  </a:cubicBezTo>
                  <a:cubicBezTo>
                    <a:pt x="1" y="22"/>
                    <a:pt x="14" y="29"/>
                    <a:pt x="13" y="31"/>
                  </a:cubicBezTo>
                  <a:cubicBezTo>
                    <a:pt x="12" y="32"/>
                    <a:pt x="8" y="38"/>
                    <a:pt x="9" y="41"/>
                  </a:cubicBezTo>
                  <a:cubicBezTo>
                    <a:pt x="10" y="45"/>
                    <a:pt x="16" y="47"/>
                    <a:pt x="17" y="46"/>
                  </a:cubicBezTo>
                  <a:cubicBezTo>
                    <a:pt x="18" y="45"/>
                    <a:pt x="26" y="33"/>
                    <a:pt x="26" y="33"/>
                  </a:cubicBezTo>
                  <a:close/>
                </a:path>
              </a:pathLst>
            </a:custGeom>
            <a:solidFill>
              <a:srgbClr val="FDD8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72" name="Freeform 192">
              <a:extLst>
                <a:ext uri="{FF2B5EF4-FFF2-40B4-BE49-F238E27FC236}">
                  <a16:creationId xmlns:a16="http://schemas.microsoft.com/office/drawing/2014/main" id="{51469607-BD0A-FB59-8184-0B2D2805B5C7}"/>
                </a:ext>
              </a:extLst>
            </p:cNvPr>
            <p:cNvSpPr>
              <a:spLocks/>
            </p:cNvSpPr>
            <p:nvPr/>
          </p:nvSpPr>
          <p:spPr bwMode="auto">
            <a:xfrm>
              <a:off x="10036176" y="9707563"/>
              <a:ext cx="201613" cy="157163"/>
            </a:xfrm>
            <a:custGeom>
              <a:avLst/>
              <a:gdLst>
                <a:gd name="T0" fmla="*/ 18 w 18"/>
                <a:gd name="T1" fmla="*/ 13 h 14"/>
                <a:gd name="T2" fmla="*/ 9 w 18"/>
                <a:gd name="T3" fmla="*/ 7 h 14"/>
                <a:gd name="T4" fmla="*/ 0 w 18"/>
                <a:gd name="T5" fmla="*/ 0 h 14"/>
                <a:gd name="T6" fmla="*/ 10 w 18"/>
                <a:gd name="T7" fmla="*/ 6 h 14"/>
                <a:gd name="T8" fmla="*/ 18 w 18"/>
                <a:gd name="T9" fmla="*/ 13 h 14"/>
              </a:gdLst>
              <a:ahLst/>
              <a:cxnLst>
                <a:cxn ang="0">
                  <a:pos x="T0" y="T1"/>
                </a:cxn>
                <a:cxn ang="0">
                  <a:pos x="T2" y="T3"/>
                </a:cxn>
                <a:cxn ang="0">
                  <a:pos x="T4" y="T5"/>
                </a:cxn>
                <a:cxn ang="0">
                  <a:pos x="T6" y="T7"/>
                </a:cxn>
                <a:cxn ang="0">
                  <a:pos x="T8" y="T9"/>
                </a:cxn>
              </a:cxnLst>
              <a:rect l="0" t="0" r="r" b="b"/>
              <a:pathLst>
                <a:path w="18" h="14">
                  <a:moveTo>
                    <a:pt x="18" y="13"/>
                  </a:moveTo>
                  <a:cubicBezTo>
                    <a:pt x="18" y="14"/>
                    <a:pt x="14" y="11"/>
                    <a:pt x="9" y="7"/>
                  </a:cubicBezTo>
                  <a:cubicBezTo>
                    <a:pt x="4" y="4"/>
                    <a:pt x="0" y="0"/>
                    <a:pt x="0" y="0"/>
                  </a:cubicBezTo>
                  <a:cubicBezTo>
                    <a:pt x="1" y="0"/>
                    <a:pt x="5" y="2"/>
                    <a:pt x="10" y="6"/>
                  </a:cubicBezTo>
                  <a:cubicBezTo>
                    <a:pt x="15" y="9"/>
                    <a:pt x="18" y="13"/>
                    <a:pt x="18" y="13"/>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73" name="Freeform 193">
              <a:extLst>
                <a:ext uri="{FF2B5EF4-FFF2-40B4-BE49-F238E27FC236}">
                  <a16:creationId xmlns:a16="http://schemas.microsoft.com/office/drawing/2014/main" id="{ACC28208-0A76-5113-22FE-1D78F3348440}"/>
                </a:ext>
              </a:extLst>
            </p:cNvPr>
            <p:cNvSpPr>
              <a:spLocks/>
            </p:cNvSpPr>
            <p:nvPr/>
          </p:nvSpPr>
          <p:spPr bwMode="auto">
            <a:xfrm>
              <a:off x="10080626" y="9617075"/>
              <a:ext cx="203200" cy="157163"/>
            </a:xfrm>
            <a:custGeom>
              <a:avLst/>
              <a:gdLst>
                <a:gd name="T0" fmla="*/ 18 w 18"/>
                <a:gd name="T1" fmla="*/ 14 h 14"/>
                <a:gd name="T2" fmla="*/ 8 w 18"/>
                <a:gd name="T3" fmla="*/ 8 h 14"/>
                <a:gd name="T4" fmla="*/ 0 w 18"/>
                <a:gd name="T5" fmla="*/ 1 h 14"/>
                <a:gd name="T6" fmla="*/ 9 w 18"/>
                <a:gd name="T7" fmla="*/ 7 h 14"/>
                <a:gd name="T8" fmla="*/ 18 w 18"/>
                <a:gd name="T9" fmla="*/ 14 h 14"/>
              </a:gdLst>
              <a:ahLst/>
              <a:cxnLst>
                <a:cxn ang="0">
                  <a:pos x="T0" y="T1"/>
                </a:cxn>
                <a:cxn ang="0">
                  <a:pos x="T2" y="T3"/>
                </a:cxn>
                <a:cxn ang="0">
                  <a:pos x="T4" y="T5"/>
                </a:cxn>
                <a:cxn ang="0">
                  <a:pos x="T6" y="T7"/>
                </a:cxn>
                <a:cxn ang="0">
                  <a:pos x="T8" y="T9"/>
                </a:cxn>
              </a:cxnLst>
              <a:rect l="0" t="0" r="r" b="b"/>
              <a:pathLst>
                <a:path w="18" h="14">
                  <a:moveTo>
                    <a:pt x="18" y="14"/>
                  </a:moveTo>
                  <a:cubicBezTo>
                    <a:pt x="17" y="14"/>
                    <a:pt x="13" y="12"/>
                    <a:pt x="8" y="8"/>
                  </a:cubicBezTo>
                  <a:cubicBezTo>
                    <a:pt x="3" y="4"/>
                    <a:pt x="0" y="1"/>
                    <a:pt x="0" y="1"/>
                  </a:cubicBezTo>
                  <a:cubicBezTo>
                    <a:pt x="0" y="0"/>
                    <a:pt x="5" y="3"/>
                    <a:pt x="9" y="7"/>
                  </a:cubicBezTo>
                  <a:cubicBezTo>
                    <a:pt x="14" y="10"/>
                    <a:pt x="18" y="14"/>
                    <a:pt x="18" y="14"/>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74" name="Freeform 194">
              <a:extLst>
                <a:ext uri="{FF2B5EF4-FFF2-40B4-BE49-F238E27FC236}">
                  <a16:creationId xmlns:a16="http://schemas.microsoft.com/office/drawing/2014/main" id="{D9858DE0-6CFE-AB77-1958-8F7FEA0B5AEE}"/>
                </a:ext>
              </a:extLst>
            </p:cNvPr>
            <p:cNvSpPr>
              <a:spLocks/>
            </p:cNvSpPr>
            <p:nvPr/>
          </p:nvSpPr>
          <p:spPr bwMode="auto">
            <a:xfrm>
              <a:off x="10102851" y="9550400"/>
              <a:ext cx="214313" cy="157163"/>
            </a:xfrm>
            <a:custGeom>
              <a:avLst/>
              <a:gdLst>
                <a:gd name="T0" fmla="*/ 18 w 19"/>
                <a:gd name="T1" fmla="*/ 14 h 14"/>
                <a:gd name="T2" fmla="*/ 9 w 19"/>
                <a:gd name="T3" fmla="*/ 8 h 14"/>
                <a:gd name="T4" fmla="*/ 1 w 19"/>
                <a:gd name="T5" fmla="*/ 1 h 14"/>
                <a:gd name="T6" fmla="*/ 10 w 19"/>
                <a:gd name="T7" fmla="*/ 7 h 14"/>
                <a:gd name="T8" fmla="*/ 18 w 19"/>
                <a:gd name="T9" fmla="*/ 14 h 14"/>
              </a:gdLst>
              <a:ahLst/>
              <a:cxnLst>
                <a:cxn ang="0">
                  <a:pos x="T0" y="T1"/>
                </a:cxn>
                <a:cxn ang="0">
                  <a:pos x="T2" y="T3"/>
                </a:cxn>
                <a:cxn ang="0">
                  <a:pos x="T4" y="T5"/>
                </a:cxn>
                <a:cxn ang="0">
                  <a:pos x="T6" y="T7"/>
                </a:cxn>
                <a:cxn ang="0">
                  <a:pos x="T8" y="T9"/>
                </a:cxn>
              </a:cxnLst>
              <a:rect l="0" t="0" r="r" b="b"/>
              <a:pathLst>
                <a:path w="19" h="14">
                  <a:moveTo>
                    <a:pt x="18" y="14"/>
                  </a:moveTo>
                  <a:cubicBezTo>
                    <a:pt x="18" y="14"/>
                    <a:pt x="14" y="12"/>
                    <a:pt x="9" y="8"/>
                  </a:cubicBezTo>
                  <a:cubicBezTo>
                    <a:pt x="4" y="4"/>
                    <a:pt x="0" y="1"/>
                    <a:pt x="1" y="1"/>
                  </a:cubicBezTo>
                  <a:cubicBezTo>
                    <a:pt x="1" y="0"/>
                    <a:pt x="5" y="3"/>
                    <a:pt x="10" y="7"/>
                  </a:cubicBezTo>
                  <a:cubicBezTo>
                    <a:pt x="15" y="10"/>
                    <a:pt x="19" y="14"/>
                    <a:pt x="18" y="14"/>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spTree>
    <p:extLst>
      <p:ext uri="{BB962C8B-B14F-4D97-AF65-F5344CB8AC3E}">
        <p14:creationId xmlns:p14="http://schemas.microsoft.com/office/powerpoint/2010/main" val="175415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750" fill="hold"/>
                                        <p:tgtEl>
                                          <p:spTgt spid="83"/>
                                        </p:tgtEl>
                                        <p:attrNameLst>
                                          <p:attrName>ppt_x</p:attrName>
                                        </p:attrNameLst>
                                      </p:cBhvr>
                                      <p:tavLst>
                                        <p:tav tm="0">
                                          <p:val>
                                            <p:strVal val="#ppt_x"/>
                                          </p:val>
                                        </p:tav>
                                        <p:tav tm="100000">
                                          <p:val>
                                            <p:strVal val="#ppt_x"/>
                                          </p:val>
                                        </p:tav>
                                      </p:tavLst>
                                    </p:anim>
                                    <p:anim calcmode="lin" valueType="num">
                                      <p:cBhvr additive="base">
                                        <p:cTn id="8" dur="75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95B79F-9C57-78FA-BCD2-1CA892D2679F}"/>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2219483" y="4194137"/>
            <a:ext cx="4638517" cy="5060777"/>
          </a:xfrm>
          <a:prstGeom prst="rect">
            <a:avLst/>
          </a:prstGeom>
        </p:spPr>
      </p:pic>
      <p:pic>
        <p:nvPicPr>
          <p:cNvPr id="5" name="Picture 4">
            <a:extLst>
              <a:ext uri="{FF2B5EF4-FFF2-40B4-BE49-F238E27FC236}">
                <a16:creationId xmlns:a16="http://schemas.microsoft.com/office/drawing/2014/main" id="{3A82191E-1431-91FA-7698-76DC3AB2DF6D}"/>
              </a:ext>
            </a:extLst>
          </p:cNvPr>
          <p:cNvPicPr>
            <a:picLocks noChangeAspect="1"/>
          </p:cNvPicPr>
          <p:nvPr/>
        </p:nvPicPr>
        <p:blipFill>
          <a:blip r:embed="rId3">
            <a:duotone>
              <a:schemeClr val="accent1">
                <a:shade val="45000"/>
                <a:satMod val="135000"/>
              </a:schemeClr>
              <a:prstClr val="white"/>
            </a:duotone>
            <a:alphaModFix amt="85000"/>
          </a:blip>
          <a:stretch>
            <a:fillRect/>
          </a:stretch>
        </p:blipFill>
        <p:spPr>
          <a:xfrm>
            <a:off x="0" y="637401"/>
            <a:ext cx="2270712" cy="9268600"/>
          </a:xfrm>
          <a:prstGeom prst="rect">
            <a:avLst/>
          </a:prstGeom>
          <a:solidFill>
            <a:schemeClr val="accent2">
              <a:lumMod val="40000"/>
              <a:lumOff val="60000"/>
            </a:schemeClr>
          </a:solidFill>
        </p:spPr>
      </p:pic>
      <p:cxnSp>
        <p:nvCxnSpPr>
          <p:cNvPr id="6" name="Straight Connector 5">
            <a:extLst>
              <a:ext uri="{FF2B5EF4-FFF2-40B4-BE49-F238E27FC236}">
                <a16:creationId xmlns:a16="http://schemas.microsoft.com/office/drawing/2014/main" id="{10DFBAFD-23EE-1136-5524-055887EB279D}"/>
              </a:ext>
            </a:extLst>
          </p:cNvPr>
          <p:cNvCxnSpPr>
            <a:cxnSpLocks/>
          </p:cNvCxnSpPr>
          <p:nvPr/>
        </p:nvCxnSpPr>
        <p:spPr>
          <a:xfrm>
            <a:off x="2558093" y="1176048"/>
            <a:ext cx="3618049"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2" descr="C:\Users\Naya\Desktop\Backup_of_PUJE NUURыбөйыбөйыбө.png">
            <a:extLst>
              <a:ext uri="{FF2B5EF4-FFF2-40B4-BE49-F238E27FC236}">
                <a16:creationId xmlns:a16="http://schemas.microsoft.com/office/drawing/2014/main" id="{77040B47-ED67-2529-9B0A-9F1B2A9AE9A8}"/>
              </a:ext>
            </a:extLst>
          </p:cNvPr>
          <p:cNvPicPr>
            <a:picLocks noChangeAspect="1" noChangeArrowheads="1"/>
          </p:cNvPicPr>
          <p:nvPr/>
        </p:nvPicPr>
        <p:blipFill>
          <a:blip r:embed="rId4">
            <a:alphaModFix amt="20000"/>
          </a:blip>
          <a:srcRect/>
          <a:stretch>
            <a:fillRect/>
          </a:stretch>
        </p:blipFill>
        <p:spPr bwMode="auto">
          <a:xfrm>
            <a:off x="0" y="8610600"/>
            <a:ext cx="6858000" cy="1295400"/>
          </a:xfrm>
          <a:prstGeom prst="rect">
            <a:avLst/>
          </a:prstGeom>
          <a:noFill/>
          <a:ln w="9525">
            <a:noFill/>
            <a:miter lim="800000"/>
            <a:headEnd/>
            <a:tailEnd/>
          </a:ln>
        </p:spPr>
      </p:pic>
      <p:sp>
        <p:nvSpPr>
          <p:cNvPr id="11" name="TextBox 10">
            <a:extLst>
              <a:ext uri="{FF2B5EF4-FFF2-40B4-BE49-F238E27FC236}">
                <a16:creationId xmlns:a16="http://schemas.microsoft.com/office/drawing/2014/main" id="{BA84F2BD-6BCE-9471-EE14-631D778CADD7}"/>
              </a:ext>
            </a:extLst>
          </p:cNvPr>
          <p:cNvSpPr txBox="1"/>
          <p:nvPr/>
        </p:nvSpPr>
        <p:spPr>
          <a:xfrm>
            <a:off x="2270712" y="8420510"/>
            <a:ext cx="4612812" cy="1384995"/>
          </a:xfrm>
          <a:prstGeom prst="rect">
            <a:avLst/>
          </a:prstGeom>
          <a:noFill/>
        </p:spPr>
        <p:txBody>
          <a:bodyPr wrap="square">
            <a:spAutoFit/>
          </a:bodyPr>
          <a:lstStyle/>
          <a:p>
            <a:pPr marL="0" indent="0" algn="just">
              <a:lnSpc>
                <a:spcPct val="100000"/>
              </a:lnSpc>
              <a:spcBef>
                <a:spcPts val="0"/>
              </a:spcBef>
              <a:buFont typeface="Arial" panose="020B0604020202020204" pitchFamily="34" charset="0"/>
              <a:buNone/>
            </a:pPr>
            <a:r>
              <a:rPr lang="mn-MN" sz="1400" dirty="0">
                <a:solidFill>
                  <a:schemeClr val="accent1">
                    <a:lumMod val="50000"/>
                  </a:schemeClr>
                </a:solidFill>
                <a:latin typeface="Times New Roman" panose="02020603050405020304" pitchFamily="18" charset="0"/>
                <a:cs typeface="Times New Roman" panose="02020603050405020304" pitchFamily="18" charset="0"/>
              </a:rPr>
              <a:t>Монгол улс, Улаанбаатар хот, </a:t>
            </a:r>
          </a:p>
          <a:p>
            <a:pPr marL="0" indent="0" algn="just">
              <a:lnSpc>
                <a:spcPct val="100000"/>
              </a:lnSpc>
              <a:spcBef>
                <a:spcPts val="0"/>
              </a:spcBef>
              <a:buFont typeface="Arial" panose="020B0604020202020204" pitchFamily="34" charset="0"/>
              <a:buNone/>
            </a:pPr>
            <a:r>
              <a:rPr lang="mn-MN" sz="1400" dirty="0">
                <a:solidFill>
                  <a:schemeClr val="accent1">
                    <a:lumMod val="50000"/>
                  </a:schemeClr>
                </a:solidFill>
                <a:latin typeface="Times New Roman" panose="02020603050405020304" pitchFamily="18" charset="0"/>
                <a:cs typeface="Times New Roman" panose="02020603050405020304" pitchFamily="18" charset="0"/>
              </a:rPr>
              <a:t>Сүхбаатар дүүрэг, 7-р хороо, Эрхүүгийн гудамж</a:t>
            </a:r>
          </a:p>
          <a:p>
            <a:pPr marL="0" indent="0" algn="just">
              <a:lnSpc>
                <a:spcPct val="100000"/>
              </a:lnSpc>
              <a:spcBef>
                <a:spcPts val="0"/>
              </a:spcBef>
              <a:buFont typeface="Arial" panose="020B0604020202020204" pitchFamily="34" charset="0"/>
              <a:buNone/>
            </a:pPr>
            <a:r>
              <a:rPr lang="mn-MN" sz="1400" dirty="0">
                <a:solidFill>
                  <a:schemeClr val="accent1">
                    <a:lumMod val="50000"/>
                  </a:schemeClr>
                </a:solidFill>
                <a:latin typeface="Times New Roman" panose="02020603050405020304" pitchFamily="18" charset="0"/>
                <a:cs typeface="Times New Roman" panose="02020603050405020304" pitchFamily="18" charset="0"/>
              </a:rPr>
              <a:t>Хөгжлийн бэрхшээлтэй хүний хөгжлийн ерөнхий газар</a:t>
            </a:r>
          </a:p>
          <a:p>
            <a:pPr marL="0" indent="0" algn="just">
              <a:lnSpc>
                <a:spcPct val="100000"/>
              </a:lnSpc>
              <a:spcBef>
                <a:spcPts val="0"/>
              </a:spcBef>
              <a:buNone/>
            </a:pPr>
            <a:r>
              <a:rPr lang="mn-MN" altLang="en-US" sz="1400" dirty="0">
                <a:solidFill>
                  <a:schemeClr val="accent1">
                    <a:lumMod val="50000"/>
                  </a:schemeClr>
                </a:solidFill>
                <a:latin typeface="Times New Roman" panose="02020603050405020304" pitchFamily="18" charset="0"/>
                <a:cs typeface="Times New Roman" panose="02020603050405020304" pitchFamily="18" charset="0"/>
              </a:rPr>
              <a:t>Вэб: </a:t>
            </a:r>
            <a:r>
              <a:rPr lang="en-US" altLang="en-US" sz="1400" dirty="0">
                <a:solidFill>
                  <a:schemeClr val="accent1">
                    <a:lumMod val="50000"/>
                  </a:schemeClr>
                </a:solidFill>
                <a:latin typeface="Times New Roman" panose="02020603050405020304" pitchFamily="18" charset="0"/>
                <a:cs typeface="Times New Roman" panose="02020603050405020304" pitchFamily="18" charset="0"/>
                <a:hlinkClick r:id="rId5"/>
              </a:rPr>
              <a:t>www.gadpwd.gov.mn</a:t>
            </a:r>
            <a:r>
              <a:rPr lang="mn-MN" alt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1400" dirty="0">
                <a:solidFill>
                  <a:schemeClr val="accent1">
                    <a:lumMod val="50000"/>
                  </a:schemeClr>
                </a:solidFill>
                <a:latin typeface="Times New Roman" panose="02020603050405020304" pitchFamily="18" charset="0"/>
                <a:cs typeface="Times New Roman" panose="02020603050405020304" pitchFamily="18" charset="0"/>
              </a:rPr>
              <a:t>                          </a:t>
            </a:r>
          </a:p>
          <a:p>
            <a:pPr marL="0" indent="0" algn="just">
              <a:lnSpc>
                <a:spcPct val="100000"/>
              </a:lnSpc>
              <a:spcBef>
                <a:spcPts val="0"/>
              </a:spcBef>
              <a:buNone/>
            </a:pPr>
            <a:r>
              <a:rPr lang="mn-MN" altLang="en-US" sz="1400" dirty="0">
                <a:solidFill>
                  <a:schemeClr val="accent1">
                    <a:lumMod val="50000"/>
                  </a:schemeClr>
                </a:solidFill>
                <a:latin typeface="Times New Roman" panose="02020603050405020304" pitchFamily="18" charset="0"/>
                <a:cs typeface="Times New Roman" panose="02020603050405020304" pitchFamily="18" charset="0"/>
              </a:rPr>
              <a:t>И-мэйл: </a:t>
            </a:r>
            <a:r>
              <a:rPr lang="en-US" altLang="en-US" sz="1400" dirty="0">
                <a:solidFill>
                  <a:schemeClr val="accent1">
                    <a:lumMod val="50000"/>
                  </a:schemeClr>
                </a:solidFill>
                <a:latin typeface="Times New Roman" panose="02020603050405020304" pitchFamily="18" charset="0"/>
                <a:cs typeface="Times New Roman" panose="02020603050405020304" pitchFamily="18" charset="0"/>
                <a:hlinkClick r:id="rId6"/>
              </a:rPr>
              <a:t>info@gadpwd.gov.mn</a:t>
            </a:r>
            <a:endParaRPr lang="mn-MN" altLang="en-US" sz="1400" dirty="0">
              <a:solidFill>
                <a:schemeClr val="accent1">
                  <a:lumMod val="50000"/>
                </a:scheme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mn-MN" altLang="en-US" sz="1400" dirty="0">
                <a:solidFill>
                  <a:schemeClr val="accent1">
                    <a:lumMod val="50000"/>
                  </a:schemeClr>
                </a:solidFill>
                <a:latin typeface="Times New Roman" panose="02020603050405020304" pitchFamily="18" charset="0"/>
                <a:cs typeface="Times New Roman" panose="02020603050405020304" pitchFamily="18" charset="0"/>
              </a:rPr>
              <a:t>Утас: </a:t>
            </a:r>
            <a:r>
              <a:rPr lang="en-US" altLang="en-US" sz="1400" dirty="0">
                <a:solidFill>
                  <a:schemeClr val="accent1">
                    <a:lumMod val="50000"/>
                  </a:schemeClr>
                </a:solidFill>
                <a:latin typeface="Times New Roman" panose="02020603050405020304" pitchFamily="18" charset="0"/>
                <a:cs typeface="Times New Roman" panose="02020603050405020304" pitchFamily="18" charset="0"/>
              </a:rPr>
              <a:t>77032222</a:t>
            </a:r>
            <a:endParaRPr lang="mn-MN" altLang="en-US" sz="14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914E03A-26EA-2DB3-0401-61ED34041FB2}"/>
              </a:ext>
            </a:extLst>
          </p:cNvPr>
          <p:cNvSpPr txBox="1"/>
          <p:nvPr/>
        </p:nvSpPr>
        <p:spPr>
          <a:xfrm>
            <a:off x="2466653" y="637401"/>
            <a:ext cx="3618049" cy="523220"/>
          </a:xfrm>
          <a:prstGeom prst="rect">
            <a:avLst/>
          </a:prstGeom>
          <a:noFill/>
        </p:spPr>
        <p:txBody>
          <a:bodyPr wrap="square">
            <a:spAutoFit/>
          </a:bodyPr>
          <a:lstStyle/>
          <a:p>
            <a:pPr algn="ctr"/>
            <a:r>
              <a:rPr lang="mn-MN" sz="1400" b="1" i="0" dirty="0">
                <a:solidFill>
                  <a:schemeClr val="accent1">
                    <a:lumMod val="50000"/>
                  </a:schemeClr>
                </a:solidFill>
                <a:effectLst/>
                <a:latin typeface="Times New Roman" panose="02020603050405020304" pitchFamily="18" charset="0"/>
                <a:cs typeface="Times New Roman" panose="02020603050405020304" pitchFamily="18" charset="0"/>
              </a:rPr>
              <a:t>ХҮРТЭЭМЖТЭЙ, ЭЭЛТЭЙ НИЙГМИЙГ ХАМТДАА БҮТЭЭЦГЭЭЕ</a:t>
            </a:r>
            <a:r>
              <a:rPr lang="mn-MN" sz="1400" i="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en-US" sz="14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7381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642" y="906819"/>
            <a:ext cx="5915025" cy="716216"/>
          </a:xfrm>
        </p:spPr>
        <p:txBody>
          <a:bodyPr>
            <a:normAutofit/>
          </a:bodyPr>
          <a:lstStyle/>
          <a:p>
            <a:pPr algn="ctr"/>
            <a:r>
              <a:rPr lang="mn-MN" sz="1600" dirty="0">
                <a:solidFill>
                  <a:schemeClr val="accent5">
                    <a:lumMod val="50000"/>
                  </a:schemeClr>
                </a:solidFill>
                <a:latin typeface="Times New Roman" panose="02020603050405020304" pitchFamily="18" charset="0"/>
                <a:cs typeface="Times New Roman" panose="02020603050405020304" pitchFamily="18" charset="0"/>
              </a:rPr>
              <a:t>СЭРГЭЭН ЗАСАЛТ, СУРГАЛТ, ҮЙЛДВЭРЛЭЛИЙН</a:t>
            </a:r>
            <a:r>
              <a:rPr lang="mn-MN" sz="1800" dirty="0">
                <a:solidFill>
                  <a:schemeClr val="accent5">
                    <a:lumMod val="50000"/>
                  </a:schemeClr>
                </a:solidFill>
                <a:latin typeface="Times New Roman" panose="02020603050405020304" pitchFamily="18" charset="0"/>
                <a:cs typeface="Times New Roman" panose="02020603050405020304" pitchFamily="18" charset="0"/>
              </a:rPr>
              <a:t> ТӨВ</a:t>
            </a:r>
            <a:endParaRPr lang="en-US" sz="1800" dirty="0">
              <a:solidFill>
                <a:schemeClr val="accent5">
                  <a:lumMod val="50000"/>
                </a:schemeClr>
              </a:solidFill>
            </a:endParaRPr>
          </a:p>
        </p:txBody>
      </p:sp>
      <p:cxnSp>
        <p:nvCxnSpPr>
          <p:cNvPr id="4" name="Straight Connector 3">
            <a:extLst>
              <a:ext uri="{FF2B5EF4-FFF2-40B4-BE49-F238E27FC236}">
                <a16:creationId xmlns:a16="http://schemas.microsoft.com/office/drawing/2014/main" id="{82F989BC-9E02-47C4-976C-EF6F0807B902}"/>
              </a:ext>
            </a:extLst>
          </p:cNvPr>
          <p:cNvCxnSpPr>
            <a:cxnSpLocks/>
          </p:cNvCxnSpPr>
          <p:nvPr/>
        </p:nvCxnSpPr>
        <p:spPr>
          <a:xfrm>
            <a:off x="638827" y="764088"/>
            <a:ext cx="5752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304BB16-95CA-45EE-BA3D-6D491B13F9DC}"/>
              </a:ext>
            </a:extLst>
          </p:cNvPr>
          <p:cNvCxnSpPr>
            <a:cxnSpLocks/>
          </p:cNvCxnSpPr>
          <p:nvPr/>
        </p:nvCxnSpPr>
        <p:spPr>
          <a:xfrm flipH="1">
            <a:off x="634063" y="959416"/>
            <a:ext cx="575245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6" name="Straight Connector 5">
            <a:extLst>
              <a:ext uri="{FF2B5EF4-FFF2-40B4-BE49-F238E27FC236}">
                <a16:creationId xmlns:a16="http://schemas.microsoft.com/office/drawing/2014/main" id="{522ED2E4-E67E-4275-B15A-941BC45A09DD}"/>
              </a:ext>
            </a:extLst>
          </p:cNvPr>
          <p:cNvCxnSpPr>
            <a:cxnSpLocks/>
          </p:cNvCxnSpPr>
          <p:nvPr/>
        </p:nvCxnSpPr>
        <p:spPr>
          <a:xfrm flipH="1">
            <a:off x="578642" y="1477576"/>
            <a:ext cx="575245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7" name="Content Placeholder 6">
            <a:extLst>
              <a:ext uri="{FF2B5EF4-FFF2-40B4-BE49-F238E27FC236}">
                <a16:creationId xmlns:a16="http://schemas.microsoft.com/office/drawing/2014/main" id="{F8F896E6-2E9D-4408-B698-043A60C698C5}"/>
              </a:ext>
            </a:extLst>
          </p:cNvPr>
          <p:cNvSpPr txBox="1">
            <a:spLocks noGrp="1"/>
          </p:cNvSpPr>
          <p:nvPr>
            <p:ph idx="1"/>
          </p:nvPr>
        </p:nvSpPr>
        <p:spPr>
          <a:xfrm>
            <a:off x="289854" y="2086710"/>
            <a:ext cx="2035478" cy="1089529"/>
          </a:xfrm>
          <a:prstGeom prst="rect">
            <a:avLst/>
          </a:prstGeom>
          <a:noFill/>
        </p:spPr>
        <p:txBody>
          <a:bodyPr wrap="square" rtlCol="0">
            <a:spAutoFit/>
          </a:bodyPr>
          <a:lstStyle/>
          <a:p>
            <a:pPr marL="0" indent="0" algn="ctr">
              <a:buNone/>
            </a:pPr>
            <a:r>
              <a:rPr lang="mn-MN" altLang="ko-KR" sz="1800" dirty="0">
                <a:solidFill>
                  <a:schemeClr val="accent5">
                    <a:lumMod val="50000"/>
                  </a:schemeClr>
                </a:solidFill>
                <a:latin typeface="Arial" panose="020B0604020202020204" pitchFamily="34" charset="0"/>
                <a:cs typeface="Arial" panose="020B0604020202020204" pitchFamily="34" charset="0"/>
              </a:rPr>
              <a:t>Сэргээн засалт сургалт үйлдвэрлэлийн төв</a:t>
            </a:r>
            <a:endParaRPr lang="ko-KR" altLang="en-US" sz="1800" dirty="0">
              <a:solidFill>
                <a:schemeClr val="accent5">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6E3BCF5-AE6F-4184-91FE-B4928E447A7F}"/>
              </a:ext>
            </a:extLst>
          </p:cNvPr>
          <p:cNvSpPr txBox="1"/>
          <p:nvPr/>
        </p:nvSpPr>
        <p:spPr>
          <a:xfrm>
            <a:off x="3098038" y="1584170"/>
            <a:ext cx="3329805" cy="738664"/>
          </a:xfrm>
          <a:prstGeom prst="rect">
            <a:avLst/>
          </a:prstGeom>
          <a:noFill/>
        </p:spPr>
        <p:txBody>
          <a:bodyPr wrap="square" rtlCol="0">
            <a:spAutoFit/>
          </a:bodyPr>
          <a:lstStyle/>
          <a:p>
            <a:pPr algn="just"/>
            <a:r>
              <a:rPr lang="mn-MN" altLang="en-US" sz="1400" dirty="0">
                <a:solidFill>
                  <a:srgbClr val="002060"/>
                </a:solidFill>
                <a:latin typeface="Arial" panose="020B0604020202020204" pitchFamily="34" charset="0"/>
                <a:cs typeface="Arial" panose="020B0604020202020204" pitchFamily="34" charset="0"/>
                <a:sym typeface="Arial" panose="020B0604020202020204" pitchFamily="34" charset="0"/>
              </a:rPr>
              <a:t>Сэргээн засах эмчилгээ, үйлчилгээг иргэдэд үзүүлж, оношилгоо, шинжилгээнд хамруулах</a:t>
            </a:r>
          </a:p>
        </p:txBody>
      </p:sp>
      <p:sp>
        <p:nvSpPr>
          <p:cNvPr id="9" name="Google Shape;409;p7">
            <a:extLst>
              <a:ext uri="{FF2B5EF4-FFF2-40B4-BE49-F238E27FC236}">
                <a16:creationId xmlns:a16="http://schemas.microsoft.com/office/drawing/2014/main" id="{0D8EC4D1-F682-41D2-AEE2-C243D45A9B06}"/>
              </a:ext>
            </a:extLst>
          </p:cNvPr>
          <p:cNvSpPr txBox="1">
            <a:spLocks noChangeArrowheads="1"/>
          </p:cNvSpPr>
          <p:nvPr/>
        </p:nvSpPr>
        <p:spPr bwMode="auto">
          <a:xfrm>
            <a:off x="3140406" y="2292733"/>
            <a:ext cx="3246100" cy="81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750" tIns="64750" rIns="64750" bIns="6475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ct val="0"/>
              </a:spcBef>
              <a:buClr>
                <a:srgbClr val="0070C0"/>
              </a:buClr>
              <a:buSzPts val="1700"/>
              <a:buFont typeface="Arial" panose="020B0604020202020204" pitchFamily="34" charset="0"/>
              <a:buNone/>
            </a:pPr>
            <a:r>
              <a:rPr lang="mn-MN" altLang="en-US" sz="1400" dirty="0">
                <a:solidFill>
                  <a:srgbClr val="002060"/>
                </a:solidFill>
                <a:latin typeface="Arial" panose="020B0604020202020204" pitchFamily="34" charset="0"/>
                <a:cs typeface="Arial" panose="020B0604020202020204" pitchFamily="34" charset="0"/>
                <a:sym typeface="Arial" panose="020B0604020202020204" pitchFamily="34" charset="0"/>
              </a:rPr>
              <a:t>Стандартад нийцсэн чанартай протез, ортопедийн тусгай хэрэгсэл үйлдвэрлэн ханган нийлүүлэх</a:t>
            </a:r>
            <a:endParaRPr lang="en-US" altLang="en-US" sz="1400" dirty="0">
              <a:solidFill>
                <a:srgbClr val="002060"/>
              </a:solidFill>
              <a:latin typeface="Arial" panose="020B0604020202020204" pitchFamily="34" charset="0"/>
              <a:cs typeface="Arial" panose="020B0604020202020204" pitchFamily="34" charset="0"/>
              <a:sym typeface="Arial" panose="020B0604020202020204" pitchFamily="34" charset="0"/>
            </a:endParaRPr>
          </a:p>
        </p:txBody>
      </p:sp>
      <p:sp>
        <p:nvSpPr>
          <p:cNvPr id="10" name="Rectangle 9"/>
          <p:cNvSpPr/>
          <p:nvPr/>
        </p:nvSpPr>
        <p:spPr>
          <a:xfrm>
            <a:off x="3140408" y="3102639"/>
            <a:ext cx="3287435" cy="523220"/>
          </a:xfrm>
          <a:prstGeom prst="rect">
            <a:avLst/>
          </a:prstGeom>
        </p:spPr>
        <p:txBody>
          <a:bodyPr wrap="square">
            <a:spAutoFit/>
          </a:bodyPr>
          <a:lstStyle/>
          <a:p>
            <a:pPr algn="just">
              <a:spcBef>
                <a:spcPct val="0"/>
              </a:spcBef>
              <a:buClr>
                <a:srgbClr val="0070C0"/>
              </a:buClr>
              <a:buSzPts val="1700"/>
              <a:buFont typeface="Arial" panose="020B0604020202020204" pitchFamily="34" charset="0"/>
              <a:buNone/>
            </a:pPr>
            <a:r>
              <a:rPr lang="mn-MN" altLang="en-US" sz="1400" dirty="0">
                <a:solidFill>
                  <a:srgbClr val="002060"/>
                </a:solidFill>
                <a:latin typeface="Arial" panose="020B0604020202020204" pitchFamily="34" charset="0"/>
                <a:cs typeface="Arial" panose="020B0604020202020204" pitchFamily="34" charset="0"/>
                <a:sym typeface="Arial" panose="020B0604020202020204" pitchFamily="34" charset="0"/>
              </a:rPr>
              <a:t>Мэргэжлийн боловсрол олгох сургалтын үйлчилгээ үзүүлэх</a:t>
            </a:r>
            <a:endParaRPr lang="en-US" altLang="en-US" sz="1400" dirty="0">
              <a:solidFill>
                <a:srgbClr val="002060"/>
              </a:solidFill>
              <a:latin typeface="Arial" panose="020B0604020202020204" pitchFamily="34" charset="0"/>
              <a:cs typeface="Arial" panose="020B0604020202020204" pitchFamily="34" charset="0"/>
              <a:sym typeface="Arial" panose="020B0604020202020204" pitchFamily="34" charset="0"/>
            </a:endParaRPr>
          </a:p>
        </p:txBody>
      </p:sp>
      <p:cxnSp>
        <p:nvCxnSpPr>
          <p:cNvPr id="11" name="Straight Connector 10">
            <a:extLst>
              <a:ext uri="{FF2B5EF4-FFF2-40B4-BE49-F238E27FC236}">
                <a16:creationId xmlns:a16="http://schemas.microsoft.com/office/drawing/2014/main" id="{1CDBB075-4D67-4D77-809A-E0AEA6E49B13}"/>
              </a:ext>
            </a:extLst>
          </p:cNvPr>
          <p:cNvCxnSpPr>
            <a:cxnSpLocks/>
          </p:cNvCxnSpPr>
          <p:nvPr/>
        </p:nvCxnSpPr>
        <p:spPr>
          <a:xfrm flipH="1">
            <a:off x="289854" y="3791835"/>
            <a:ext cx="6096652" cy="6516"/>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12" name="Chevron 13">
            <a:extLst>
              <a:ext uri="{FF2B5EF4-FFF2-40B4-BE49-F238E27FC236}">
                <a16:creationId xmlns:a16="http://schemas.microsoft.com/office/drawing/2014/main" id="{E2A5BE4C-0413-4E8C-B0C5-4B761F90C260}"/>
              </a:ext>
            </a:extLst>
          </p:cNvPr>
          <p:cNvSpPr/>
          <p:nvPr/>
        </p:nvSpPr>
        <p:spPr>
          <a:xfrm>
            <a:off x="2335754" y="2444644"/>
            <a:ext cx="400199" cy="513159"/>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pic>
        <p:nvPicPr>
          <p:cNvPr id="14" name="Google Shape;412;p7">
            <a:extLst>
              <a:ext uri="{FF2B5EF4-FFF2-40B4-BE49-F238E27FC236}">
                <a16:creationId xmlns:a16="http://schemas.microsoft.com/office/drawing/2014/main" id="{FA835D43-189D-49B4-A0EE-23940ADF8179}"/>
              </a:ext>
            </a:extLst>
          </p:cNvPr>
          <p:cNvPicPr preferRelativeResize="0"/>
          <p:nvPr/>
        </p:nvPicPr>
        <p:blipFill rotWithShape="1">
          <a:blip r:embed="rId2">
            <a:alphaModFix/>
          </a:blip>
          <a:srcRect/>
          <a:stretch/>
        </p:blipFill>
        <p:spPr>
          <a:xfrm>
            <a:off x="471488" y="3970389"/>
            <a:ext cx="2302665" cy="1457364"/>
          </a:xfrm>
          <a:prstGeom prst="roundRect">
            <a:avLst>
              <a:gd name="adj" fmla="val 8594"/>
            </a:avLst>
          </a:prstGeom>
          <a:solidFill>
            <a:srgbClr val="ECECEC"/>
          </a:solidFill>
          <a:ln>
            <a:noFill/>
          </a:ln>
          <a:effectLst>
            <a:reflection stA="38000" endPos="28000" dist="5000" dir="5400000" sy="-100000" algn="bl" rotWithShape="0"/>
          </a:effectLst>
        </p:spPr>
      </p:pic>
      <p:pic>
        <p:nvPicPr>
          <p:cNvPr id="15" name="Google Shape;402;p7">
            <a:extLst>
              <a:ext uri="{FF2B5EF4-FFF2-40B4-BE49-F238E27FC236}">
                <a16:creationId xmlns:a16="http://schemas.microsoft.com/office/drawing/2014/main" id="{09E58329-ACCB-4F1D-B98A-27DFB233EA0B}"/>
              </a:ext>
            </a:extLst>
          </p:cNvP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8258" y="7848218"/>
            <a:ext cx="2294899" cy="166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oogle Shape;420;p7">
            <a:extLst>
              <a:ext uri="{FF2B5EF4-FFF2-40B4-BE49-F238E27FC236}">
                <a16:creationId xmlns:a16="http://schemas.microsoft.com/office/drawing/2014/main" id="{184D7F03-6250-4751-8F6C-4093E82CC98B}"/>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606" t="74234" r="75375" b="3183"/>
          <a:stretch>
            <a:fillRect/>
          </a:stretch>
        </p:blipFill>
        <p:spPr bwMode="auto">
          <a:xfrm>
            <a:off x="3582073" y="6570847"/>
            <a:ext cx="2361733" cy="142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289854" y="7010700"/>
            <a:ext cx="3274084" cy="2031325"/>
          </a:xfrm>
          <a:prstGeom prst="rect">
            <a:avLst/>
          </a:prstGeom>
        </p:spPr>
        <p:txBody>
          <a:bodyPr wrap="square">
            <a:spAutoFit/>
          </a:bodyPr>
          <a:lstStyle/>
          <a:p>
            <a:pPr lvl="0" algn="just"/>
            <a:r>
              <a:rPr lang="mn-MN" sz="1400" dirty="0">
                <a:solidFill>
                  <a:schemeClr val="accent1">
                    <a:lumMod val="50000"/>
                  </a:schemeClr>
                </a:solidFill>
                <a:latin typeface="Arial" pitchFamily="34" charset="0"/>
                <a:cs typeface="Arial" pitchFamily="34" charset="0"/>
              </a:rPr>
              <a:t>Улсын хэмжээнд харьяалал харгалзахгүй хүлээн авч, нарийн мэргэжлийн эмчийн үзлэг, оношлогоо, эмчилгээний цогц үйлчилгээг үзүүлж амбулаториор </a:t>
            </a:r>
            <a:r>
              <a:rPr lang="mn-MN" sz="1400" b="1" dirty="0">
                <a:solidFill>
                  <a:schemeClr val="accent1">
                    <a:lumMod val="50000"/>
                  </a:schemeClr>
                </a:solidFill>
                <a:latin typeface="Arial" pitchFamily="34" charset="0"/>
                <a:cs typeface="Arial" pitchFamily="34" charset="0"/>
              </a:rPr>
              <a:t>1003</a:t>
            </a:r>
            <a:r>
              <a:rPr lang="mn-MN" sz="1400" dirty="0">
                <a:solidFill>
                  <a:schemeClr val="accent1">
                    <a:lumMod val="50000"/>
                  </a:schemeClr>
                </a:solidFill>
                <a:latin typeface="Arial" pitchFamily="34" charset="0"/>
                <a:cs typeface="Arial" pitchFamily="34" charset="0"/>
              </a:rPr>
              <a:t>, стационараар </a:t>
            </a:r>
            <a:r>
              <a:rPr lang="mn-MN" sz="1400" b="1" dirty="0">
                <a:solidFill>
                  <a:schemeClr val="accent1">
                    <a:lumMod val="50000"/>
                  </a:schemeClr>
                </a:solidFill>
                <a:latin typeface="Arial" pitchFamily="34" charset="0"/>
                <a:cs typeface="Arial" pitchFamily="34" charset="0"/>
              </a:rPr>
              <a:t>295</a:t>
            </a:r>
            <a:r>
              <a:rPr lang="mn-MN" sz="1400" dirty="0">
                <a:solidFill>
                  <a:schemeClr val="accent1">
                    <a:lumMod val="50000"/>
                  </a:schemeClr>
                </a:solidFill>
                <a:latin typeface="Arial" pitchFamily="34" charset="0"/>
                <a:cs typeface="Arial" pitchFamily="34" charset="0"/>
              </a:rPr>
              <a:t>, сэргээн засалтын кабинетуудаар давхардсан тоогоор </a:t>
            </a:r>
            <a:r>
              <a:rPr lang="mn-MN" sz="1400" b="1" dirty="0">
                <a:solidFill>
                  <a:schemeClr val="accent1">
                    <a:lumMod val="50000"/>
                  </a:schemeClr>
                </a:solidFill>
                <a:latin typeface="Arial" pitchFamily="34" charset="0"/>
                <a:cs typeface="Arial" pitchFamily="34" charset="0"/>
              </a:rPr>
              <a:t>2000-2200 </a:t>
            </a:r>
            <a:r>
              <a:rPr lang="mn-MN" sz="1400" dirty="0">
                <a:solidFill>
                  <a:schemeClr val="accent1">
                    <a:lumMod val="50000"/>
                  </a:schemeClr>
                </a:solidFill>
                <a:latin typeface="Arial" pitchFamily="34" charset="0"/>
                <a:cs typeface="Arial" pitchFamily="34" charset="0"/>
              </a:rPr>
              <a:t>гаруй иргэдийг хүлээн авах хүчин чадалтай</a:t>
            </a:r>
            <a:r>
              <a:rPr lang="mn-MN" sz="1400" dirty="0">
                <a:solidFill>
                  <a:schemeClr val="accent5">
                    <a:lumMod val="50000"/>
                  </a:schemeClr>
                </a:solidFill>
                <a:latin typeface="Arial" pitchFamily="34" charset="0"/>
                <a:cs typeface="Arial" pitchFamily="34" charset="0"/>
              </a:rPr>
              <a:t>. </a:t>
            </a:r>
            <a:endParaRPr lang="en-US" sz="1400" dirty="0">
              <a:solidFill>
                <a:schemeClr val="accent5">
                  <a:lumMod val="50000"/>
                </a:schemeClr>
              </a:solidFill>
            </a:endParaRPr>
          </a:p>
        </p:txBody>
      </p:sp>
      <p:cxnSp>
        <p:nvCxnSpPr>
          <p:cNvPr id="19" name="Straight Connector 18">
            <a:extLst>
              <a:ext uri="{FF2B5EF4-FFF2-40B4-BE49-F238E27FC236}">
                <a16:creationId xmlns:a16="http://schemas.microsoft.com/office/drawing/2014/main" id="{1CDBB075-4D67-4D77-809A-E0AEA6E49B13}"/>
              </a:ext>
            </a:extLst>
          </p:cNvPr>
          <p:cNvCxnSpPr>
            <a:cxnSpLocks/>
          </p:cNvCxnSpPr>
          <p:nvPr/>
        </p:nvCxnSpPr>
        <p:spPr>
          <a:xfrm flipH="1">
            <a:off x="240967" y="9512300"/>
            <a:ext cx="4011229" cy="20705"/>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129F93E7-A90C-4338-ACCB-5CDD06433A81}"/>
              </a:ext>
            </a:extLst>
          </p:cNvPr>
          <p:cNvCxnSpPr>
            <a:cxnSpLocks/>
          </p:cNvCxnSpPr>
          <p:nvPr/>
        </p:nvCxnSpPr>
        <p:spPr>
          <a:xfrm flipV="1">
            <a:off x="2933583" y="1623036"/>
            <a:ext cx="3441" cy="2175315"/>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pic>
        <p:nvPicPr>
          <p:cNvPr id="28" name="Picture 2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787514" y="2178133"/>
            <a:ext cx="294794" cy="294893"/>
          </a:xfrm>
          <a:prstGeom prst="rect">
            <a:avLst/>
          </a:prstGeom>
        </p:spPr>
      </p:pic>
      <p:pic>
        <p:nvPicPr>
          <p:cNvPr id="29" name="Picture 2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795195" y="3034789"/>
            <a:ext cx="279431" cy="279523"/>
          </a:xfrm>
          <a:prstGeom prst="rect">
            <a:avLst/>
          </a:prstGeom>
        </p:spPr>
      </p:pic>
      <p:cxnSp>
        <p:nvCxnSpPr>
          <p:cNvPr id="30" name="Straight Connector 29">
            <a:extLst>
              <a:ext uri="{FF2B5EF4-FFF2-40B4-BE49-F238E27FC236}">
                <a16:creationId xmlns:a16="http://schemas.microsoft.com/office/drawing/2014/main" id="{1CDBB075-4D67-4D77-809A-E0AEA6E49B13}"/>
              </a:ext>
            </a:extLst>
          </p:cNvPr>
          <p:cNvCxnSpPr>
            <a:cxnSpLocks/>
          </p:cNvCxnSpPr>
          <p:nvPr/>
        </p:nvCxnSpPr>
        <p:spPr>
          <a:xfrm flipH="1" flipV="1">
            <a:off x="289854" y="6691147"/>
            <a:ext cx="3274084" cy="4026"/>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36" name="Rectangle 35"/>
          <p:cNvSpPr/>
          <p:nvPr/>
        </p:nvSpPr>
        <p:spPr>
          <a:xfrm>
            <a:off x="2823686" y="3931963"/>
            <a:ext cx="3669981" cy="1384995"/>
          </a:xfrm>
          <a:prstGeom prst="rect">
            <a:avLst/>
          </a:prstGeom>
        </p:spPr>
        <p:txBody>
          <a:bodyPr wrap="square">
            <a:spAutoFit/>
          </a:bodyPr>
          <a:lstStyle/>
          <a:p>
            <a:pPr lvl="0" algn="just"/>
            <a:r>
              <a:rPr lang="mn-MN" sz="1400" dirty="0">
                <a:solidFill>
                  <a:schemeClr val="accent1">
                    <a:lumMod val="50000"/>
                  </a:schemeClr>
                </a:solidFill>
                <a:latin typeface="Arial" pitchFamily="34" charset="0"/>
                <a:cs typeface="Arial" pitchFamily="34" charset="0"/>
              </a:rPr>
              <a:t>Хөгжлийн бэрхшээлтэй хүний төрөл хэрэгцээнд нийцсэн чанартай, хүртээмжтэй олон улсын стандартыг хангасан  </a:t>
            </a:r>
            <a:r>
              <a:rPr lang="mn-MN" sz="1400" b="1" dirty="0">
                <a:solidFill>
                  <a:schemeClr val="accent1">
                    <a:lumMod val="50000"/>
                  </a:schemeClr>
                </a:solidFill>
                <a:latin typeface="Arial" pitchFamily="34" charset="0"/>
                <a:cs typeface="Arial" pitchFamily="34" charset="0"/>
              </a:rPr>
              <a:t>45</a:t>
            </a:r>
            <a:r>
              <a:rPr lang="mn-MN" sz="1400" dirty="0">
                <a:solidFill>
                  <a:schemeClr val="accent1">
                    <a:lumMod val="50000"/>
                  </a:schemeClr>
                </a:solidFill>
                <a:latin typeface="Arial" pitchFamily="34" charset="0"/>
                <a:cs typeface="Arial" pitchFamily="34" charset="0"/>
              </a:rPr>
              <a:t> нэр төрлийн протез, ортопедийн хэрэгслээр жилд </a:t>
            </a:r>
            <a:r>
              <a:rPr lang="mn-MN" sz="1400" b="1" dirty="0">
                <a:solidFill>
                  <a:schemeClr val="accent1">
                    <a:lumMod val="50000"/>
                  </a:schemeClr>
                </a:solidFill>
                <a:latin typeface="Arial" pitchFamily="34" charset="0"/>
                <a:cs typeface="Arial" pitchFamily="34" charset="0"/>
              </a:rPr>
              <a:t>2000</a:t>
            </a:r>
            <a:r>
              <a:rPr lang="mn-MN" sz="1400" dirty="0">
                <a:solidFill>
                  <a:schemeClr val="accent1">
                    <a:lumMod val="50000"/>
                  </a:schemeClr>
                </a:solidFill>
                <a:latin typeface="Arial" pitchFamily="34" charset="0"/>
                <a:cs typeface="Arial" pitchFamily="34" charset="0"/>
              </a:rPr>
              <a:t> гаруй хүнд үйлчилгээ үзүүлэх хүчин чадалтай.</a:t>
            </a:r>
            <a:endParaRPr lang="en-US" sz="1400" dirty="0">
              <a:solidFill>
                <a:schemeClr val="accent1">
                  <a:lumMod val="50000"/>
                </a:schemeClr>
              </a:solidFill>
            </a:endParaRPr>
          </a:p>
        </p:txBody>
      </p:sp>
      <p:cxnSp>
        <p:nvCxnSpPr>
          <p:cNvPr id="37" name="Straight Connector 36">
            <a:extLst>
              <a:ext uri="{FF2B5EF4-FFF2-40B4-BE49-F238E27FC236}">
                <a16:creationId xmlns:a16="http://schemas.microsoft.com/office/drawing/2014/main" id="{1CDBB075-4D67-4D77-809A-E0AEA6E49B13}"/>
              </a:ext>
            </a:extLst>
          </p:cNvPr>
          <p:cNvCxnSpPr>
            <a:cxnSpLocks/>
          </p:cNvCxnSpPr>
          <p:nvPr/>
        </p:nvCxnSpPr>
        <p:spPr>
          <a:xfrm flipH="1">
            <a:off x="2798701" y="5430883"/>
            <a:ext cx="3703306" cy="243"/>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39" name="Rectangle 38"/>
          <p:cNvSpPr/>
          <p:nvPr/>
        </p:nvSpPr>
        <p:spPr>
          <a:xfrm>
            <a:off x="260183" y="5650272"/>
            <a:ext cx="6337633" cy="954107"/>
          </a:xfrm>
          <a:prstGeom prst="rect">
            <a:avLst/>
          </a:prstGeom>
        </p:spPr>
        <p:txBody>
          <a:bodyPr wrap="square">
            <a:spAutoFit/>
          </a:bodyPr>
          <a:lstStyle/>
          <a:p>
            <a:pPr lvl="0" algn="just"/>
            <a:r>
              <a:rPr lang="mn-MN" sz="1400" dirty="0">
                <a:solidFill>
                  <a:schemeClr val="accent1">
                    <a:lumMod val="50000"/>
                  </a:schemeClr>
                </a:solidFill>
                <a:latin typeface="Arial" pitchFamily="34" charset="0"/>
                <a:cs typeface="Arial" pitchFamily="34" charset="0"/>
              </a:rPr>
              <a:t>Хөдөлмөрийн зах зээлийн эрэлт, хэрэгцээнд нийцсэн мэргэжлийн сургалт явуулах, хөгжлийн бэрхшээлтэй иргэнтэй ажиллах боловсон хүчин бэлтгэх, ажил олгогч нарт хөгжлийн бэрхшээлтэй иргэдтэй ажиллах арга зүйд сургах, зөвлөгөө өгөх </a:t>
            </a:r>
            <a:endParaRPr lang="en-US" sz="1400" dirty="0">
              <a:solidFill>
                <a:schemeClr val="accent1">
                  <a:lumMod val="50000"/>
                </a:schemeClr>
              </a:solidFill>
            </a:endParaRPr>
          </a:p>
        </p:txBody>
      </p:sp>
      <p:pic>
        <p:nvPicPr>
          <p:cNvPr id="47" name="Picture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943" y="291223"/>
            <a:ext cx="857457" cy="798847"/>
          </a:xfrm>
          <a:prstGeom prst="rect">
            <a:avLst/>
          </a:prstGeom>
        </p:spPr>
      </p:pic>
      <p:sp>
        <p:nvSpPr>
          <p:cNvPr id="3" name="Rectangle 2">
            <a:extLst>
              <a:ext uri="{FF2B5EF4-FFF2-40B4-BE49-F238E27FC236}">
                <a16:creationId xmlns:a16="http://schemas.microsoft.com/office/drawing/2014/main" id="{E994C108-D61B-6FC5-8C4B-343B8FA3CDBA}"/>
              </a:ext>
            </a:extLst>
          </p:cNvPr>
          <p:cNvSpPr/>
          <p:nvPr/>
        </p:nvSpPr>
        <p:spPr>
          <a:xfrm>
            <a:off x="6219100" y="9553349"/>
            <a:ext cx="459940" cy="276999"/>
          </a:xfrm>
          <a:prstGeom prst="rect">
            <a:avLst/>
          </a:prstGeom>
        </p:spPr>
        <p:txBody>
          <a:bodyPr wrap="square">
            <a:spAutoFit/>
          </a:bodyPr>
          <a:lstStyle/>
          <a:p>
            <a:pPr algn="ctr" fontAlgn="ctr"/>
            <a:r>
              <a:rPr lang="en-US" sz="1200" b="1" dirty="0">
                <a:solidFill>
                  <a:schemeClr val="accent1">
                    <a:lumMod val="75000"/>
                  </a:schemeClr>
                </a:solidFill>
                <a:latin typeface="Times New Roman" panose="02020603050405020304" pitchFamily="18" charset="0"/>
                <a:cs typeface="Times New Roman" panose="02020603050405020304" pitchFamily="18" charset="0"/>
              </a:rPr>
              <a:t>3</a:t>
            </a:r>
            <a:endParaRPr lang="mn-MN" sz="12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5201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AD5863D-B3E6-41AC-BB4A-17B37D32C5EB}"/>
              </a:ext>
            </a:extLst>
          </p:cNvPr>
          <p:cNvCxnSpPr>
            <a:cxnSpLocks/>
          </p:cNvCxnSpPr>
          <p:nvPr/>
        </p:nvCxnSpPr>
        <p:spPr>
          <a:xfrm>
            <a:off x="638827" y="764088"/>
            <a:ext cx="5752448"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943" y="291223"/>
            <a:ext cx="857457" cy="798847"/>
          </a:xfrm>
          <a:prstGeom prst="rect">
            <a:avLst/>
          </a:prstGeom>
        </p:spPr>
      </p:pic>
      <p:cxnSp>
        <p:nvCxnSpPr>
          <p:cNvPr id="6" name="Straight Connector 5">
            <a:extLst>
              <a:ext uri="{FF2B5EF4-FFF2-40B4-BE49-F238E27FC236}">
                <a16:creationId xmlns:a16="http://schemas.microsoft.com/office/drawing/2014/main" id="{2304BB16-95CA-45EE-BA3D-6D491B13F9DC}"/>
              </a:ext>
            </a:extLst>
          </p:cNvPr>
          <p:cNvCxnSpPr>
            <a:cxnSpLocks/>
          </p:cNvCxnSpPr>
          <p:nvPr/>
        </p:nvCxnSpPr>
        <p:spPr>
          <a:xfrm flipH="1">
            <a:off x="1168400" y="959416"/>
            <a:ext cx="5218113" cy="5784"/>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522ED2E4-E67E-4275-B15A-941BC45A09DD}"/>
              </a:ext>
            </a:extLst>
          </p:cNvPr>
          <p:cNvCxnSpPr>
            <a:cxnSpLocks/>
          </p:cNvCxnSpPr>
          <p:nvPr/>
        </p:nvCxnSpPr>
        <p:spPr>
          <a:xfrm flipH="1">
            <a:off x="578641" y="1626725"/>
            <a:ext cx="5807871" cy="29776"/>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1084555" y="1021566"/>
            <a:ext cx="5112685" cy="584775"/>
          </a:xfrm>
          <a:prstGeom prst="rect">
            <a:avLst/>
          </a:prstGeom>
        </p:spPr>
        <p:txBody>
          <a:bodyPr wrap="square">
            <a:spAutoFit/>
          </a:bodyPr>
          <a:lstStyle/>
          <a:p>
            <a:pPr algn="ctr"/>
            <a:r>
              <a:rPr lang="mn-MN" altLang="en-US" sz="1600" dirty="0">
                <a:solidFill>
                  <a:schemeClr val="accent1">
                    <a:lumMod val="50000"/>
                  </a:schemeClr>
                </a:solidFill>
                <a:latin typeface="Times New Roman" panose="02020603050405020304" pitchFamily="18" charset="0"/>
                <a:cs typeface="Times New Roman" panose="02020603050405020304" pitchFamily="18" charset="0"/>
                <a:sym typeface="Arial" panose="020B0604020202020204" pitchFamily="34" charset="0"/>
              </a:rPr>
              <a:t>ХӨГЖЛИЙН БЭРХШЭЭЛТЭЙ ХҮҮХДИЙН СЭРГЭЭН ЗАСАХ, ХӨГЖЛИЙН ТӨВ</a:t>
            </a:r>
            <a:endParaRPr lang="en-US" sz="16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2" name="Chevron 13">
            <a:extLst>
              <a:ext uri="{FF2B5EF4-FFF2-40B4-BE49-F238E27FC236}">
                <a16:creationId xmlns:a16="http://schemas.microsoft.com/office/drawing/2014/main" id="{E2A5BE4C-0413-4E8C-B0C5-4B761F90C260}"/>
              </a:ext>
            </a:extLst>
          </p:cNvPr>
          <p:cNvSpPr/>
          <p:nvPr/>
        </p:nvSpPr>
        <p:spPr>
          <a:xfrm>
            <a:off x="2920817" y="2401803"/>
            <a:ext cx="400199" cy="513159"/>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cxnSp>
        <p:nvCxnSpPr>
          <p:cNvPr id="13" name="Straight Connector 12">
            <a:extLst>
              <a:ext uri="{FF2B5EF4-FFF2-40B4-BE49-F238E27FC236}">
                <a16:creationId xmlns:a16="http://schemas.microsoft.com/office/drawing/2014/main" id="{129F93E7-A90C-4338-ACCB-5CDD06433A81}"/>
              </a:ext>
            </a:extLst>
          </p:cNvPr>
          <p:cNvCxnSpPr>
            <a:cxnSpLocks/>
          </p:cNvCxnSpPr>
          <p:nvPr/>
        </p:nvCxnSpPr>
        <p:spPr>
          <a:xfrm flipH="1" flipV="1">
            <a:off x="3542030" y="1819119"/>
            <a:ext cx="6410" cy="1901981"/>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14" name="Rectangle 13"/>
          <p:cNvSpPr/>
          <p:nvPr/>
        </p:nvSpPr>
        <p:spPr>
          <a:xfrm>
            <a:off x="444792" y="3856221"/>
            <a:ext cx="5957319" cy="1323439"/>
          </a:xfrm>
          <a:prstGeom prst="rect">
            <a:avLst/>
          </a:prstGeom>
        </p:spPr>
        <p:txBody>
          <a:bodyPr wrap="square">
            <a:spAutoFit/>
          </a:bodyPr>
          <a:lstStyle/>
          <a:p>
            <a:pPr algn="just">
              <a:lnSpc>
                <a:spcPct val="100000"/>
              </a:lnSpc>
              <a:spcBef>
                <a:spcPct val="0"/>
              </a:spcBef>
              <a:buFontTx/>
              <a:buNone/>
            </a:pPr>
            <a:r>
              <a:rPr lang="mn-MN" altLang="en-US" sz="1600" dirty="0">
                <a:solidFill>
                  <a:schemeClr val="accent1">
                    <a:lumMod val="50000"/>
                  </a:schemeClr>
                </a:solidFill>
                <a:latin typeface="Arial" panose="020B0604020202020204" pitchFamily="34" charset="0"/>
                <a:sym typeface="Arial" panose="020B0604020202020204" pitchFamily="34" charset="0"/>
              </a:rPr>
              <a:t>      Улсын хэмжээнд харьяалал харгалзахгүйгээр  хөгжлийн бэрхшээлтэй хүүхдийг хүлээн авч, хөдөлгөөний чадвар алдалтыг богино хугацаанд сэргээн засах, сэтгэхүйн үйл ажиллагааг сайжруулах, хоёрдогч хүндрэлээс сэргийлэх сэргээн засах тусламж үйлчилгээг цогцоор хүргэж байна. </a:t>
            </a:r>
            <a:endParaRPr lang="mn-MN" altLang="en-US" sz="1600" dirty="0">
              <a:solidFill>
                <a:schemeClr val="accent1">
                  <a:lumMod val="50000"/>
                </a:schemeClr>
              </a:solidFill>
              <a:sym typeface="Calibri" panose="020F0502020204030204" pitchFamily="34" charset="0"/>
            </a:endParaRPr>
          </a:p>
        </p:txBody>
      </p:sp>
      <p:sp>
        <p:nvSpPr>
          <p:cNvPr id="15" name="Rectangle 14"/>
          <p:cNvSpPr/>
          <p:nvPr/>
        </p:nvSpPr>
        <p:spPr>
          <a:xfrm>
            <a:off x="444792" y="2039226"/>
            <a:ext cx="2384314" cy="1323439"/>
          </a:xfrm>
          <a:prstGeom prst="rect">
            <a:avLst/>
          </a:prstGeom>
        </p:spPr>
        <p:txBody>
          <a:bodyPr wrap="square">
            <a:spAutoFit/>
          </a:bodyPr>
          <a:lstStyle/>
          <a:p>
            <a:pPr algn="just">
              <a:buClr>
                <a:srgbClr val="000000"/>
              </a:buClr>
              <a:buSzPts val="1800"/>
              <a:buFont typeface="Arial" panose="020B0604020202020204" pitchFamily="34" charset="0"/>
              <a:buNone/>
              <a:defRPr/>
            </a:pPr>
            <a:r>
              <a:rPr lang="mn-MN" altLang="en-US" sz="1600" dirty="0">
                <a:solidFill>
                  <a:schemeClr val="accent1">
                    <a:lumMod val="50000"/>
                  </a:schemeClr>
                </a:solidFill>
                <a:latin typeface="Arial" panose="020B0604020202020204" pitchFamily="34" charset="0"/>
                <a:cs typeface="Arial" panose="020B0604020202020204" pitchFamily="34" charset="0"/>
                <a:sym typeface="Arial" panose="020B0604020202020204" pitchFamily="34" charset="0"/>
              </a:rPr>
              <a:t>       ЗГ-ын 2019 оны 04 сарын 03-ны 125 дугаар тогтоолоор ХБХХЕГ-ын харьяанд шинээр байгуулагдсан.</a:t>
            </a:r>
            <a:endParaRPr lang="en-US" altLang="en-US" sz="1600" dirty="0">
              <a:solidFill>
                <a:schemeClr val="accent1">
                  <a:lumMod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6" name="Rectangle 15"/>
          <p:cNvSpPr/>
          <p:nvPr/>
        </p:nvSpPr>
        <p:spPr>
          <a:xfrm>
            <a:off x="3548440" y="2204681"/>
            <a:ext cx="2853671" cy="923330"/>
          </a:xfrm>
          <a:prstGeom prst="rect">
            <a:avLst/>
          </a:prstGeom>
        </p:spPr>
        <p:txBody>
          <a:bodyPr wrap="square">
            <a:spAutoFit/>
          </a:bodyPr>
          <a:lstStyle/>
          <a:p>
            <a:pPr algn="ctr">
              <a:defRPr/>
            </a:pPr>
            <a:r>
              <a:rPr lang="mn-MN" altLang="en-US" dirty="0">
                <a:solidFill>
                  <a:schemeClr val="accent1">
                    <a:lumMod val="50000"/>
                  </a:schemeClr>
                </a:solidFill>
                <a:latin typeface="Arial" panose="020B0604020202020204" pitchFamily="34" charset="0"/>
                <a:cs typeface="Arial" panose="020B0604020202020204" pitchFamily="34" charset="0"/>
                <a:sym typeface="Arial" panose="020B0604020202020204" pitchFamily="34" charset="0"/>
              </a:rPr>
              <a:t>250 ортой, өдөрт 500 хүүхэд хүлээн авах хүчин чадалтай </a:t>
            </a:r>
            <a:endParaRPr lang="en-US" altLang="en-US" dirty="0">
              <a:solidFill>
                <a:schemeClr val="accent1">
                  <a:lumMod val="50000"/>
                </a:schemeClr>
              </a:solidFill>
              <a:latin typeface="Arial" panose="020B0604020202020204" pitchFamily="34" charset="0"/>
              <a:cs typeface="Arial" panose="020B0604020202020204" pitchFamily="34" charset="0"/>
              <a:sym typeface="Arial" panose="020B0604020202020204" pitchFamily="34" charset="0"/>
            </a:endParaRPr>
          </a:p>
        </p:txBody>
      </p:sp>
      <p:pic>
        <p:nvPicPr>
          <p:cNvPr id="17" name="Picture 1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94633" y="2547490"/>
            <a:ext cx="294794" cy="294893"/>
          </a:xfrm>
          <a:prstGeom prst="rect">
            <a:avLst/>
          </a:prstGeom>
        </p:spPr>
      </p:pic>
      <p:cxnSp>
        <p:nvCxnSpPr>
          <p:cNvPr id="18" name="Straight Connector 17">
            <a:extLst>
              <a:ext uri="{FF2B5EF4-FFF2-40B4-BE49-F238E27FC236}">
                <a16:creationId xmlns:a16="http://schemas.microsoft.com/office/drawing/2014/main" id="{0AD5863D-B3E6-41AC-BB4A-17B37D32C5EB}"/>
              </a:ext>
            </a:extLst>
          </p:cNvPr>
          <p:cNvCxnSpPr>
            <a:cxnSpLocks/>
          </p:cNvCxnSpPr>
          <p:nvPr/>
        </p:nvCxnSpPr>
        <p:spPr>
          <a:xfrm>
            <a:off x="578641" y="3721100"/>
            <a:ext cx="5752448" cy="0"/>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Google Shape;431;p8">
            <a:extLst>
              <a:ext uri="{FF2B5EF4-FFF2-40B4-BE49-F238E27FC236}">
                <a16:creationId xmlns:a16="http://schemas.microsoft.com/office/drawing/2014/main" id="{D58E1678-CD66-4BC1-A673-6EDFF2DF6E9F}"/>
              </a:ext>
            </a:extLst>
          </p:cNvPr>
          <p:cNvPicPr preferRelativeResize="0">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44792" y="5418170"/>
            <a:ext cx="3103647" cy="418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20">
            <a:extLst>
              <a:ext uri="{FF2B5EF4-FFF2-40B4-BE49-F238E27FC236}">
                <a16:creationId xmlns:a16="http://schemas.microsoft.com/office/drawing/2014/main" id="{0AD5863D-B3E6-41AC-BB4A-17B37D32C5EB}"/>
              </a:ext>
            </a:extLst>
          </p:cNvPr>
          <p:cNvCxnSpPr>
            <a:cxnSpLocks/>
          </p:cNvCxnSpPr>
          <p:nvPr/>
        </p:nvCxnSpPr>
        <p:spPr>
          <a:xfrm>
            <a:off x="444792" y="5280067"/>
            <a:ext cx="5752448" cy="0"/>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Google Shape;428;p8">
            <a:extLst>
              <a:ext uri="{FF2B5EF4-FFF2-40B4-BE49-F238E27FC236}">
                <a16:creationId xmlns:a16="http://schemas.microsoft.com/office/drawing/2014/main" id="{84892FEA-B6AE-4139-B324-436F583586B3}"/>
              </a:ext>
            </a:extLst>
          </p:cNvPr>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8380" y="5428749"/>
            <a:ext cx="2628132" cy="142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Google Shape;429;p8">
            <a:extLst>
              <a:ext uri="{FF2B5EF4-FFF2-40B4-BE49-F238E27FC236}">
                <a16:creationId xmlns:a16="http://schemas.microsoft.com/office/drawing/2014/main" id="{F8489C7A-3D1D-44ED-9B25-FBE7B2CD0F15}"/>
              </a:ext>
            </a:extLst>
          </p:cNvPr>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7456" y="6949795"/>
            <a:ext cx="2609235" cy="134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Google Shape;432;p8">
            <a:extLst>
              <a:ext uri="{FF2B5EF4-FFF2-40B4-BE49-F238E27FC236}">
                <a16:creationId xmlns:a16="http://schemas.microsoft.com/office/drawing/2014/main" id="{666BAFEB-FB73-430C-A710-BEC57C9D78A7}"/>
              </a:ext>
            </a:extLst>
          </p:cNvPr>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4600" y="8390465"/>
            <a:ext cx="2601912"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Straight Connector 24">
            <a:extLst>
              <a:ext uri="{FF2B5EF4-FFF2-40B4-BE49-F238E27FC236}">
                <a16:creationId xmlns:a16="http://schemas.microsoft.com/office/drawing/2014/main" id="{1CDBB075-4D67-4D77-809A-E0AEA6E49B13}"/>
              </a:ext>
            </a:extLst>
          </p:cNvPr>
          <p:cNvCxnSpPr>
            <a:cxnSpLocks/>
          </p:cNvCxnSpPr>
          <p:nvPr/>
        </p:nvCxnSpPr>
        <p:spPr>
          <a:xfrm flipH="1" flipV="1">
            <a:off x="218881" y="9749464"/>
            <a:ext cx="6183230" cy="1"/>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129F93E7-A90C-4338-ACCB-5CDD06433A81}"/>
              </a:ext>
            </a:extLst>
          </p:cNvPr>
          <p:cNvCxnSpPr>
            <a:cxnSpLocks/>
          </p:cNvCxnSpPr>
          <p:nvPr/>
        </p:nvCxnSpPr>
        <p:spPr>
          <a:xfrm flipV="1">
            <a:off x="3656943" y="5421362"/>
            <a:ext cx="0" cy="4328102"/>
          </a:xfrm>
          <a:prstGeom prst="line">
            <a:avLst/>
          </a:prstGeom>
          <a:ln w="127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a:extLst>
              <a:ext uri="{FF2B5EF4-FFF2-40B4-BE49-F238E27FC236}">
                <a16:creationId xmlns:a16="http://schemas.microsoft.com/office/drawing/2014/main" id="{4AB3AC07-D829-36F0-9B7F-CA6559B56947}"/>
              </a:ext>
            </a:extLst>
          </p:cNvPr>
          <p:cNvSpPr/>
          <p:nvPr/>
        </p:nvSpPr>
        <p:spPr>
          <a:xfrm>
            <a:off x="6274773" y="9563290"/>
            <a:ext cx="459940" cy="276999"/>
          </a:xfrm>
          <a:prstGeom prst="rect">
            <a:avLst/>
          </a:prstGeom>
        </p:spPr>
        <p:txBody>
          <a:bodyPr wrap="square">
            <a:spAutoFit/>
          </a:bodyPr>
          <a:lstStyle/>
          <a:p>
            <a:pPr algn="ctr" fontAlgn="ctr"/>
            <a:r>
              <a:rPr lang="en-US" sz="1200" b="1" dirty="0">
                <a:solidFill>
                  <a:schemeClr val="accent1">
                    <a:lumMod val="75000"/>
                  </a:schemeClr>
                </a:solidFill>
                <a:latin typeface="Times New Roman" panose="02020603050405020304" pitchFamily="18" charset="0"/>
                <a:cs typeface="Times New Roman" panose="02020603050405020304" pitchFamily="18" charset="0"/>
              </a:rPr>
              <a:t>4</a:t>
            </a:r>
            <a:endParaRPr lang="mn-MN" sz="12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8068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AD5863D-B3E6-41AC-BB4A-17B37D32C5EB}"/>
              </a:ext>
            </a:extLst>
          </p:cNvPr>
          <p:cNvCxnSpPr>
            <a:cxnSpLocks/>
          </p:cNvCxnSpPr>
          <p:nvPr/>
        </p:nvCxnSpPr>
        <p:spPr>
          <a:xfrm>
            <a:off x="638827" y="764088"/>
            <a:ext cx="5752448"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943" y="291223"/>
            <a:ext cx="857457" cy="798847"/>
          </a:xfrm>
          <a:prstGeom prst="rect">
            <a:avLst/>
          </a:prstGeom>
        </p:spPr>
      </p:pic>
      <p:sp>
        <p:nvSpPr>
          <p:cNvPr id="6" name="Rectangle 5"/>
          <p:cNvSpPr/>
          <p:nvPr/>
        </p:nvSpPr>
        <p:spPr>
          <a:xfrm>
            <a:off x="1168400" y="1049089"/>
            <a:ext cx="5118100" cy="584775"/>
          </a:xfrm>
          <a:prstGeom prst="rect">
            <a:avLst/>
          </a:prstGeom>
        </p:spPr>
        <p:txBody>
          <a:bodyPr wrap="square">
            <a:spAutoFit/>
          </a:bodyPr>
          <a:lstStyle/>
          <a:p>
            <a:pPr algn="ctr"/>
            <a:r>
              <a:rPr lang="mn-MN" sz="1600" dirty="0">
                <a:solidFill>
                  <a:schemeClr val="accent1">
                    <a:lumMod val="50000"/>
                  </a:schemeClr>
                </a:solidFill>
                <a:latin typeface="Times New Roman" panose="02020603050405020304" pitchFamily="18" charset="0"/>
                <a:cs typeface="Times New Roman" panose="02020603050405020304" pitchFamily="18" charset="0"/>
              </a:rPr>
              <a:t>ХАРААГҮЙ ХҮМҮҮСИЙН ХӨДӨЛМӨР, СУРГАЛТ, ХӨГЖЛИЙН ТӨВ</a:t>
            </a:r>
            <a:endParaRPr lang="en-US" sz="1600" dirty="0">
              <a:solidFill>
                <a:schemeClr val="accent1">
                  <a:lumMod val="50000"/>
                </a:schemeClr>
              </a:solidFill>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2304BB16-95CA-45EE-BA3D-6D491B13F9DC}"/>
              </a:ext>
            </a:extLst>
          </p:cNvPr>
          <p:cNvCxnSpPr>
            <a:cxnSpLocks/>
          </p:cNvCxnSpPr>
          <p:nvPr/>
        </p:nvCxnSpPr>
        <p:spPr>
          <a:xfrm flipH="1">
            <a:off x="1168400" y="959416"/>
            <a:ext cx="5218113" cy="5784"/>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522ED2E4-E67E-4275-B15A-941BC45A09DD}"/>
              </a:ext>
            </a:extLst>
          </p:cNvPr>
          <p:cNvCxnSpPr>
            <a:cxnSpLocks/>
          </p:cNvCxnSpPr>
          <p:nvPr/>
        </p:nvCxnSpPr>
        <p:spPr>
          <a:xfrm flipH="1">
            <a:off x="578641" y="1626725"/>
            <a:ext cx="5807871" cy="29776"/>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310942" y="1751595"/>
            <a:ext cx="2794975" cy="2246769"/>
          </a:xfrm>
          <a:prstGeom prst="rect">
            <a:avLst/>
          </a:prstGeom>
        </p:spPr>
        <p:txBody>
          <a:bodyPr wrap="square">
            <a:spAutoFit/>
          </a:bodyPr>
          <a:lstStyle/>
          <a:p>
            <a:pPr lvl="0" algn="just"/>
            <a:r>
              <a:rPr lang="mn-MN" sz="1400" dirty="0">
                <a:solidFill>
                  <a:schemeClr val="accent1">
                    <a:lumMod val="50000"/>
                  </a:schemeClr>
                </a:solidFill>
                <a:latin typeface="Arial" panose="020B0604020202020204" pitchFamily="34" charset="0"/>
                <a:cs typeface="Arial" panose="020B0604020202020204" pitchFamily="34" charset="0"/>
              </a:rPr>
              <a:t>Засгийн газрын 2020 оны 02 дугаар сарын 12-ны өдрийн “Төрийн өмчит үйлдвэрийн газрыг өөрчлөн байгуулах тухай” 59 дүгээр тогтоолоор “Хараагүй хүмүүсийн хөдөлмөр, сургалт, хөгжлийн төв” төрийн өмчит үйлдвэрийн газар ХБХХЕГ-ын харьяанд шилжиж ирсэн.</a:t>
            </a:r>
            <a:endParaRPr lang="en-US" sz="1400" dirty="0">
              <a:solidFill>
                <a:schemeClr val="accent1">
                  <a:lumMod val="50000"/>
                </a:schemeClr>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1CDBB075-4D67-4D77-809A-E0AEA6E49B13}"/>
              </a:ext>
            </a:extLst>
          </p:cNvPr>
          <p:cNvCxnSpPr>
            <a:cxnSpLocks/>
          </p:cNvCxnSpPr>
          <p:nvPr/>
        </p:nvCxnSpPr>
        <p:spPr>
          <a:xfrm flipH="1">
            <a:off x="310943" y="4119577"/>
            <a:ext cx="6096652" cy="6516"/>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129F93E7-A90C-4338-ACCB-5CDD06433A81}"/>
              </a:ext>
            </a:extLst>
          </p:cNvPr>
          <p:cNvCxnSpPr>
            <a:cxnSpLocks/>
          </p:cNvCxnSpPr>
          <p:nvPr/>
        </p:nvCxnSpPr>
        <p:spPr>
          <a:xfrm flipH="1" flipV="1">
            <a:off x="3616651" y="1717754"/>
            <a:ext cx="15549" cy="228061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14" name="Rectangle 13"/>
          <p:cNvSpPr/>
          <p:nvPr/>
        </p:nvSpPr>
        <p:spPr>
          <a:xfrm>
            <a:off x="3742734" y="1849739"/>
            <a:ext cx="2680145" cy="2031325"/>
          </a:xfrm>
          <a:prstGeom prst="rect">
            <a:avLst/>
          </a:prstGeom>
        </p:spPr>
        <p:txBody>
          <a:bodyPr wrap="square">
            <a:spAutoFit/>
          </a:bodyPr>
          <a:lstStyle/>
          <a:p>
            <a:pPr algn="just"/>
            <a:r>
              <a:rPr lang="mn-MN" sz="1400" dirty="0">
                <a:solidFill>
                  <a:schemeClr val="accent1">
                    <a:lumMod val="50000"/>
                  </a:schemeClr>
                </a:solidFill>
                <a:latin typeface="Arial" panose="020B0604020202020204" pitchFamily="34" charset="0"/>
                <a:cs typeface="Arial" panose="020B0604020202020204" pitchFamily="34" charset="0"/>
              </a:rPr>
              <a:t>Харааны бэрхшээлтэй иргэдийг хөдөлмөрийн дадал чадварт сургаж, тэдний онцлог хэрэгцээнд нийцсэн ажлын байр, тохирох хэрэглэгдэхүүнээр хангаж, нийгмийн харилцаанд оролцох, хөгжихөд нь бүх талын дэмжлэг үзүүлэх</a:t>
            </a:r>
            <a:endParaRPr lang="en-US" sz="1400" dirty="0">
              <a:solidFill>
                <a:schemeClr val="accent1">
                  <a:lumMod val="50000"/>
                </a:schemeClr>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469254" y="1832651"/>
            <a:ext cx="294794" cy="294893"/>
          </a:xfrm>
          <a:prstGeom prst="rect">
            <a:avLst/>
          </a:prstGeom>
        </p:spPr>
      </p:pic>
      <p:pic>
        <p:nvPicPr>
          <p:cNvPr id="17" name="Picture 1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485438" y="3662885"/>
            <a:ext cx="294794" cy="294893"/>
          </a:xfrm>
          <a:prstGeom prst="rect">
            <a:avLst/>
          </a:prstGeom>
        </p:spPr>
      </p:pic>
      <p:sp>
        <p:nvSpPr>
          <p:cNvPr id="18" name="Chevron 13">
            <a:extLst>
              <a:ext uri="{FF2B5EF4-FFF2-40B4-BE49-F238E27FC236}">
                <a16:creationId xmlns:a16="http://schemas.microsoft.com/office/drawing/2014/main" id="{E2A5BE4C-0413-4E8C-B0C5-4B761F90C260}"/>
              </a:ext>
            </a:extLst>
          </p:cNvPr>
          <p:cNvSpPr/>
          <p:nvPr/>
        </p:nvSpPr>
        <p:spPr>
          <a:xfrm>
            <a:off x="3105918" y="2564912"/>
            <a:ext cx="400199" cy="513159"/>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19" name="Rectangle 18"/>
          <p:cNvSpPr/>
          <p:nvPr/>
        </p:nvSpPr>
        <p:spPr>
          <a:xfrm>
            <a:off x="2842215" y="4517153"/>
            <a:ext cx="3565379" cy="5047536"/>
          </a:xfrm>
          <a:prstGeom prst="rect">
            <a:avLst/>
          </a:prstGeom>
        </p:spPr>
        <p:txBody>
          <a:bodyPr wrap="square">
            <a:spAutoFit/>
          </a:bodyPr>
          <a:lstStyle/>
          <a:p>
            <a:pPr marL="342900" indent="-342900" algn="just" fontAlgn="t">
              <a:buFont typeface="Wingdings" panose="05000000000000000000" pitchFamily="2" charset="2"/>
              <a:buChar char="v"/>
              <a:defRPr/>
            </a:pPr>
            <a:r>
              <a:rPr lang="mn-MN" sz="1400" dirty="0">
                <a:solidFill>
                  <a:schemeClr val="accent1">
                    <a:lumMod val="50000"/>
                  </a:schemeClr>
                </a:solidFill>
                <a:latin typeface="Arial" panose="020B0604020202020204" pitchFamily="34" charset="0"/>
                <a:cs typeface="Arial" panose="020B0604020202020204" pitchFamily="34" charset="0"/>
              </a:rPr>
              <a:t>Хараагүй иргэдийн онцлог, ур чадварт тохирсон үйлдвэрлэл эрхлэх</a:t>
            </a:r>
          </a:p>
          <a:p>
            <a:pPr algn="just" fontAlgn="t">
              <a:defRPr/>
            </a:pPr>
            <a:endParaRPr lang="mn-MN" sz="1400" dirty="0">
              <a:solidFill>
                <a:schemeClr val="accent1">
                  <a:lumMod val="50000"/>
                </a:schemeClr>
              </a:solidFill>
              <a:latin typeface="Arial" panose="020B0604020202020204" pitchFamily="34" charset="0"/>
              <a:cs typeface="Arial" panose="020B0604020202020204" pitchFamily="34" charset="0"/>
            </a:endParaRPr>
          </a:p>
          <a:p>
            <a:pPr marL="342900" indent="-342900" algn="just" fontAlgn="t">
              <a:buFont typeface="Wingdings" panose="05000000000000000000" pitchFamily="2" charset="2"/>
              <a:buChar char="v"/>
              <a:defRPr/>
            </a:pPr>
            <a:r>
              <a:rPr lang="mn-MN" sz="1400" dirty="0">
                <a:solidFill>
                  <a:schemeClr val="accent1">
                    <a:lumMod val="50000"/>
                  </a:schemeClr>
                </a:solidFill>
                <a:latin typeface="Arial" panose="020B0604020202020204" pitchFamily="34" charset="0"/>
                <a:cs typeface="Arial" panose="020B0604020202020204" pitchFamily="34" charset="0"/>
              </a:rPr>
              <a:t>Хараагүй иргэдийн хөдөлмөрийн чадварыг нөхөн сэргээх үйлчилгээ үзүүлэх, хөгжлийг дэмжих сургалт зохион байгуулах </a:t>
            </a:r>
          </a:p>
          <a:p>
            <a:pPr algn="just" fontAlgn="t">
              <a:defRPr/>
            </a:pPr>
            <a:endParaRPr lang="mn-MN" sz="1400" dirty="0">
              <a:solidFill>
                <a:schemeClr val="accent1">
                  <a:lumMod val="50000"/>
                </a:schemeClr>
              </a:solidFill>
              <a:latin typeface="Arial" panose="020B0604020202020204" pitchFamily="34" charset="0"/>
              <a:cs typeface="Arial" panose="020B0604020202020204" pitchFamily="34" charset="0"/>
            </a:endParaRPr>
          </a:p>
          <a:p>
            <a:pPr marL="342900" indent="-342900" algn="just" fontAlgn="t">
              <a:buFont typeface="Wingdings" panose="05000000000000000000" pitchFamily="2" charset="2"/>
              <a:buChar char="v"/>
              <a:defRPr/>
            </a:pPr>
            <a:r>
              <a:rPr lang="mn-MN" sz="1400" dirty="0">
                <a:solidFill>
                  <a:schemeClr val="accent1">
                    <a:lumMod val="50000"/>
                  </a:schemeClr>
                </a:solidFill>
                <a:latin typeface="Arial" panose="020B0604020202020204" pitchFamily="34" charset="0"/>
                <a:cs typeface="Arial" panose="020B0604020202020204" pitchFamily="34" charset="0"/>
              </a:rPr>
              <a:t>Тогтвортой ажлын  байраар хангах, хөдөлмөрт бэлтгэх, мэргэжил дадлага эзэмшүүлэх;</a:t>
            </a:r>
          </a:p>
          <a:p>
            <a:pPr algn="just" fontAlgn="t">
              <a:defRPr/>
            </a:pPr>
            <a:endParaRPr lang="mn-MN" sz="1400" dirty="0">
              <a:solidFill>
                <a:schemeClr val="accent1">
                  <a:lumMod val="50000"/>
                </a:schemeClr>
              </a:solidFill>
              <a:latin typeface="Arial" panose="020B0604020202020204" pitchFamily="34" charset="0"/>
              <a:cs typeface="Arial" panose="020B0604020202020204" pitchFamily="34" charset="0"/>
            </a:endParaRPr>
          </a:p>
          <a:p>
            <a:pPr marL="342900" indent="-342900" algn="just" fontAlgn="t">
              <a:buFont typeface="Wingdings" panose="05000000000000000000" pitchFamily="2" charset="2"/>
              <a:buChar char="v"/>
              <a:defRPr/>
            </a:pPr>
            <a:r>
              <a:rPr lang="mn-MN" sz="1400" dirty="0">
                <a:solidFill>
                  <a:schemeClr val="accent1">
                    <a:lumMod val="50000"/>
                  </a:schemeClr>
                </a:solidFill>
                <a:latin typeface="Arial" panose="020B0604020202020204" pitchFamily="34" charset="0"/>
                <a:cs typeface="Arial" panose="020B0604020202020204" pitchFamily="34" charset="0"/>
              </a:rPr>
              <a:t>Бусад байгууллагад ажиллаж байгаа хараагүй иргэдийн асуудлаар мэргэжил, арга зүйн зөвлөгөө, тусламж үзүүлэх;</a:t>
            </a:r>
          </a:p>
          <a:p>
            <a:pPr algn="just" fontAlgn="t">
              <a:defRPr/>
            </a:pPr>
            <a:endParaRPr lang="mn-MN" sz="1400" dirty="0">
              <a:solidFill>
                <a:schemeClr val="accent1">
                  <a:lumMod val="50000"/>
                </a:schemeClr>
              </a:solidFill>
              <a:latin typeface="Arial" panose="020B0604020202020204" pitchFamily="34" charset="0"/>
              <a:cs typeface="Arial" panose="020B0604020202020204" pitchFamily="34" charset="0"/>
            </a:endParaRPr>
          </a:p>
          <a:p>
            <a:pPr marL="342900" indent="-342900" algn="just" fontAlgn="t">
              <a:buFont typeface="Wingdings" panose="05000000000000000000" pitchFamily="2" charset="2"/>
              <a:buChar char="v"/>
              <a:defRPr/>
            </a:pPr>
            <a:r>
              <a:rPr lang="mn-MN" altLang="en-US" sz="1400" dirty="0">
                <a:solidFill>
                  <a:schemeClr val="accent1">
                    <a:lumMod val="50000"/>
                  </a:schemeClr>
                </a:solidFill>
                <a:latin typeface="Arial" panose="020B0604020202020204" pitchFamily="34" charset="0"/>
                <a:cs typeface="Arial" panose="020B0604020202020204" pitchFamily="34" charset="0"/>
                <a:sym typeface="Arial" panose="020B0604020202020204" pitchFamily="34" charset="0"/>
              </a:rPr>
              <a:t>Монгол гэрийн үйлдвэрлэл, сав баглаа боодол, оёмол бүтээгдэхүүн, мужаан, ариун цэврийн цаас болон цахилгаан монтажын хэрэгсэл угсрах</a:t>
            </a:r>
            <a:endParaRPr lang="mn-MN" sz="1400" dirty="0">
              <a:solidFill>
                <a:schemeClr val="accent1">
                  <a:lumMod val="50000"/>
                </a:schemeClr>
              </a:solidFill>
              <a:latin typeface="Arial" panose="020B0604020202020204" pitchFamily="34" charset="0"/>
              <a:cs typeface="Arial" panose="020B0604020202020204" pitchFamily="34" charset="0"/>
            </a:endParaRPr>
          </a:p>
        </p:txBody>
      </p:sp>
      <p:pic>
        <p:nvPicPr>
          <p:cNvPr id="21" name="Picture 4" descr="Хараагүйчүүдийн төвд үйлдвэрлэгддэг эко тор, цаасан дугтуйг 400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604" y="4853354"/>
            <a:ext cx="2444957" cy="16657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22" name="Picture 2" descr="Хөдөлмөр, нийгмийн хамгааллын яам"/>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950" y="7270034"/>
            <a:ext cx="2444957" cy="161827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cxnSp>
        <p:nvCxnSpPr>
          <p:cNvPr id="32" name="Straight Connector 31">
            <a:extLst>
              <a:ext uri="{FF2B5EF4-FFF2-40B4-BE49-F238E27FC236}">
                <a16:creationId xmlns:a16="http://schemas.microsoft.com/office/drawing/2014/main" id="{1CDBB075-4D67-4D77-809A-E0AEA6E49B13}"/>
              </a:ext>
            </a:extLst>
          </p:cNvPr>
          <p:cNvCxnSpPr>
            <a:cxnSpLocks/>
          </p:cNvCxnSpPr>
          <p:nvPr/>
        </p:nvCxnSpPr>
        <p:spPr>
          <a:xfrm flipH="1">
            <a:off x="326227" y="9661256"/>
            <a:ext cx="6096652" cy="6516"/>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2" name="Rectangle 1">
            <a:extLst>
              <a:ext uri="{FF2B5EF4-FFF2-40B4-BE49-F238E27FC236}">
                <a16:creationId xmlns:a16="http://schemas.microsoft.com/office/drawing/2014/main" id="{19D45FD9-BE24-E8B8-399B-52410253A379}"/>
              </a:ext>
            </a:extLst>
          </p:cNvPr>
          <p:cNvSpPr/>
          <p:nvPr/>
        </p:nvSpPr>
        <p:spPr>
          <a:xfrm>
            <a:off x="6386511" y="9564689"/>
            <a:ext cx="305591" cy="276999"/>
          </a:xfrm>
          <a:prstGeom prst="rect">
            <a:avLst/>
          </a:prstGeom>
        </p:spPr>
        <p:txBody>
          <a:bodyPr wrap="square">
            <a:spAutoFit/>
          </a:bodyPr>
          <a:lstStyle/>
          <a:p>
            <a:pPr algn="ctr" fontAlgn="ctr"/>
            <a:r>
              <a:rPr lang="en-US" sz="1200" b="1" dirty="0">
                <a:solidFill>
                  <a:schemeClr val="accent1">
                    <a:lumMod val="75000"/>
                  </a:schemeClr>
                </a:solidFill>
                <a:latin typeface="Times New Roman" panose="02020603050405020304" pitchFamily="18" charset="0"/>
                <a:cs typeface="Times New Roman" panose="02020603050405020304" pitchFamily="18" charset="0"/>
              </a:rPr>
              <a:t>5</a:t>
            </a:r>
            <a:endParaRPr lang="mn-MN" sz="12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7354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1B38E77-173C-1DF8-AFEC-39E5190A0FD3}"/>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689084" y="8514525"/>
            <a:ext cx="2794323" cy="1096357"/>
          </a:xfrm>
          <a:prstGeom prst="rect">
            <a:avLst/>
          </a:prstGeom>
        </p:spPr>
      </p:pic>
      <p:cxnSp>
        <p:nvCxnSpPr>
          <p:cNvPr id="4" name="Straight Connector 3">
            <a:extLst>
              <a:ext uri="{FF2B5EF4-FFF2-40B4-BE49-F238E27FC236}">
                <a16:creationId xmlns:a16="http://schemas.microsoft.com/office/drawing/2014/main" id="{0AD5863D-B3E6-41AC-BB4A-17B37D32C5EB}"/>
              </a:ext>
            </a:extLst>
          </p:cNvPr>
          <p:cNvCxnSpPr>
            <a:cxnSpLocks/>
          </p:cNvCxnSpPr>
          <p:nvPr/>
        </p:nvCxnSpPr>
        <p:spPr>
          <a:xfrm>
            <a:off x="638827" y="764088"/>
            <a:ext cx="5752448"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943" y="291223"/>
            <a:ext cx="857457" cy="798847"/>
          </a:xfrm>
          <a:prstGeom prst="rect">
            <a:avLst/>
          </a:prstGeom>
        </p:spPr>
      </p:pic>
      <p:sp>
        <p:nvSpPr>
          <p:cNvPr id="6" name="Title 1">
            <a:extLst>
              <a:ext uri="{FF2B5EF4-FFF2-40B4-BE49-F238E27FC236}">
                <a16:creationId xmlns:a16="http://schemas.microsoft.com/office/drawing/2014/main" id="{465E4106-17C7-00A2-DA3C-979DAB60C297}"/>
              </a:ext>
            </a:extLst>
          </p:cNvPr>
          <p:cNvSpPr txBox="1">
            <a:spLocks/>
          </p:cNvSpPr>
          <p:nvPr/>
        </p:nvSpPr>
        <p:spPr>
          <a:xfrm>
            <a:off x="1038551" y="1010020"/>
            <a:ext cx="4953000" cy="5073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sz="1600" dirty="0">
                <a:solidFill>
                  <a:schemeClr val="accent1">
                    <a:lumMod val="50000"/>
                  </a:schemeClr>
                </a:solidFill>
                <a:latin typeface="Times New Roman" panose="02020603050405020304" pitchFamily="18" charset="0"/>
                <a:cs typeface="Times New Roman" panose="02020603050405020304" pitchFamily="18" charset="0"/>
              </a:rPr>
              <a:t>ХӨГЖЛИЙН БЭРХШЭЭЛТЭЙ ХҮНИЙ ХӨГЖЛИЙН ТӨВИЙН ҮЙЛ АЖИЛЛАГАА</a:t>
            </a:r>
            <a:endParaRPr lang="en-US" sz="1600" dirty="0">
              <a:solidFill>
                <a:schemeClr val="accent1">
                  <a:lumMod val="50000"/>
                </a:schemeClr>
              </a:solidFill>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2304BB16-95CA-45EE-BA3D-6D491B13F9DC}"/>
              </a:ext>
            </a:extLst>
          </p:cNvPr>
          <p:cNvCxnSpPr>
            <a:cxnSpLocks/>
          </p:cNvCxnSpPr>
          <p:nvPr/>
        </p:nvCxnSpPr>
        <p:spPr>
          <a:xfrm flipH="1">
            <a:off x="1038552" y="924187"/>
            <a:ext cx="5352723" cy="5784"/>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522ED2E4-E67E-4275-B15A-941BC45A09DD}"/>
              </a:ext>
            </a:extLst>
          </p:cNvPr>
          <p:cNvCxnSpPr>
            <a:cxnSpLocks/>
          </p:cNvCxnSpPr>
          <p:nvPr/>
        </p:nvCxnSpPr>
        <p:spPr>
          <a:xfrm flipH="1">
            <a:off x="583404" y="1597400"/>
            <a:ext cx="5807871" cy="29776"/>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2312050" y="2850654"/>
            <a:ext cx="2346861" cy="369332"/>
          </a:xfrm>
          <a:prstGeom prst="rect">
            <a:avLst/>
          </a:prstGeom>
        </p:spPr>
        <p:txBody>
          <a:bodyPr wrap="none">
            <a:spAutoFit/>
          </a:bodyPr>
          <a:lstStyle/>
          <a:p>
            <a:pPr algn="ctr" fontAlgn="ctr"/>
            <a:r>
              <a:rPr lang="mn-MN" dirty="0">
                <a:solidFill>
                  <a:schemeClr val="accent1">
                    <a:lumMod val="50000"/>
                  </a:schemeClr>
                </a:solidFill>
                <a:latin typeface="Arial" panose="020B0604020202020204" pitchFamily="34" charset="0"/>
                <a:cs typeface="Arial" panose="020B0604020202020204" pitchFamily="34" charset="0"/>
              </a:rPr>
              <a:t>Үйлчилгээний төрөл</a:t>
            </a:r>
          </a:p>
        </p:txBody>
      </p:sp>
      <p:sp>
        <p:nvSpPr>
          <p:cNvPr id="11" name="Rectangle 10"/>
          <p:cNvSpPr/>
          <p:nvPr/>
        </p:nvSpPr>
        <p:spPr>
          <a:xfrm>
            <a:off x="579688" y="3373285"/>
            <a:ext cx="2823912" cy="523220"/>
          </a:xfrm>
          <a:prstGeom prst="rect">
            <a:avLst/>
          </a:prstGeom>
        </p:spPr>
        <p:txBody>
          <a:bodyPr wrap="square">
            <a:spAutoFit/>
          </a:bodyPr>
          <a:lstStyle/>
          <a:p>
            <a:pPr algn="just" fontAlgn="ctr"/>
            <a:r>
              <a:rPr lang="mn-MN" sz="1400" dirty="0">
                <a:solidFill>
                  <a:schemeClr val="accent1">
                    <a:lumMod val="50000"/>
                  </a:schemeClr>
                </a:solidFill>
                <a:latin typeface="Arial" panose="020B0604020202020204" pitchFamily="34" charset="0"/>
                <a:cs typeface="Arial" panose="020B0604020202020204" pitchFamily="34" charset="0"/>
              </a:rPr>
              <a:t>Сэргээн засах эрүүл мэндийн үйлчилгээ </a:t>
            </a:r>
          </a:p>
        </p:txBody>
      </p:sp>
      <p:sp>
        <p:nvSpPr>
          <p:cNvPr id="12" name="Rectangle 11"/>
          <p:cNvSpPr/>
          <p:nvPr/>
        </p:nvSpPr>
        <p:spPr>
          <a:xfrm>
            <a:off x="570163" y="3932396"/>
            <a:ext cx="2938212" cy="954107"/>
          </a:xfrm>
          <a:prstGeom prst="rect">
            <a:avLst/>
          </a:prstGeom>
        </p:spPr>
        <p:txBody>
          <a:bodyPr wrap="square">
            <a:spAutoFit/>
          </a:bodyPr>
          <a:lstStyle/>
          <a:p>
            <a:pPr algn="just" fontAlgn="ctr"/>
            <a:r>
              <a:rPr lang="mn-MN" sz="1400" dirty="0">
                <a:solidFill>
                  <a:schemeClr val="accent1">
                    <a:lumMod val="50000"/>
                  </a:schemeClr>
                </a:solidFill>
                <a:latin typeface="Arial" panose="020B0604020202020204" pitchFamily="34" charset="0"/>
                <a:cs typeface="Arial" panose="020B0604020202020204" pitchFamily="34" charset="0"/>
              </a:rPr>
              <a:t>Кэйс менежмент болон эрт илрүүлэг, хөгжлийн дэмжлэг, оролцооны гэр бүлд суурилсан портеж хөтөлбөрийн үйлчилгээ </a:t>
            </a:r>
          </a:p>
        </p:txBody>
      </p:sp>
      <p:sp>
        <p:nvSpPr>
          <p:cNvPr id="13" name="Rectangle 12"/>
          <p:cNvSpPr/>
          <p:nvPr/>
        </p:nvSpPr>
        <p:spPr>
          <a:xfrm>
            <a:off x="3898900" y="3381263"/>
            <a:ext cx="2323446" cy="307777"/>
          </a:xfrm>
          <a:prstGeom prst="rect">
            <a:avLst/>
          </a:prstGeom>
        </p:spPr>
        <p:txBody>
          <a:bodyPr wrap="square">
            <a:spAutoFit/>
          </a:bodyPr>
          <a:lstStyle/>
          <a:p>
            <a:pPr fontAlgn="ctr"/>
            <a:r>
              <a:rPr lang="mn-MN" sz="1400" dirty="0">
                <a:solidFill>
                  <a:schemeClr val="accent1">
                    <a:lumMod val="50000"/>
                  </a:schemeClr>
                </a:solidFill>
                <a:latin typeface="Arial" panose="020B0604020202020204" pitchFamily="34" charset="0"/>
                <a:cs typeface="Arial" panose="020B0604020202020204" pitchFamily="34" charset="0"/>
              </a:rPr>
              <a:t>Сэтгэл зүйн үйлчилгээ</a:t>
            </a:r>
          </a:p>
        </p:txBody>
      </p:sp>
      <p:sp>
        <p:nvSpPr>
          <p:cNvPr id="14" name="Rectangle 13"/>
          <p:cNvSpPr/>
          <p:nvPr/>
        </p:nvSpPr>
        <p:spPr>
          <a:xfrm>
            <a:off x="3917575" y="3938164"/>
            <a:ext cx="2492373" cy="954107"/>
          </a:xfrm>
          <a:prstGeom prst="rect">
            <a:avLst/>
          </a:prstGeom>
        </p:spPr>
        <p:txBody>
          <a:bodyPr wrap="square">
            <a:spAutoFit/>
          </a:bodyPr>
          <a:lstStyle/>
          <a:p>
            <a:pPr algn="just" fontAlgn="ctr"/>
            <a:r>
              <a:rPr lang="mn-MN" sz="1400" dirty="0">
                <a:solidFill>
                  <a:schemeClr val="accent1">
                    <a:lumMod val="50000"/>
                  </a:schemeClr>
                </a:solidFill>
                <a:latin typeface="Arial" panose="020B0604020202020204" pitchFamily="34" charset="0"/>
                <a:cs typeface="Arial" panose="020B0604020202020204" pitchFamily="34" charset="0"/>
              </a:rPr>
              <a:t>Портеж ортопед, туслах хэрэгсэл захиалах, ашиглах зөвлөгөө өгөх, тохируулах, засварлах үйлчилгээ.</a:t>
            </a:r>
          </a:p>
        </p:txBody>
      </p:sp>
      <p:sp>
        <p:nvSpPr>
          <p:cNvPr id="15" name="Rectangle 14"/>
          <p:cNvSpPr/>
          <p:nvPr/>
        </p:nvSpPr>
        <p:spPr>
          <a:xfrm>
            <a:off x="638822" y="5260560"/>
            <a:ext cx="5836985" cy="738664"/>
          </a:xfrm>
          <a:prstGeom prst="rect">
            <a:avLst/>
          </a:prstGeom>
        </p:spPr>
        <p:txBody>
          <a:bodyPr wrap="square">
            <a:spAutoFit/>
          </a:bodyPr>
          <a:lstStyle/>
          <a:p>
            <a:pPr algn="just" fontAlgn="ctr"/>
            <a:r>
              <a:rPr lang="mn-MN" sz="1400" dirty="0">
                <a:solidFill>
                  <a:schemeClr val="accent1">
                    <a:lumMod val="50000"/>
                  </a:schemeClr>
                </a:solidFill>
                <a:latin typeface="Arial" panose="020B0604020202020204" pitchFamily="34" charset="0"/>
                <a:cs typeface="Arial" panose="020B0604020202020204" pitchFamily="34" charset="0"/>
              </a:rPr>
              <a:t>Хөдөлмөр эрхлэлт, аж ахуй эрхлэх, төсөл хөтөлбөр боловсруулах, хөдөлмөрийн харилцааны талаар ойлголт олгох чиглэлээр богино болон урт хугацааны сургалт зохион байгуулах.</a:t>
            </a:r>
          </a:p>
        </p:txBody>
      </p:sp>
      <p:sp>
        <p:nvSpPr>
          <p:cNvPr id="16" name="Rectangle 15"/>
          <p:cNvSpPr/>
          <p:nvPr/>
        </p:nvSpPr>
        <p:spPr>
          <a:xfrm>
            <a:off x="598738" y="7034446"/>
            <a:ext cx="2830262" cy="1384995"/>
          </a:xfrm>
          <a:prstGeom prst="rect">
            <a:avLst/>
          </a:prstGeom>
        </p:spPr>
        <p:txBody>
          <a:bodyPr wrap="square">
            <a:spAutoFit/>
          </a:bodyPr>
          <a:lstStyle/>
          <a:p>
            <a:pPr algn="just" fontAlgn="ctr"/>
            <a:r>
              <a:rPr lang="mn-MN" sz="1400" dirty="0">
                <a:solidFill>
                  <a:schemeClr val="accent1">
                    <a:lumMod val="50000"/>
                  </a:schemeClr>
                </a:solidFill>
                <a:latin typeface="Arial" panose="020B0604020202020204" pitchFamily="34" charset="0"/>
                <a:cs typeface="Arial" panose="020B0604020202020204" pitchFamily="34" charset="0"/>
              </a:rPr>
              <a:t>Хөгжлийн бэрхшээлтэй иргэдэд үзүүлэх үйлчилгээний хүртээмжийг сайжруулах, бусад байгууллагуудад арга зүйн зөвлөгөө үзүүлэх үйлчилгээ. (Явуулын үйлчилгээ)</a:t>
            </a:r>
          </a:p>
        </p:txBody>
      </p:sp>
      <p:sp>
        <p:nvSpPr>
          <p:cNvPr id="17" name="Rectangle 16"/>
          <p:cNvSpPr/>
          <p:nvPr/>
        </p:nvSpPr>
        <p:spPr>
          <a:xfrm>
            <a:off x="3884216" y="7156025"/>
            <a:ext cx="2492372" cy="2031325"/>
          </a:xfrm>
          <a:prstGeom prst="rect">
            <a:avLst/>
          </a:prstGeom>
        </p:spPr>
        <p:txBody>
          <a:bodyPr wrap="square">
            <a:spAutoFit/>
          </a:bodyPr>
          <a:lstStyle/>
          <a:p>
            <a:pPr algn="just" fontAlgn="ctr"/>
            <a:r>
              <a:rPr lang="mn-MN" sz="1400" dirty="0">
                <a:solidFill>
                  <a:schemeClr val="accent1">
                    <a:lumMod val="50000"/>
                  </a:schemeClr>
                </a:solidFill>
                <a:latin typeface="Arial" panose="020B0604020202020204" pitchFamily="34" charset="0"/>
                <a:cs typeface="Arial" panose="020B0604020202020204" pitchFamily="34" charset="0"/>
              </a:rPr>
              <a:t>ХБИ-ийн хэрэгцээ шаардлагад тулгуурласан судалгаа, мэдээлэл гаргах, тулгамдсан асуудлыг илрүүлэх, тэдэнд шаардлагатай эрүүл мэнд, боловсрол,  нийгмийн халамжийн чиглэлээр зөвлөн туслах үйлчилгээ.</a:t>
            </a:r>
          </a:p>
        </p:txBody>
      </p:sp>
      <p:graphicFrame>
        <p:nvGraphicFramePr>
          <p:cNvPr id="18" name="Table 17"/>
          <p:cNvGraphicFramePr>
            <a:graphicFrameLocks noGrp="1"/>
          </p:cNvGraphicFramePr>
          <p:nvPr>
            <p:extLst>
              <p:ext uri="{D42A27DB-BD31-4B8C-83A1-F6EECF244321}">
                <p14:modId xmlns:p14="http://schemas.microsoft.com/office/powerpoint/2010/main" val="4048410826"/>
              </p:ext>
            </p:extLst>
          </p:nvPr>
        </p:nvGraphicFramePr>
        <p:xfrm>
          <a:off x="579688" y="1799064"/>
          <a:ext cx="5811584" cy="739462"/>
        </p:xfrm>
        <a:graphic>
          <a:graphicData uri="http://schemas.openxmlformats.org/drawingml/2006/table">
            <a:tbl>
              <a:tblPr/>
              <a:tblGrid>
                <a:gridCol w="620632">
                  <a:extLst>
                    <a:ext uri="{9D8B030D-6E8A-4147-A177-3AD203B41FA5}">
                      <a16:colId xmlns:a16="http://schemas.microsoft.com/office/drawing/2014/main" val="2892020471"/>
                    </a:ext>
                  </a:extLst>
                </a:gridCol>
                <a:gridCol w="622914">
                  <a:extLst>
                    <a:ext uri="{9D8B030D-6E8A-4147-A177-3AD203B41FA5}">
                      <a16:colId xmlns:a16="http://schemas.microsoft.com/office/drawing/2014/main" val="3881986980"/>
                    </a:ext>
                  </a:extLst>
                </a:gridCol>
                <a:gridCol w="438093">
                  <a:extLst>
                    <a:ext uri="{9D8B030D-6E8A-4147-A177-3AD203B41FA5}">
                      <a16:colId xmlns:a16="http://schemas.microsoft.com/office/drawing/2014/main" val="3339491627"/>
                    </a:ext>
                  </a:extLst>
                </a:gridCol>
                <a:gridCol w="438093">
                  <a:extLst>
                    <a:ext uri="{9D8B030D-6E8A-4147-A177-3AD203B41FA5}">
                      <a16:colId xmlns:a16="http://schemas.microsoft.com/office/drawing/2014/main" val="3623448910"/>
                    </a:ext>
                  </a:extLst>
                </a:gridCol>
                <a:gridCol w="438093">
                  <a:extLst>
                    <a:ext uri="{9D8B030D-6E8A-4147-A177-3AD203B41FA5}">
                      <a16:colId xmlns:a16="http://schemas.microsoft.com/office/drawing/2014/main" val="352204449"/>
                    </a:ext>
                  </a:extLst>
                </a:gridCol>
                <a:gridCol w="361460">
                  <a:extLst>
                    <a:ext uri="{9D8B030D-6E8A-4147-A177-3AD203B41FA5}">
                      <a16:colId xmlns:a16="http://schemas.microsoft.com/office/drawing/2014/main" val="3707833949"/>
                    </a:ext>
                  </a:extLst>
                </a:gridCol>
                <a:gridCol w="514728">
                  <a:extLst>
                    <a:ext uri="{9D8B030D-6E8A-4147-A177-3AD203B41FA5}">
                      <a16:colId xmlns:a16="http://schemas.microsoft.com/office/drawing/2014/main" val="3607574875"/>
                    </a:ext>
                  </a:extLst>
                </a:gridCol>
                <a:gridCol w="438093">
                  <a:extLst>
                    <a:ext uri="{9D8B030D-6E8A-4147-A177-3AD203B41FA5}">
                      <a16:colId xmlns:a16="http://schemas.microsoft.com/office/drawing/2014/main" val="3475607123"/>
                    </a:ext>
                  </a:extLst>
                </a:gridCol>
                <a:gridCol w="483730">
                  <a:extLst>
                    <a:ext uri="{9D8B030D-6E8A-4147-A177-3AD203B41FA5}">
                      <a16:colId xmlns:a16="http://schemas.microsoft.com/office/drawing/2014/main" val="1638200451"/>
                    </a:ext>
                  </a:extLst>
                </a:gridCol>
                <a:gridCol w="385776">
                  <a:extLst>
                    <a:ext uri="{9D8B030D-6E8A-4147-A177-3AD203B41FA5}">
                      <a16:colId xmlns:a16="http://schemas.microsoft.com/office/drawing/2014/main" val="532616142"/>
                    </a:ext>
                  </a:extLst>
                </a:gridCol>
                <a:gridCol w="583963">
                  <a:extLst>
                    <a:ext uri="{9D8B030D-6E8A-4147-A177-3AD203B41FA5}">
                      <a16:colId xmlns:a16="http://schemas.microsoft.com/office/drawing/2014/main" val="2335370967"/>
                    </a:ext>
                  </a:extLst>
                </a:gridCol>
                <a:gridCol w="486009">
                  <a:extLst>
                    <a:ext uri="{9D8B030D-6E8A-4147-A177-3AD203B41FA5}">
                      <a16:colId xmlns:a16="http://schemas.microsoft.com/office/drawing/2014/main" val="3581385531"/>
                    </a:ext>
                  </a:extLst>
                </a:gridCol>
              </a:tblGrid>
              <a:tr h="499584">
                <a:tc gridSpan="2">
                  <a:txBody>
                    <a:bodyPr/>
                    <a:lstStyle/>
                    <a:p>
                      <a:pPr algn="ctr" fontAlgn="ctr"/>
                      <a:r>
                        <a:rPr lang="mn-MN" sz="1200" b="1" i="0" u="none" strike="noStrike" dirty="0">
                          <a:solidFill>
                            <a:schemeClr val="accent1">
                              <a:lumMod val="50000"/>
                            </a:schemeClr>
                          </a:solidFill>
                          <a:effectLst/>
                          <a:latin typeface="Arial" panose="020B0604020202020204" pitchFamily="34" charset="0"/>
                          <a:cs typeface="Arial" panose="020B0604020202020204" pitchFamily="34" charset="0"/>
                        </a:rPr>
                        <a:t>Дархан-Уул ХБХХТ</a:t>
                      </a:r>
                    </a:p>
                  </a:txBody>
                  <a:tcPr marL="7942" marR="7942" marT="7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gn="ctr" fontAlgn="ctr"/>
                      <a:r>
                        <a:rPr lang="mn-MN" sz="1200" b="1" i="0" u="none" strike="noStrike" dirty="0">
                          <a:solidFill>
                            <a:schemeClr val="accent1">
                              <a:lumMod val="50000"/>
                            </a:schemeClr>
                          </a:solidFill>
                          <a:effectLst/>
                          <a:latin typeface="Arial" panose="020B0604020202020204" pitchFamily="34" charset="0"/>
                          <a:cs typeface="Arial" panose="020B0604020202020204" pitchFamily="34" charset="0"/>
                        </a:rPr>
                        <a:t>Хөвсгөл ХБХХТ</a:t>
                      </a:r>
                    </a:p>
                  </a:txBody>
                  <a:tcPr marL="7942" marR="7942" marT="7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gn="ctr" fontAlgn="ctr"/>
                      <a:r>
                        <a:rPr lang="mn-MN" sz="1200" b="1" i="0" u="none" strike="noStrike" dirty="0">
                          <a:solidFill>
                            <a:schemeClr val="accent1">
                              <a:lumMod val="50000"/>
                            </a:schemeClr>
                          </a:solidFill>
                          <a:effectLst/>
                          <a:latin typeface="Arial" panose="020B0604020202020204" pitchFamily="34" charset="0"/>
                          <a:cs typeface="Arial" panose="020B0604020202020204" pitchFamily="34" charset="0"/>
                        </a:rPr>
                        <a:t>Ховд ХБХХТ</a:t>
                      </a:r>
                    </a:p>
                  </a:txBody>
                  <a:tcPr marL="7942" marR="7942" marT="7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gn="ctr" fontAlgn="ctr"/>
                      <a:r>
                        <a:rPr lang="mn-MN" sz="1200" b="1" i="0" u="none" strike="noStrike" dirty="0">
                          <a:solidFill>
                            <a:schemeClr val="accent1">
                              <a:lumMod val="50000"/>
                            </a:schemeClr>
                          </a:solidFill>
                          <a:effectLst/>
                          <a:latin typeface="Arial" panose="020B0604020202020204" pitchFamily="34" charset="0"/>
                          <a:cs typeface="Arial" panose="020B0604020202020204" pitchFamily="34" charset="0"/>
                        </a:rPr>
                        <a:t>Дорнод ХБХХТ</a:t>
                      </a:r>
                    </a:p>
                  </a:txBody>
                  <a:tcPr marL="7942" marR="7942" marT="7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gn="ctr" fontAlgn="ctr"/>
                      <a:r>
                        <a:rPr lang="mn-MN" sz="1200" b="1" i="0" u="none" strike="noStrike" dirty="0">
                          <a:solidFill>
                            <a:schemeClr val="accent1">
                              <a:lumMod val="50000"/>
                            </a:schemeClr>
                          </a:solidFill>
                          <a:effectLst/>
                          <a:latin typeface="Arial" panose="020B0604020202020204" pitchFamily="34" charset="0"/>
                          <a:cs typeface="Arial" panose="020B0604020202020204" pitchFamily="34" charset="0"/>
                        </a:rPr>
                        <a:t>Дундговь  ХБХХТ</a:t>
                      </a:r>
                    </a:p>
                  </a:txBody>
                  <a:tcPr marL="7942" marR="7942" marT="7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gn="ctr" fontAlgn="ctr"/>
                      <a:r>
                        <a:rPr lang="mn-MN" sz="1200" b="1" i="0" u="none" strike="noStrike" dirty="0">
                          <a:solidFill>
                            <a:schemeClr val="accent1">
                              <a:lumMod val="50000"/>
                            </a:schemeClr>
                          </a:solidFill>
                          <a:effectLst/>
                          <a:latin typeface="Arial" panose="020B0604020202020204" pitchFamily="34" charset="0"/>
                          <a:cs typeface="Arial" panose="020B0604020202020204" pitchFamily="34" charset="0"/>
                        </a:rPr>
                        <a:t>Хөгжлийн бэрхшээлтэй хүний хөгжлийн төв</a:t>
                      </a:r>
                    </a:p>
                  </a:txBody>
                  <a:tcPr marL="7942" marR="7942" marT="794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253045229"/>
                  </a:ext>
                </a:extLst>
              </a:tr>
            </a:tbl>
          </a:graphicData>
        </a:graphic>
      </p:graphicFrame>
      <p:cxnSp>
        <p:nvCxnSpPr>
          <p:cNvPr id="19" name="Straight Connector 18">
            <a:extLst>
              <a:ext uri="{FF2B5EF4-FFF2-40B4-BE49-F238E27FC236}">
                <a16:creationId xmlns:a16="http://schemas.microsoft.com/office/drawing/2014/main" id="{1CDBB075-4D67-4D77-809A-E0AEA6E49B13}"/>
              </a:ext>
            </a:extLst>
          </p:cNvPr>
          <p:cNvCxnSpPr>
            <a:cxnSpLocks/>
          </p:cNvCxnSpPr>
          <p:nvPr/>
        </p:nvCxnSpPr>
        <p:spPr>
          <a:xfrm flipH="1">
            <a:off x="554288" y="2665652"/>
            <a:ext cx="5836984" cy="25995"/>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129F93E7-A90C-4338-ACCB-5CDD06433A81}"/>
              </a:ext>
            </a:extLst>
          </p:cNvPr>
          <p:cNvCxnSpPr>
            <a:cxnSpLocks/>
          </p:cNvCxnSpPr>
          <p:nvPr/>
        </p:nvCxnSpPr>
        <p:spPr>
          <a:xfrm flipH="1" flipV="1">
            <a:off x="3635731" y="3330349"/>
            <a:ext cx="7773" cy="1723748"/>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129F93E7-A90C-4338-ACCB-5CDD06433A81}"/>
              </a:ext>
            </a:extLst>
          </p:cNvPr>
          <p:cNvCxnSpPr>
            <a:cxnSpLocks/>
          </p:cNvCxnSpPr>
          <p:nvPr/>
        </p:nvCxnSpPr>
        <p:spPr>
          <a:xfrm flipH="1" flipV="1">
            <a:off x="3643504" y="7023100"/>
            <a:ext cx="15550" cy="2587782"/>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1CDBB075-4D67-4D77-809A-E0AEA6E49B13}"/>
              </a:ext>
            </a:extLst>
          </p:cNvPr>
          <p:cNvCxnSpPr>
            <a:cxnSpLocks/>
          </p:cNvCxnSpPr>
          <p:nvPr/>
        </p:nvCxnSpPr>
        <p:spPr>
          <a:xfrm flipH="1">
            <a:off x="638822" y="6904105"/>
            <a:ext cx="575245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1CDBB075-4D67-4D77-809A-E0AEA6E49B13}"/>
              </a:ext>
            </a:extLst>
          </p:cNvPr>
          <p:cNvCxnSpPr>
            <a:cxnSpLocks/>
          </p:cNvCxnSpPr>
          <p:nvPr/>
        </p:nvCxnSpPr>
        <p:spPr>
          <a:xfrm flipH="1">
            <a:off x="624138" y="5112902"/>
            <a:ext cx="575245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29" name="Rectangle 28"/>
          <p:cNvSpPr/>
          <p:nvPr/>
        </p:nvSpPr>
        <p:spPr>
          <a:xfrm>
            <a:off x="1353527" y="6230028"/>
            <a:ext cx="1917045" cy="338554"/>
          </a:xfrm>
          <a:prstGeom prst="rect">
            <a:avLst/>
          </a:prstGeom>
        </p:spPr>
        <p:txBody>
          <a:bodyPr wrap="square">
            <a:spAutoFit/>
          </a:bodyPr>
          <a:lstStyle/>
          <a:p>
            <a:pPr algn="ctr" fontAlgn="ctr"/>
            <a:r>
              <a:rPr lang="mn-MN" sz="1600" dirty="0">
                <a:solidFill>
                  <a:schemeClr val="accent1">
                    <a:lumMod val="50000"/>
                  </a:schemeClr>
                </a:solidFill>
                <a:latin typeface="Arial" panose="020B0604020202020204" pitchFamily="34" charset="0"/>
                <a:cs typeface="Arial" panose="020B0604020202020204" pitchFamily="34" charset="0"/>
              </a:rPr>
              <a:t>Хүүхэд-8672</a:t>
            </a:r>
          </a:p>
        </p:txBody>
      </p:sp>
      <p:sp>
        <p:nvSpPr>
          <p:cNvPr id="30" name="Rectangle 29"/>
          <p:cNvSpPr/>
          <p:nvPr/>
        </p:nvSpPr>
        <p:spPr>
          <a:xfrm>
            <a:off x="4251287" y="6224784"/>
            <a:ext cx="2125301" cy="338554"/>
          </a:xfrm>
          <a:prstGeom prst="rect">
            <a:avLst/>
          </a:prstGeom>
        </p:spPr>
        <p:txBody>
          <a:bodyPr wrap="square">
            <a:spAutoFit/>
          </a:bodyPr>
          <a:lstStyle/>
          <a:p>
            <a:pPr algn="ctr" fontAlgn="ctr"/>
            <a:r>
              <a:rPr lang="mn-MN" sz="1600" dirty="0">
                <a:solidFill>
                  <a:schemeClr val="accent1">
                    <a:lumMod val="50000"/>
                  </a:schemeClr>
                </a:solidFill>
                <a:latin typeface="Arial" panose="020B0604020202020204" pitchFamily="34" charset="0"/>
                <a:cs typeface="Arial" panose="020B0604020202020204" pitchFamily="34" charset="0"/>
              </a:rPr>
              <a:t>Насанд хүрэгч-9268</a:t>
            </a:r>
          </a:p>
        </p:txBody>
      </p:sp>
      <p:cxnSp>
        <p:nvCxnSpPr>
          <p:cNvPr id="31" name="Straight Connector 30">
            <a:extLst>
              <a:ext uri="{FF2B5EF4-FFF2-40B4-BE49-F238E27FC236}">
                <a16:creationId xmlns:a16="http://schemas.microsoft.com/office/drawing/2014/main" id="{1CDBB075-4D67-4D77-809A-E0AEA6E49B13}"/>
              </a:ext>
            </a:extLst>
          </p:cNvPr>
          <p:cNvCxnSpPr>
            <a:cxnSpLocks/>
          </p:cNvCxnSpPr>
          <p:nvPr/>
        </p:nvCxnSpPr>
        <p:spPr>
          <a:xfrm flipH="1">
            <a:off x="602672" y="8419441"/>
            <a:ext cx="2954642"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1CDBB075-4D67-4D77-809A-E0AEA6E49B13}"/>
              </a:ext>
            </a:extLst>
          </p:cNvPr>
          <p:cNvCxnSpPr>
            <a:cxnSpLocks/>
          </p:cNvCxnSpPr>
          <p:nvPr/>
        </p:nvCxnSpPr>
        <p:spPr>
          <a:xfrm flipH="1">
            <a:off x="3751408" y="9439269"/>
            <a:ext cx="2639864"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pic>
        <p:nvPicPr>
          <p:cNvPr id="32" name="Picture 3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483407" y="3330349"/>
            <a:ext cx="294794" cy="294893"/>
          </a:xfrm>
          <a:prstGeom prst="rect">
            <a:avLst/>
          </a:prstGeom>
        </p:spPr>
      </p:pic>
      <p:pic>
        <p:nvPicPr>
          <p:cNvPr id="34" name="Picture 3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483407" y="7066296"/>
            <a:ext cx="294794" cy="294893"/>
          </a:xfrm>
          <a:prstGeom prst="rect">
            <a:avLst/>
          </a:prstGeom>
        </p:spPr>
      </p:pic>
      <p:pic>
        <p:nvPicPr>
          <p:cNvPr id="2" name="Picture 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37627" y="6224784"/>
            <a:ext cx="433152" cy="427402"/>
          </a:xfrm>
          <a:prstGeom prst="rect">
            <a:avLst/>
          </a:prstGeom>
        </p:spPr>
      </p:pic>
      <p:pic>
        <p:nvPicPr>
          <p:cNvPr id="3" name="Picture 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751408" y="6249787"/>
            <a:ext cx="420132" cy="403755"/>
          </a:xfrm>
          <a:prstGeom prst="rect">
            <a:avLst/>
          </a:prstGeom>
        </p:spPr>
      </p:pic>
      <p:sp>
        <p:nvSpPr>
          <p:cNvPr id="8" name="Rectangle 7">
            <a:extLst>
              <a:ext uri="{FF2B5EF4-FFF2-40B4-BE49-F238E27FC236}">
                <a16:creationId xmlns:a16="http://schemas.microsoft.com/office/drawing/2014/main" id="{650BF666-0790-DB3D-6EFD-2C0859E6B668}"/>
              </a:ext>
            </a:extLst>
          </p:cNvPr>
          <p:cNvSpPr/>
          <p:nvPr/>
        </p:nvSpPr>
        <p:spPr>
          <a:xfrm>
            <a:off x="6232163" y="9553349"/>
            <a:ext cx="459940" cy="276999"/>
          </a:xfrm>
          <a:prstGeom prst="rect">
            <a:avLst/>
          </a:prstGeom>
        </p:spPr>
        <p:txBody>
          <a:bodyPr wrap="square">
            <a:spAutoFit/>
          </a:bodyPr>
          <a:lstStyle/>
          <a:p>
            <a:pPr algn="ctr" fontAlgn="ctr"/>
            <a:r>
              <a:rPr lang="en-US" sz="1200" b="1" dirty="0">
                <a:solidFill>
                  <a:schemeClr val="accent1">
                    <a:lumMod val="75000"/>
                  </a:schemeClr>
                </a:solidFill>
                <a:latin typeface="Times New Roman" panose="02020603050405020304" pitchFamily="18" charset="0"/>
                <a:cs typeface="Times New Roman" panose="02020603050405020304" pitchFamily="18" charset="0"/>
              </a:rPr>
              <a:t>6</a:t>
            </a:r>
            <a:endParaRPr lang="mn-MN" sz="12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9276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AD5863D-B3E6-41AC-BB4A-17B37D32C5EB}"/>
              </a:ext>
            </a:extLst>
          </p:cNvPr>
          <p:cNvCxnSpPr>
            <a:cxnSpLocks/>
          </p:cNvCxnSpPr>
          <p:nvPr/>
        </p:nvCxnSpPr>
        <p:spPr>
          <a:xfrm>
            <a:off x="638827" y="764088"/>
            <a:ext cx="5752448"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943" y="291223"/>
            <a:ext cx="857457" cy="798847"/>
          </a:xfrm>
          <a:prstGeom prst="rect">
            <a:avLst/>
          </a:prstGeom>
        </p:spPr>
      </p:pic>
      <p:cxnSp>
        <p:nvCxnSpPr>
          <p:cNvPr id="6" name="Straight Connector 5">
            <a:extLst>
              <a:ext uri="{FF2B5EF4-FFF2-40B4-BE49-F238E27FC236}">
                <a16:creationId xmlns:a16="http://schemas.microsoft.com/office/drawing/2014/main" id="{2304BB16-95CA-45EE-BA3D-6D491B13F9DC}"/>
              </a:ext>
            </a:extLst>
          </p:cNvPr>
          <p:cNvCxnSpPr>
            <a:cxnSpLocks/>
          </p:cNvCxnSpPr>
          <p:nvPr/>
        </p:nvCxnSpPr>
        <p:spPr>
          <a:xfrm flipH="1">
            <a:off x="1038552" y="924187"/>
            <a:ext cx="5352723" cy="5784"/>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522ED2E4-E67E-4275-B15A-941BC45A09DD}"/>
              </a:ext>
            </a:extLst>
          </p:cNvPr>
          <p:cNvCxnSpPr>
            <a:cxnSpLocks/>
          </p:cNvCxnSpPr>
          <p:nvPr/>
        </p:nvCxnSpPr>
        <p:spPr>
          <a:xfrm flipH="1">
            <a:off x="578643" y="1659534"/>
            <a:ext cx="5807871" cy="29776"/>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8" name="Rectangle 7"/>
          <p:cNvSpPr/>
          <p:nvPr/>
        </p:nvSpPr>
        <p:spPr>
          <a:xfrm>
            <a:off x="638828" y="1009809"/>
            <a:ext cx="5747686" cy="584775"/>
          </a:xfrm>
          <a:prstGeom prst="rect">
            <a:avLst/>
          </a:prstGeom>
        </p:spPr>
        <p:txBody>
          <a:bodyPr wrap="square">
            <a:spAutoFit/>
          </a:bodyPr>
          <a:lstStyle/>
          <a:p>
            <a:pPr algn="ctr"/>
            <a:r>
              <a:rPr lang="mn-MN" sz="1600" dirty="0">
                <a:solidFill>
                  <a:schemeClr val="accent1">
                    <a:lumMod val="50000"/>
                  </a:schemeClr>
                </a:solidFill>
                <a:latin typeface="Times New Roman" panose="02020603050405020304" pitchFamily="18" charset="0"/>
                <a:cs typeface="Times New Roman" panose="02020603050405020304" pitchFamily="18" charset="0"/>
              </a:rPr>
              <a:t>ХӨГЖЛИЙН БЭРХШЭЭЛТЭЙ ИРГЭДИЙН ХӨДӨЛМӨР ЭРХЛЭЛТИЙГ ДЭМЖИХ ХӨТӨЛБӨР</a:t>
            </a:r>
            <a:endParaRPr lang="en-US" sz="1600" dirty="0">
              <a:solidFill>
                <a:schemeClr val="accent1">
                  <a:lumMod val="50000"/>
                </a:schemeClr>
              </a:solidFill>
            </a:endParaRPr>
          </a:p>
        </p:txBody>
      </p:sp>
      <p:sp>
        <p:nvSpPr>
          <p:cNvPr id="9" name="Rectangle 8"/>
          <p:cNvSpPr/>
          <p:nvPr/>
        </p:nvSpPr>
        <p:spPr>
          <a:xfrm>
            <a:off x="1625599" y="1755996"/>
            <a:ext cx="4935071" cy="1323439"/>
          </a:xfrm>
          <a:prstGeom prst="rect">
            <a:avLst/>
          </a:prstGeom>
        </p:spPr>
        <p:txBody>
          <a:bodyPr wrap="square">
            <a:spAutoFit/>
          </a:bodyPr>
          <a:lstStyle/>
          <a:p>
            <a:pPr algn="just"/>
            <a:r>
              <a:rPr lang="mn-MN" sz="1600" dirty="0">
                <a:solidFill>
                  <a:schemeClr val="accent1">
                    <a:lumMod val="50000"/>
                  </a:schemeClr>
                </a:solidFill>
                <a:latin typeface="Arial "/>
              </a:rPr>
              <a:t>Хөдөлмөр, нийгмийн хамгааллын сайдын 2024 оны 04 дүгээр сарын 14-ний өдрийн А/39 дүгээр тушаалаар батлагдсан “Хөдөлмөр эрхлэлтийг дэмжих хөтөлбөр, үйлчилгээг зохион байгуулах нэгдсэн удирдамж.</a:t>
            </a:r>
            <a:endParaRPr lang="en-US" sz="1600" dirty="0">
              <a:solidFill>
                <a:schemeClr val="accent1">
                  <a:lumMod val="50000"/>
                </a:schemeClr>
              </a:solidFill>
            </a:endParaRPr>
          </a:p>
        </p:txBody>
      </p:sp>
      <p:sp>
        <p:nvSpPr>
          <p:cNvPr id="10" name="Rectangle 9"/>
          <p:cNvSpPr/>
          <p:nvPr/>
        </p:nvSpPr>
        <p:spPr>
          <a:xfrm>
            <a:off x="368256" y="3652483"/>
            <a:ext cx="3429000" cy="954107"/>
          </a:xfrm>
          <a:prstGeom prst="rect">
            <a:avLst/>
          </a:prstGeom>
        </p:spPr>
        <p:txBody>
          <a:bodyPr>
            <a:spAutoFit/>
          </a:bodyPr>
          <a:lstStyle/>
          <a:p>
            <a:pPr algn="just"/>
            <a:r>
              <a:rPr lang="en-US" sz="1400" dirty="0">
                <a:solidFill>
                  <a:schemeClr val="accent1">
                    <a:lumMod val="50000"/>
                  </a:schemeClr>
                </a:solidFill>
                <a:latin typeface="Arial "/>
              </a:rPr>
              <a:t>         </a:t>
            </a:r>
            <a:r>
              <a:rPr lang="mn-MN" sz="1400" dirty="0">
                <a:solidFill>
                  <a:schemeClr val="accent1">
                    <a:lumMod val="50000"/>
                  </a:schemeClr>
                </a:solidFill>
                <a:latin typeface="Arial "/>
              </a:rPr>
              <a:t>Хөгжлийн бэрхшээлтэй иргэнийг хөдөлмөрийн нээлттэй зах зээл дээр ажиллахад дэмжлэг үзүүлэх арга хэмжээг зохион байгуулах </a:t>
            </a:r>
            <a:endParaRPr lang="en-US" sz="1400" dirty="0">
              <a:solidFill>
                <a:schemeClr val="accent1">
                  <a:lumMod val="50000"/>
                </a:schemeClr>
              </a:solidFill>
            </a:endParaRPr>
          </a:p>
        </p:txBody>
      </p:sp>
      <p:sp>
        <p:nvSpPr>
          <p:cNvPr id="11" name="Rectangle 10"/>
          <p:cNvSpPr/>
          <p:nvPr/>
        </p:nvSpPr>
        <p:spPr>
          <a:xfrm>
            <a:off x="392569" y="5162787"/>
            <a:ext cx="3429000" cy="954107"/>
          </a:xfrm>
          <a:prstGeom prst="rect">
            <a:avLst/>
          </a:prstGeom>
        </p:spPr>
        <p:txBody>
          <a:bodyPr>
            <a:spAutoFit/>
          </a:bodyPr>
          <a:lstStyle/>
          <a:p>
            <a:pPr algn="just"/>
            <a:r>
              <a:rPr lang="en-US" sz="14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a:t>
            </a:r>
            <a:r>
              <a:rPr lang="mn-MN" sz="14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Санхүүгийн дэмжлэгийн арга хэмжээнд ААНБ, ТББ-ыг хамруулж, </a:t>
            </a:r>
            <a:r>
              <a:rPr lang="mn-MN" sz="14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хөгжлийн бэрхшээлтэй иргэнийг ажлын байраар хангах </a:t>
            </a:r>
            <a:endParaRPr lang="mn-MN" sz="1400" dirty="0">
              <a:solidFill>
                <a:schemeClr val="accent1">
                  <a:lumMod val="50000"/>
                </a:schemeClr>
              </a:solidFill>
              <a:latin typeface="Arial" panose="020B0604020202020204" pitchFamily="34" charset="0"/>
              <a:cs typeface="Arial" panose="020B0604020202020204" pitchFamily="34" charset="0"/>
            </a:endParaRPr>
          </a:p>
        </p:txBody>
      </p:sp>
      <p:sp>
        <p:nvSpPr>
          <p:cNvPr id="12" name="Rectangle 11"/>
          <p:cNvSpPr/>
          <p:nvPr/>
        </p:nvSpPr>
        <p:spPr>
          <a:xfrm>
            <a:off x="368256" y="6834063"/>
            <a:ext cx="3429000" cy="2031325"/>
          </a:xfrm>
          <a:prstGeom prst="rect">
            <a:avLst/>
          </a:prstGeom>
        </p:spPr>
        <p:txBody>
          <a:bodyPr>
            <a:spAutoFit/>
          </a:bodyPr>
          <a:lstStyle/>
          <a:p>
            <a:pPr algn="just"/>
            <a:r>
              <a:rPr lang="en-US" sz="1400" dirty="0">
                <a:solidFill>
                  <a:schemeClr val="accent1">
                    <a:lumMod val="50000"/>
                  </a:schemeClr>
                </a:solidFill>
                <a:latin typeface="Arial "/>
              </a:rPr>
              <a:t>       </a:t>
            </a:r>
            <a:r>
              <a:rPr lang="mn-MN" sz="1400" dirty="0">
                <a:solidFill>
                  <a:schemeClr val="accent1">
                    <a:lumMod val="50000"/>
                  </a:schemeClr>
                </a:solidFill>
                <a:latin typeface="Arial "/>
              </a:rPr>
              <a:t>  Жайка ОУБ-ын “Монгол улс дахь Хөгжлийн бэрхшээлтэй иргэдийн хөдөлмөр эрхлэлтийг дэмжих тогтолцоог бэхжүүлэх төсөл”-ийн “Ажлын байрны дадлагажуулагчийн үйл ажиллагааг зохицуулах удирдамж”-ийн хэрэгжилтийг ханган ААНБ, ТББ-ын дадлагажуулагчтай гэрээ байгуулах</a:t>
            </a:r>
          </a:p>
        </p:txBody>
      </p:sp>
      <p:sp>
        <p:nvSpPr>
          <p:cNvPr id="15" name="Rectangle 14"/>
          <p:cNvSpPr/>
          <p:nvPr/>
        </p:nvSpPr>
        <p:spPr>
          <a:xfrm>
            <a:off x="3903755" y="3802602"/>
            <a:ext cx="2667000" cy="2462213"/>
          </a:xfrm>
          <a:prstGeom prst="rect">
            <a:avLst/>
          </a:prstGeom>
        </p:spPr>
        <p:txBody>
          <a:bodyPr wrap="square">
            <a:spAutoFit/>
          </a:bodyPr>
          <a:lstStyle/>
          <a:p>
            <a:pPr algn="just"/>
            <a:r>
              <a:rPr lang="en-US" sz="1400" dirty="0">
                <a:solidFill>
                  <a:schemeClr val="accent1">
                    <a:lumMod val="50000"/>
                  </a:schemeClr>
                </a:solidFill>
                <a:latin typeface="Arial" panose="020B0604020202020204" pitchFamily="34" charset="0"/>
                <a:ea typeface="Verdana" panose="020B0604030504040204" pitchFamily="34" charset="0"/>
              </a:rPr>
              <a:t>      </a:t>
            </a:r>
            <a:r>
              <a:rPr lang="mn-MN" sz="1400" dirty="0">
                <a:solidFill>
                  <a:schemeClr val="accent1">
                    <a:lumMod val="50000"/>
                  </a:schemeClr>
                </a:solidFill>
                <a:latin typeface="Arial" panose="020B0604020202020204" pitchFamily="34" charset="0"/>
                <a:ea typeface="Verdana" panose="020B0604030504040204" pitchFamily="34" charset="0"/>
              </a:rPr>
              <a:t> Хөдөлмөрийн тухай хуулийн 144 дүгээр зүйлийг таниулах, сурталчлан таниулах сургалт зохион байгуулах, Хөгжлийн бэрхшээлтэй хүний хөдөлмөр эрхлэлт, хуулийн шинэчлэлт өөрчлөлт, ажлын байрны тохирох хэрэглэгдэхүүний талаар мэдлэг ойлголтыг олгох</a:t>
            </a:r>
            <a:endParaRPr lang="mn-MN" sz="1400" dirty="0">
              <a:solidFill>
                <a:schemeClr val="accent1">
                  <a:lumMod val="50000"/>
                </a:schemeClr>
              </a:solidFill>
            </a:endParaRPr>
          </a:p>
        </p:txBody>
      </p:sp>
      <p:sp>
        <p:nvSpPr>
          <p:cNvPr id="18" name="Rectangle 17"/>
          <p:cNvSpPr/>
          <p:nvPr/>
        </p:nvSpPr>
        <p:spPr>
          <a:xfrm>
            <a:off x="3883585" y="7090915"/>
            <a:ext cx="2687170" cy="2246769"/>
          </a:xfrm>
          <a:prstGeom prst="rect">
            <a:avLst/>
          </a:prstGeom>
        </p:spPr>
        <p:txBody>
          <a:bodyPr wrap="square">
            <a:spAutoFit/>
          </a:bodyPr>
          <a:lstStyle/>
          <a:p>
            <a:pPr algn="just"/>
            <a:r>
              <a:rPr lang="en-US" sz="1400" dirty="0">
                <a:solidFill>
                  <a:schemeClr val="accent1">
                    <a:lumMod val="50000"/>
                  </a:schemeClr>
                </a:solidFill>
                <a:latin typeface="Arial" panose="020B0604020202020204" pitchFamily="34" charset="0"/>
                <a:ea typeface="Verdana" panose="020B0604030504040204" pitchFamily="34" charset="0"/>
              </a:rPr>
              <a:t>      </a:t>
            </a:r>
            <a:r>
              <a:rPr lang="mn-MN" sz="1400" dirty="0">
                <a:solidFill>
                  <a:schemeClr val="accent1">
                    <a:lumMod val="50000"/>
                  </a:schemeClr>
                </a:solidFill>
                <a:latin typeface="Arial" panose="020B0604020202020204" pitchFamily="34" charset="0"/>
                <a:ea typeface="Verdana" panose="020B0604030504040204" pitchFamily="34" charset="0"/>
              </a:rPr>
              <a:t> Хөдөлмөрийн биржээр хөдөлмөр эрхлэлтийн нийтлэг үйлчилгээни талаар зөвлөгөө мэдээлэл хүргэж цагийн болон байнгын ажлын байранд зуучилж, хөдөлмөрийн зах зээлийн мэдээллийн нэгдсэн систем </a:t>
            </a:r>
            <a:r>
              <a:rPr lang="en-US" sz="1400" b="1" dirty="0">
                <a:solidFill>
                  <a:schemeClr val="accent1">
                    <a:lumMod val="50000"/>
                  </a:schemeClr>
                </a:solidFill>
                <a:latin typeface="Arial" panose="020B0604020202020204" pitchFamily="34" charset="0"/>
                <a:ea typeface="Verdana" panose="020B0604030504040204" pitchFamily="34" charset="0"/>
              </a:rPr>
              <a:t>E-job</a:t>
            </a:r>
            <a:r>
              <a:rPr lang="en-US" sz="1400" dirty="0">
                <a:solidFill>
                  <a:schemeClr val="accent1">
                    <a:lumMod val="50000"/>
                  </a:schemeClr>
                </a:solidFill>
                <a:latin typeface="Arial" panose="020B0604020202020204" pitchFamily="34" charset="0"/>
                <a:ea typeface="Verdana" panose="020B0604030504040204" pitchFamily="34" charset="0"/>
              </a:rPr>
              <a:t>-</a:t>
            </a:r>
            <a:r>
              <a:rPr lang="mn-MN" sz="1400" dirty="0">
                <a:solidFill>
                  <a:schemeClr val="accent1">
                    <a:lumMod val="50000"/>
                  </a:schemeClr>
                </a:solidFill>
                <a:latin typeface="Arial" panose="020B0604020202020204" pitchFamily="34" charset="0"/>
                <a:ea typeface="Verdana" panose="020B0604030504040204" pitchFamily="34" charset="0"/>
              </a:rPr>
              <a:t>д бүртгэн мэдээллийн сан үүсгэх </a:t>
            </a:r>
            <a:endParaRPr lang="mn-MN" sz="1400" dirty="0">
              <a:solidFill>
                <a:schemeClr val="accent1">
                  <a:lumMod val="50000"/>
                </a:schemeClr>
              </a:solidFill>
            </a:endParaRPr>
          </a:p>
        </p:txBody>
      </p:sp>
      <p:pic>
        <p:nvPicPr>
          <p:cNvPr id="13" name="Picture 1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38827" y="2034319"/>
            <a:ext cx="851696" cy="851982"/>
          </a:xfrm>
          <a:prstGeom prst="rect">
            <a:avLst/>
          </a:prstGeom>
        </p:spPr>
      </p:pic>
      <p:cxnSp>
        <p:nvCxnSpPr>
          <p:cNvPr id="14" name="Straight Connector 13">
            <a:extLst>
              <a:ext uri="{FF2B5EF4-FFF2-40B4-BE49-F238E27FC236}">
                <a16:creationId xmlns:a16="http://schemas.microsoft.com/office/drawing/2014/main" id="{129F93E7-A90C-4338-ACCB-5CDD06433A81}"/>
              </a:ext>
            </a:extLst>
          </p:cNvPr>
          <p:cNvCxnSpPr>
            <a:cxnSpLocks/>
          </p:cNvCxnSpPr>
          <p:nvPr/>
        </p:nvCxnSpPr>
        <p:spPr>
          <a:xfrm flipV="1">
            <a:off x="550142" y="3175567"/>
            <a:ext cx="5800730" cy="28039"/>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1CDBB075-4D67-4D77-809A-E0AEA6E49B13}"/>
              </a:ext>
            </a:extLst>
          </p:cNvPr>
          <p:cNvCxnSpPr>
            <a:cxnSpLocks/>
          </p:cNvCxnSpPr>
          <p:nvPr/>
        </p:nvCxnSpPr>
        <p:spPr>
          <a:xfrm flipH="1">
            <a:off x="514501" y="6583075"/>
            <a:ext cx="5872013" cy="15024"/>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129F93E7-A90C-4338-ACCB-5CDD06433A81}"/>
              </a:ext>
            </a:extLst>
          </p:cNvPr>
          <p:cNvCxnSpPr>
            <a:cxnSpLocks/>
          </p:cNvCxnSpPr>
          <p:nvPr/>
        </p:nvCxnSpPr>
        <p:spPr>
          <a:xfrm flipH="1" flipV="1">
            <a:off x="3824458" y="3414375"/>
            <a:ext cx="21005" cy="2948396"/>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129F93E7-A90C-4338-ACCB-5CDD06433A81}"/>
              </a:ext>
            </a:extLst>
          </p:cNvPr>
          <p:cNvCxnSpPr>
            <a:cxnSpLocks/>
          </p:cNvCxnSpPr>
          <p:nvPr/>
        </p:nvCxnSpPr>
        <p:spPr>
          <a:xfrm flipH="1" flipV="1">
            <a:off x="3821569" y="6834063"/>
            <a:ext cx="13392" cy="2335337"/>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pic>
        <p:nvPicPr>
          <p:cNvPr id="36" name="Picture 3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55415" y="6053998"/>
            <a:ext cx="1289391" cy="809813"/>
          </a:xfrm>
          <a:prstGeom prst="rect">
            <a:avLst/>
          </a:prstGeom>
        </p:spPr>
      </p:pic>
      <p:pic>
        <p:nvPicPr>
          <p:cNvPr id="38" name="Picture 3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14500" y="3531074"/>
            <a:ext cx="333179" cy="328756"/>
          </a:xfrm>
          <a:prstGeom prst="rect">
            <a:avLst/>
          </a:prstGeom>
        </p:spPr>
      </p:pic>
      <p:pic>
        <p:nvPicPr>
          <p:cNvPr id="39" name="Picture 3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05167" y="5092565"/>
            <a:ext cx="304915" cy="300867"/>
          </a:xfrm>
          <a:prstGeom prst="rect">
            <a:avLst/>
          </a:prstGeom>
        </p:spPr>
      </p:pic>
      <p:pic>
        <p:nvPicPr>
          <p:cNvPr id="40" name="Picture 3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05167" y="6737182"/>
            <a:ext cx="327095" cy="322753"/>
          </a:xfrm>
          <a:prstGeom prst="rect">
            <a:avLst/>
          </a:prstGeom>
        </p:spPr>
      </p:pic>
      <p:pic>
        <p:nvPicPr>
          <p:cNvPr id="41" name="Picture 4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934167" y="3716640"/>
            <a:ext cx="312099" cy="307956"/>
          </a:xfrm>
          <a:prstGeom prst="rect">
            <a:avLst/>
          </a:prstGeom>
        </p:spPr>
      </p:pic>
      <p:pic>
        <p:nvPicPr>
          <p:cNvPr id="42" name="Picture 4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934167" y="7017990"/>
            <a:ext cx="312100" cy="307957"/>
          </a:xfrm>
          <a:prstGeom prst="rect">
            <a:avLst/>
          </a:prstGeom>
        </p:spPr>
      </p:pic>
      <p:sp>
        <p:nvSpPr>
          <p:cNvPr id="2" name="Rectangle 1">
            <a:extLst>
              <a:ext uri="{FF2B5EF4-FFF2-40B4-BE49-F238E27FC236}">
                <a16:creationId xmlns:a16="http://schemas.microsoft.com/office/drawing/2014/main" id="{8BDF50A4-3714-F20C-93BA-0CE67EBECB15}"/>
              </a:ext>
            </a:extLst>
          </p:cNvPr>
          <p:cNvSpPr/>
          <p:nvPr/>
        </p:nvSpPr>
        <p:spPr>
          <a:xfrm>
            <a:off x="6232163" y="9553349"/>
            <a:ext cx="459940" cy="276999"/>
          </a:xfrm>
          <a:prstGeom prst="rect">
            <a:avLst/>
          </a:prstGeom>
        </p:spPr>
        <p:txBody>
          <a:bodyPr wrap="square">
            <a:spAutoFit/>
          </a:bodyPr>
          <a:lstStyle/>
          <a:p>
            <a:pPr algn="ctr" fontAlgn="ctr"/>
            <a:r>
              <a:rPr lang="en-US" sz="1200" b="1" dirty="0">
                <a:solidFill>
                  <a:schemeClr val="accent1">
                    <a:lumMod val="75000"/>
                  </a:schemeClr>
                </a:solidFill>
                <a:latin typeface="Times New Roman" panose="02020603050405020304" pitchFamily="18" charset="0"/>
                <a:cs typeface="Times New Roman" panose="02020603050405020304" pitchFamily="18" charset="0"/>
              </a:rPr>
              <a:t>7</a:t>
            </a:r>
            <a:endParaRPr lang="mn-MN" sz="1200" b="1" dirty="0">
              <a:solidFill>
                <a:schemeClr val="accent1">
                  <a:lumMod val="75000"/>
                </a:schemeClr>
              </a:solidFill>
              <a:latin typeface="Times New Roman" panose="02020603050405020304" pitchFamily="18" charset="0"/>
              <a:cs typeface="Times New Roman" panose="02020603050405020304" pitchFamily="18" charset="0"/>
            </a:endParaRPr>
          </a:p>
        </p:txBody>
      </p:sp>
      <p:grpSp>
        <p:nvGrpSpPr>
          <p:cNvPr id="3" name="Группа 3">
            <a:extLst>
              <a:ext uri="{FF2B5EF4-FFF2-40B4-BE49-F238E27FC236}">
                <a16:creationId xmlns:a16="http://schemas.microsoft.com/office/drawing/2014/main" id="{AF793449-AF76-698E-2797-4F7BBA7F0E11}"/>
              </a:ext>
            </a:extLst>
          </p:cNvPr>
          <p:cNvGrpSpPr>
            <a:grpSpLocks/>
          </p:cNvGrpSpPr>
          <p:nvPr/>
        </p:nvGrpSpPr>
        <p:grpSpPr bwMode="auto">
          <a:xfrm>
            <a:off x="476129" y="9547015"/>
            <a:ext cx="5874743" cy="104290"/>
            <a:chOff x="1398588" y="2222500"/>
            <a:chExt cx="6459537" cy="900113"/>
          </a:xfrm>
        </p:grpSpPr>
        <p:sp>
          <p:nvSpPr>
            <p:cNvPr id="16" name="Freeform 54">
              <a:extLst>
                <a:ext uri="{FF2B5EF4-FFF2-40B4-BE49-F238E27FC236}">
                  <a16:creationId xmlns:a16="http://schemas.microsoft.com/office/drawing/2014/main" id="{7F8D2283-A17A-EF5D-9B04-4FB77ADF39EA}"/>
                </a:ext>
              </a:extLst>
            </p:cNvPr>
            <p:cNvSpPr>
              <a:spLocks noEditPoints="1"/>
            </p:cNvSpPr>
            <p:nvPr/>
          </p:nvSpPr>
          <p:spPr bwMode="auto">
            <a:xfrm>
              <a:off x="1398588" y="2222500"/>
              <a:ext cx="6459537" cy="900113"/>
            </a:xfrm>
            <a:custGeom>
              <a:avLst/>
              <a:gdLst>
                <a:gd name="T0" fmla="*/ 3600450 w 4069"/>
                <a:gd name="T1" fmla="*/ 708025 h 567"/>
                <a:gd name="T2" fmla="*/ 3600450 w 4069"/>
                <a:gd name="T3" fmla="*/ 192088 h 567"/>
                <a:gd name="T4" fmla="*/ 4110038 w 4069"/>
                <a:gd name="T5" fmla="*/ 192088 h 567"/>
                <a:gd name="T6" fmla="*/ 4110038 w 4069"/>
                <a:gd name="T7" fmla="*/ 708025 h 567"/>
                <a:gd name="T8" fmla="*/ 3600450 w 4069"/>
                <a:gd name="T9" fmla="*/ 708025 h 567"/>
                <a:gd name="T10" fmla="*/ 4276725 w 4069"/>
                <a:gd name="T11" fmla="*/ 708025 h 567"/>
                <a:gd name="T12" fmla="*/ 4276725 w 4069"/>
                <a:gd name="T13" fmla="*/ 192088 h 567"/>
                <a:gd name="T14" fmla="*/ 4800600 w 4069"/>
                <a:gd name="T15" fmla="*/ 192088 h 567"/>
                <a:gd name="T16" fmla="*/ 4800600 w 4069"/>
                <a:gd name="T17" fmla="*/ 708025 h 567"/>
                <a:gd name="T18" fmla="*/ 4276725 w 4069"/>
                <a:gd name="T19" fmla="*/ 708025 h 567"/>
                <a:gd name="T20" fmla="*/ 4965700 w 4069"/>
                <a:gd name="T21" fmla="*/ 708025 h 567"/>
                <a:gd name="T22" fmla="*/ 4965700 w 4069"/>
                <a:gd name="T23" fmla="*/ 192088 h 567"/>
                <a:gd name="T24" fmla="*/ 5476875 w 4069"/>
                <a:gd name="T25" fmla="*/ 192088 h 567"/>
                <a:gd name="T26" fmla="*/ 5476875 w 4069"/>
                <a:gd name="T27" fmla="*/ 708025 h 567"/>
                <a:gd name="T28" fmla="*/ 4965700 w 4069"/>
                <a:gd name="T29" fmla="*/ 708025 h 567"/>
                <a:gd name="T30" fmla="*/ 5654675 w 4069"/>
                <a:gd name="T31" fmla="*/ 708025 h 567"/>
                <a:gd name="T32" fmla="*/ 5654675 w 4069"/>
                <a:gd name="T33" fmla="*/ 192088 h 567"/>
                <a:gd name="T34" fmla="*/ 6165850 w 4069"/>
                <a:gd name="T35" fmla="*/ 192088 h 567"/>
                <a:gd name="T36" fmla="*/ 6165850 w 4069"/>
                <a:gd name="T37" fmla="*/ 708025 h 567"/>
                <a:gd name="T38" fmla="*/ 5654675 w 4069"/>
                <a:gd name="T39" fmla="*/ 708025 h 567"/>
                <a:gd name="T40" fmla="*/ 6459538 w 4069"/>
                <a:gd name="T41" fmla="*/ 0 h 567"/>
                <a:gd name="T42" fmla="*/ 0 w 4069"/>
                <a:gd name="T43" fmla="*/ 0 h 567"/>
                <a:gd name="T44" fmla="*/ 0 w 4069"/>
                <a:gd name="T45" fmla="*/ 900113 h 567"/>
                <a:gd name="T46" fmla="*/ 6459538 w 4069"/>
                <a:gd name="T47" fmla="*/ 900113 h 567"/>
                <a:gd name="T48" fmla="*/ 6459538 w 4069"/>
                <a:gd name="T49" fmla="*/ 0 h 5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69" h="567">
                  <a:moveTo>
                    <a:pt x="2268" y="446"/>
                  </a:moveTo>
                  <a:lnTo>
                    <a:pt x="2268" y="121"/>
                  </a:lnTo>
                  <a:lnTo>
                    <a:pt x="2589" y="121"/>
                  </a:lnTo>
                  <a:lnTo>
                    <a:pt x="2589" y="446"/>
                  </a:lnTo>
                  <a:lnTo>
                    <a:pt x="2268" y="446"/>
                  </a:lnTo>
                  <a:moveTo>
                    <a:pt x="2694" y="446"/>
                  </a:moveTo>
                  <a:lnTo>
                    <a:pt x="2694" y="121"/>
                  </a:lnTo>
                  <a:lnTo>
                    <a:pt x="3024" y="121"/>
                  </a:lnTo>
                  <a:lnTo>
                    <a:pt x="3024" y="446"/>
                  </a:lnTo>
                  <a:lnTo>
                    <a:pt x="2694" y="446"/>
                  </a:lnTo>
                  <a:moveTo>
                    <a:pt x="3128" y="446"/>
                  </a:moveTo>
                  <a:lnTo>
                    <a:pt x="3128" y="121"/>
                  </a:lnTo>
                  <a:lnTo>
                    <a:pt x="3450" y="121"/>
                  </a:lnTo>
                  <a:lnTo>
                    <a:pt x="3450" y="446"/>
                  </a:lnTo>
                  <a:lnTo>
                    <a:pt x="3128" y="446"/>
                  </a:lnTo>
                  <a:moveTo>
                    <a:pt x="3562" y="446"/>
                  </a:moveTo>
                  <a:lnTo>
                    <a:pt x="3562" y="121"/>
                  </a:lnTo>
                  <a:lnTo>
                    <a:pt x="3884" y="121"/>
                  </a:lnTo>
                  <a:lnTo>
                    <a:pt x="3884" y="446"/>
                  </a:lnTo>
                  <a:lnTo>
                    <a:pt x="3562" y="446"/>
                  </a:lnTo>
                  <a:moveTo>
                    <a:pt x="4069" y="0"/>
                  </a:moveTo>
                  <a:lnTo>
                    <a:pt x="0" y="0"/>
                  </a:lnTo>
                  <a:lnTo>
                    <a:pt x="0" y="567"/>
                  </a:lnTo>
                  <a:lnTo>
                    <a:pt x="4069" y="567"/>
                  </a:lnTo>
                  <a:lnTo>
                    <a:pt x="4069" y="0"/>
                  </a:lnTo>
                </a:path>
              </a:pathLst>
            </a:custGeom>
            <a:solidFill>
              <a:schemeClr val="accent3">
                <a:lumMod val="20000"/>
                <a:lumOff val="80000"/>
              </a:schemeClr>
            </a:solidFill>
            <a:ln>
              <a:noFill/>
            </a:ln>
          </p:spPr>
          <p:txBody>
            <a:bodyPr/>
            <a:lstStyle/>
            <a:p>
              <a:pPr>
                <a:defRPr/>
              </a:pPr>
              <a:endParaRPr lang="ru-RU">
                <a:cs typeface="+mn-cs"/>
              </a:endParaRPr>
            </a:p>
          </p:txBody>
        </p:sp>
        <p:sp>
          <p:nvSpPr>
            <p:cNvPr id="17" name="Rectangle 59">
              <a:extLst>
                <a:ext uri="{FF2B5EF4-FFF2-40B4-BE49-F238E27FC236}">
                  <a16:creationId xmlns:a16="http://schemas.microsoft.com/office/drawing/2014/main" id="{87F0F8D9-23AE-7821-E294-ACFC715CA61C}"/>
                </a:ext>
              </a:extLst>
            </p:cNvPr>
            <p:cNvSpPr>
              <a:spLocks noChangeArrowheads="1"/>
            </p:cNvSpPr>
            <p:nvPr/>
          </p:nvSpPr>
          <p:spPr bwMode="auto">
            <a:xfrm>
              <a:off x="1590675" y="2414588"/>
              <a:ext cx="509588" cy="515937"/>
            </a:xfrm>
            <a:prstGeom prst="rect">
              <a:avLst/>
            </a:prstGeom>
            <a:solidFill>
              <a:schemeClr val="accent1">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19" name="Rectangle 60">
              <a:extLst>
                <a:ext uri="{FF2B5EF4-FFF2-40B4-BE49-F238E27FC236}">
                  <a16:creationId xmlns:a16="http://schemas.microsoft.com/office/drawing/2014/main" id="{61057D86-C191-AB1B-26C1-28E0B368860B}"/>
                </a:ext>
              </a:extLst>
            </p:cNvPr>
            <p:cNvSpPr>
              <a:spLocks noChangeArrowheads="1"/>
            </p:cNvSpPr>
            <p:nvPr/>
          </p:nvSpPr>
          <p:spPr bwMode="auto">
            <a:xfrm>
              <a:off x="2279650" y="2414588"/>
              <a:ext cx="511175" cy="515937"/>
            </a:xfrm>
            <a:prstGeom prst="rect">
              <a:avLst/>
            </a:prstGeom>
            <a:solidFill>
              <a:schemeClr val="accent1">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21" name="Rectangle 61">
              <a:extLst>
                <a:ext uri="{FF2B5EF4-FFF2-40B4-BE49-F238E27FC236}">
                  <a16:creationId xmlns:a16="http://schemas.microsoft.com/office/drawing/2014/main" id="{60A23237-DCE7-4277-1B3A-BA98E4D97372}"/>
                </a:ext>
              </a:extLst>
            </p:cNvPr>
            <p:cNvSpPr>
              <a:spLocks noChangeArrowheads="1"/>
            </p:cNvSpPr>
            <p:nvPr/>
          </p:nvSpPr>
          <p:spPr bwMode="auto">
            <a:xfrm>
              <a:off x="2955925" y="2414588"/>
              <a:ext cx="511175" cy="515937"/>
            </a:xfrm>
            <a:prstGeom prst="rect">
              <a:avLst/>
            </a:prstGeom>
            <a:solidFill>
              <a:schemeClr val="accent1">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23" name="Rectangle 62">
              <a:extLst>
                <a:ext uri="{FF2B5EF4-FFF2-40B4-BE49-F238E27FC236}">
                  <a16:creationId xmlns:a16="http://schemas.microsoft.com/office/drawing/2014/main" id="{24435116-8AC8-2B2E-FA2B-C6A22FF6E4E0}"/>
                </a:ext>
              </a:extLst>
            </p:cNvPr>
            <p:cNvSpPr>
              <a:spLocks noChangeArrowheads="1"/>
            </p:cNvSpPr>
            <p:nvPr/>
          </p:nvSpPr>
          <p:spPr bwMode="auto">
            <a:xfrm>
              <a:off x="3632200" y="2414588"/>
              <a:ext cx="511175" cy="515937"/>
            </a:xfrm>
            <a:prstGeom prst="rect">
              <a:avLst/>
            </a:prstGeom>
            <a:solidFill>
              <a:schemeClr val="accent1">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24" name="Rectangle 63">
              <a:extLst>
                <a:ext uri="{FF2B5EF4-FFF2-40B4-BE49-F238E27FC236}">
                  <a16:creationId xmlns:a16="http://schemas.microsoft.com/office/drawing/2014/main" id="{ACAFE868-2441-CEC1-75CF-9B975C0AA563}"/>
                </a:ext>
              </a:extLst>
            </p:cNvPr>
            <p:cNvSpPr>
              <a:spLocks noChangeArrowheads="1"/>
            </p:cNvSpPr>
            <p:nvPr/>
          </p:nvSpPr>
          <p:spPr bwMode="auto">
            <a:xfrm>
              <a:off x="4322763" y="2414588"/>
              <a:ext cx="509587" cy="515937"/>
            </a:xfrm>
            <a:prstGeom prst="rect">
              <a:avLst/>
            </a:prstGeom>
            <a:solidFill>
              <a:schemeClr val="accent1">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25" name="Rectangle 64">
              <a:extLst>
                <a:ext uri="{FF2B5EF4-FFF2-40B4-BE49-F238E27FC236}">
                  <a16:creationId xmlns:a16="http://schemas.microsoft.com/office/drawing/2014/main" id="{926F1DDD-957C-51A9-569B-DE05E846EAD8}"/>
                </a:ext>
              </a:extLst>
            </p:cNvPr>
            <p:cNvSpPr>
              <a:spLocks noChangeArrowheads="1"/>
            </p:cNvSpPr>
            <p:nvPr/>
          </p:nvSpPr>
          <p:spPr bwMode="auto">
            <a:xfrm>
              <a:off x="4999038" y="2414588"/>
              <a:ext cx="509587" cy="515937"/>
            </a:xfrm>
            <a:prstGeom prst="rect">
              <a:avLst/>
            </a:prstGeom>
            <a:solidFill>
              <a:schemeClr val="accent4">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27" name="Rectangle 65">
              <a:extLst>
                <a:ext uri="{FF2B5EF4-FFF2-40B4-BE49-F238E27FC236}">
                  <a16:creationId xmlns:a16="http://schemas.microsoft.com/office/drawing/2014/main" id="{7D23FC20-838A-F05E-1CE6-AD2AAE8A5795}"/>
                </a:ext>
              </a:extLst>
            </p:cNvPr>
            <p:cNvSpPr>
              <a:spLocks noChangeArrowheads="1"/>
            </p:cNvSpPr>
            <p:nvPr/>
          </p:nvSpPr>
          <p:spPr bwMode="auto">
            <a:xfrm>
              <a:off x="4999038" y="2414588"/>
              <a:ext cx="509587" cy="515937"/>
            </a:xfrm>
            <a:prstGeom prst="rect">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p>
          </p:txBody>
        </p:sp>
        <p:sp>
          <p:nvSpPr>
            <p:cNvPr id="28" name="Rectangle 78">
              <a:extLst>
                <a:ext uri="{FF2B5EF4-FFF2-40B4-BE49-F238E27FC236}">
                  <a16:creationId xmlns:a16="http://schemas.microsoft.com/office/drawing/2014/main" id="{49E9FEBE-BF3F-2100-C37B-1387CC74DFE0}"/>
                </a:ext>
              </a:extLst>
            </p:cNvPr>
            <p:cNvSpPr>
              <a:spLocks noChangeArrowheads="1"/>
            </p:cNvSpPr>
            <p:nvPr/>
          </p:nvSpPr>
          <p:spPr bwMode="auto">
            <a:xfrm>
              <a:off x="5675313" y="2414588"/>
              <a:ext cx="523875" cy="515937"/>
            </a:xfrm>
            <a:prstGeom prst="rect">
              <a:avLst/>
            </a:prstGeom>
            <a:solidFill>
              <a:schemeClr val="accent4">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29" name="Rectangle 79">
              <a:extLst>
                <a:ext uri="{FF2B5EF4-FFF2-40B4-BE49-F238E27FC236}">
                  <a16:creationId xmlns:a16="http://schemas.microsoft.com/office/drawing/2014/main" id="{891F7782-C0B1-5BDC-509D-1ACD08C19EF9}"/>
                </a:ext>
              </a:extLst>
            </p:cNvPr>
            <p:cNvSpPr>
              <a:spLocks noChangeArrowheads="1"/>
            </p:cNvSpPr>
            <p:nvPr/>
          </p:nvSpPr>
          <p:spPr bwMode="auto">
            <a:xfrm>
              <a:off x="5675313" y="2414588"/>
              <a:ext cx="523875" cy="515937"/>
            </a:xfrm>
            <a:prstGeom prst="rect">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p>
          </p:txBody>
        </p:sp>
        <p:sp>
          <p:nvSpPr>
            <p:cNvPr id="30" name="Rectangle 83">
              <a:extLst>
                <a:ext uri="{FF2B5EF4-FFF2-40B4-BE49-F238E27FC236}">
                  <a16:creationId xmlns:a16="http://schemas.microsoft.com/office/drawing/2014/main" id="{750BA85C-C1CE-BA54-784F-DFAFAC8BACA0}"/>
                </a:ext>
              </a:extLst>
            </p:cNvPr>
            <p:cNvSpPr>
              <a:spLocks noChangeArrowheads="1"/>
            </p:cNvSpPr>
            <p:nvPr/>
          </p:nvSpPr>
          <p:spPr bwMode="auto">
            <a:xfrm>
              <a:off x="6364288" y="2414588"/>
              <a:ext cx="511175" cy="515937"/>
            </a:xfrm>
            <a:prstGeom prst="rect">
              <a:avLst/>
            </a:prstGeom>
            <a:solidFill>
              <a:schemeClr val="accent4">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31" name="Rectangle 84">
              <a:extLst>
                <a:ext uri="{FF2B5EF4-FFF2-40B4-BE49-F238E27FC236}">
                  <a16:creationId xmlns:a16="http://schemas.microsoft.com/office/drawing/2014/main" id="{33D7D023-055B-5FB8-8DA9-4E012522BFFA}"/>
                </a:ext>
              </a:extLst>
            </p:cNvPr>
            <p:cNvSpPr>
              <a:spLocks noChangeArrowheads="1"/>
            </p:cNvSpPr>
            <p:nvPr/>
          </p:nvSpPr>
          <p:spPr bwMode="auto">
            <a:xfrm>
              <a:off x="6364288" y="2414588"/>
              <a:ext cx="511175" cy="515937"/>
            </a:xfrm>
            <a:prstGeom prst="rect">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p>
          </p:txBody>
        </p:sp>
        <p:sp>
          <p:nvSpPr>
            <p:cNvPr id="32" name="Rectangle 88">
              <a:extLst>
                <a:ext uri="{FF2B5EF4-FFF2-40B4-BE49-F238E27FC236}">
                  <a16:creationId xmlns:a16="http://schemas.microsoft.com/office/drawing/2014/main" id="{21E778FA-D710-5524-3632-5EF4BF516CDB}"/>
                </a:ext>
              </a:extLst>
            </p:cNvPr>
            <p:cNvSpPr>
              <a:spLocks noChangeArrowheads="1"/>
            </p:cNvSpPr>
            <p:nvPr/>
          </p:nvSpPr>
          <p:spPr bwMode="auto">
            <a:xfrm>
              <a:off x="7053263" y="2414588"/>
              <a:ext cx="511175" cy="515937"/>
            </a:xfrm>
            <a:prstGeom prst="rect">
              <a:avLst/>
            </a:prstGeom>
            <a:solidFill>
              <a:schemeClr val="accent4">
                <a:lumMod val="60000"/>
                <a:lumOff val="40000"/>
              </a:schemeClr>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ru-RU" altLang="ru-RU">
                <a:cs typeface="+mn-cs"/>
              </a:endParaRPr>
            </a:p>
          </p:txBody>
        </p:sp>
        <p:sp>
          <p:nvSpPr>
            <p:cNvPr id="33" name="Rectangle 89">
              <a:extLst>
                <a:ext uri="{FF2B5EF4-FFF2-40B4-BE49-F238E27FC236}">
                  <a16:creationId xmlns:a16="http://schemas.microsoft.com/office/drawing/2014/main" id="{8E512623-F918-7EC7-F9F8-D5218A1A25F6}"/>
                </a:ext>
              </a:extLst>
            </p:cNvPr>
            <p:cNvSpPr>
              <a:spLocks noChangeArrowheads="1"/>
            </p:cNvSpPr>
            <p:nvPr/>
          </p:nvSpPr>
          <p:spPr bwMode="auto">
            <a:xfrm>
              <a:off x="7053263" y="2414588"/>
              <a:ext cx="511175" cy="515937"/>
            </a:xfrm>
            <a:prstGeom prst="rect">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p>
          </p:txBody>
        </p:sp>
      </p:grpSp>
    </p:spTree>
    <p:extLst>
      <p:ext uri="{BB962C8B-B14F-4D97-AF65-F5344CB8AC3E}">
        <p14:creationId xmlns:p14="http://schemas.microsoft.com/office/powerpoint/2010/main" val="43668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5267</TotalTime>
  <Words>7685</Words>
  <Application>Microsoft Office PowerPoint</Application>
  <PresentationFormat>A4 Paper (210x297 mm)</PresentationFormat>
  <Paragraphs>969</Paragraphs>
  <Slides>42</Slides>
  <Notes>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42</vt:i4>
      </vt:variant>
    </vt:vector>
  </HeadingPairs>
  <TitlesOfParts>
    <vt:vector size="57" baseType="lpstr">
      <vt:lpstr>Arial</vt:lpstr>
      <vt:lpstr>Arial </vt:lpstr>
      <vt:lpstr>Calibri</vt:lpstr>
      <vt:lpstr>Calibri Light</vt:lpstr>
      <vt:lpstr>Lato Light</vt:lpstr>
      <vt:lpstr>Montserrat Light</vt:lpstr>
      <vt:lpstr>Open Sans</vt:lpstr>
      <vt:lpstr>Open Sans Light</vt:lpstr>
      <vt:lpstr>Poppins</vt:lpstr>
      <vt:lpstr>Questrial</vt:lpstr>
      <vt:lpstr>Roboto</vt:lpstr>
      <vt:lpstr>Roboto Light</vt:lpstr>
      <vt:lpstr>Times New Roman</vt:lpstr>
      <vt:lpstr>Wingdings</vt:lpstr>
      <vt:lpstr>Office Theme</vt:lpstr>
      <vt:lpstr>PowerPoint Presentation</vt:lpstr>
      <vt:lpstr>PowerPoint Presentation</vt:lpstr>
      <vt:lpstr>PowerPoint Presentation</vt:lpstr>
      <vt:lpstr>PowerPoint Presentation</vt:lpstr>
      <vt:lpstr>СЭРГЭЭН ЗАСАЛТ, СУРГАЛТ, ҮЙЛДВЭРЛЭЛИЙН ТӨВ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2022 оны чанарын болон тоон үзүүлэлт </vt:lpstr>
      <vt:lpstr>2023 оны чанарын болон тоон үзүүлэлт </vt:lpstr>
      <vt:lpstr>2023 оны чанарын болон тоон үзүүлэлт </vt:lpstr>
      <vt:lpstr>2024 оны чанарын болон тоон үзүүлэлт </vt:lpstr>
      <vt:lpstr>IV.1  АЛБАН ДААЛГАВРЫН ХЭРЭГЖИЛТИЙГ ХАНГАХ АЖЛЫН ХЭСГИЙН АЖЛЫН ТОВЧ ТАЙЛАН</vt:lpstr>
      <vt:lpstr>IV.2 НЭГДСЭН ДҮГНЭЛТ</vt:lpstr>
      <vt:lpstr>PowerPoint Presentation</vt:lpstr>
      <vt:lpstr>PowerPoint Presentation</vt:lpstr>
      <vt:lpstr>Бодлогын түвшинд:</vt:lpstr>
      <vt:lpstr>Салбарын үйл ажиллагааны хүрээнд:</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865</cp:revision>
  <cp:lastPrinted>2024-09-04T03:09:50Z</cp:lastPrinted>
  <dcterms:created xsi:type="dcterms:W3CDTF">2021-09-09T06:56:32Z</dcterms:created>
  <dcterms:modified xsi:type="dcterms:W3CDTF">2024-10-09T03:10:11Z</dcterms:modified>
</cp:coreProperties>
</file>